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97" r:id="rId3"/>
    <p:sldId id="322" r:id="rId4"/>
    <p:sldId id="300" r:id="rId5"/>
    <p:sldId id="277" r:id="rId6"/>
    <p:sldId id="323" r:id="rId7"/>
    <p:sldId id="324" r:id="rId8"/>
    <p:sldId id="327" r:id="rId9"/>
    <p:sldId id="328" r:id="rId10"/>
    <p:sldId id="329" r:id="rId11"/>
    <p:sldId id="331" r:id="rId12"/>
    <p:sldId id="332" r:id="rId13"/>
    <p:sldId id="333" r:id="rId14"/>
    <p:sldId id="334" r:id="rId15"/>
    <p:sldId id="325" r:id="rId16"/>
    <p:sldId id="336" r:id="rId17"/>
    <p:sldId id="337" r:id="rId18"/>
    <p:sldId id="335" r:id="rId19"/>
    <p:sldId id="266" r:id="rId20"/>
    <p:sldId id="260" r:id="rId21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62D0"/>
    <a:srgbClr val="E1CCF0"/>
    <a:srgbClr val="79DCFF"/>
    <a:srgbClr val="A7E8FF"/>
    <a:srgbClr val="FBD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552" y="210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38389-EB15-40AB-8074-DD9B019CD11F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B3DC-BA44-4CFD-90AC-8EF36F601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56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A162D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0"/>
            <a:ext cx="12190413" cy="6854123"/>
          </a:xfrm>
          <a:prstGeom prst="frame">
            <a:avLst>
              <a:gd name="adj1" fmla="val 2156"/>
            </a:avLst>
          </a:prstGeom>
          <a:solidFill>
            <a:srgbClr val="A162D0"/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iloliza.com/images/stories/Pesni-detey.jpg" TargetMode="External"/><Relationship Id="rId13" Type="http://schemas.openxmlformats.org/officeDocument/2006/relationships/hyperlink" Target="https://tion.ru/wp-content/uploads/2016/11/0001.jpg" TargetMode="External"/><Relationship Id="rId18" Type="http://schemas.openxmlformats.org/officeDocument/2006/relationships/hyperlink" Target="http://www.kaskokolay.com/wp-content/uploads/2015/01/kaskokolay-sagl&#305;k-2.jpg" TargetMode="External"/><Relationship Id="rId26" Type="http://schemas.openxmlformats.org/officeDocument/2006/relationships/hyperlink" Target="http://worldfb.ru/misc/i/gallery/14901/392807.jpg?1399698013976" TargetMode="External"/><Relationship Id="rId3" Type="http://schemas.openxmlformats.org/officeDocument/2006/relationships/hyperlink" Target="http://img0.liveinternet.ru/images/foto/b/3/apps/0/200/200726_35440.jpg" TargetMode="External"/><Relationship Id="rId21" Type="http://schemas.openxmlformats.org/officeDocument/2006/relationships/hyperlink" Target="http://klopik.com/uploads/posts/2010-08/1282139444_1282039456_animals-sleep-8.jpg" TargetMode="External"/><Relationship Id="rId34" Type="http://schemas.openxmlformats.org/officeDocument/2006/relationships/slide" Target="slide2.xml"/><Relationship Id="rId7" Type="http://schemas.openxmlformats.org/officeDocument/2006/relationships/hyperlink" Target="http://900.md/dbimg/234547_51da700a32cb3.jpg" TargetMode="External"/><Relationship Id="rId12" Type="http://schemas.openxmlformats.org/officeDocument/2006/relationships/hyperlink" Target="http://damaglamura.com/wp-content/uploads/2015/10/projectorfinal-stars-1000.jpg" TargetMode="External"/><Relationship Id="rId17" Type="http://schemas.openxmlformats.org/officeDocument/2006/relationships/hyperlink" Target="http://&#1091;&#1089;&#1080;&#1085;&#1089;&#1082;.&#1086;&#1085;&#1083;&#1072;&#1081;&#1085;/content/news/images/17631/hleb.jpg" TargetMode="External"/><Relationship Id="rId25" Type="http://schemas.openxmlformats.org/officeDocument/2006/relationships/hyperlink" Target="http://klopik.com/uploads/posts/2010-07/1279713015_0_42af6_d30b22b5_-5-l.jpg" TargetMode="External"/><Relationship Id="rId33" Type="http://schemas.openxmlformats.org/officeDocument/2006/relationships/hyperlink" Target="http://zagadki.info/zag/cherepaha.html" TargetMode="External"/><Relationship Id="rId2" Type="http://schemas.openxmlformats.org/officeDocument/2006/relationships/hyperlink" Target="http://img0.liveinternet.ru/images/attach/c/11/115/600/115600048_102.png" TargetMode="External"/><Relationship Id="rId16" Type="http://schemas.openxmlformats.org/officeDocument/2006/relationships/hyperlink" Target="http://zarplatyinfo.ru/wp-content/uploads/2016/12/skolko-zarabatyvayut-taksisty-v-rossii.jpg" TargetMode="External"/><Relationship Id="rId20" Type="http://schemas.openxmlformats.org/officeDocument/2006/relationships/hyperlink" Target="https://krsk.kp.ru/share/i/12/6135918/wr-720.sh-18.jpg" TargetMode="External"/><Relationship Id="rId29" Type="http://schemas.openxmlformats.org/officeDocument/2006/relationships/hyperlink" Target="http://ic.pics.livejournal.com/boralex/11778516/100333/100333_original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ocforum.ru/storage/blog_attachments/1493034338_phplD2zse.jpg" TargetMode="External"/><Relationship Id="rId11" Type="http://schemas.openxmlformats.org/officeDocument/2006/relationships/hyperlink" Target="http://belinka-lib.ru/kids/images/2016/covet/00202082016.jpg" TargetMode="External"/><Relationship Id="rId24" Type="http://schemas.openxmlformats.org/officeDocument/2006/relationships/hyperlink" Target="http://morefactov.ru/Content/Upload/Post/1295/scale_1303580.jpg" TargetMode="External"/><Relationship Id="rId32" Type="http://schemas.openxmlformats.org/officeDocument/2006/relationships/hyperlink" Target="http://img21.dreamies.de/img/255/b/6k7lpojoqrs.jpg" TargetMode="External"/><Relationship Id="rId5" Type="http://schemas.openxmlformats.org/officeDocument/2006/relationships/hyperlink" Target="http://mama-snob.ru/wp-content/uploads/2016/10/kid-sleeping-in-class-696x464.jpg" TargetMode="External"/><Relationship Id="rId15" Type="http://schemas.openxmlformats.org/officeDocument/2006/relationships/hyperlink" Target="http://cod33.ru/wp-content/uploads/2015/11/policejskie-nashli-12-letnego-malchika-sbezhavshego-iz-doma-posle-ssory-s-roditelyami.jpg" TargetMode="External"/><Relationship Id="rId23" Type="http://schemas.openxmlformats.org/officeDocument/2006/relationships/hyperlink" Target="http://cs316627.userapi.com/v316627336/5c87/MNQEN-oq0QA.jpg" TargetMode="External"/><Relationship Id="rId28" Type="http://schemas.openxmlformats.org/officeDocument/2006/relationships/hyperlink" Target="http://2.bp.blogspot.com/-sLPbyD5F_cQ/VfLwmpTxvEI/AAAAAAAADa0/ocBSCh2VEmY/s1600/1.jpg" TargetMode="External"/><Relationship Id="rId36" Type="http://schemas.openxmlformats.org/officeDocument/2006/relationships/image" Target="../media/image1.png"/><Relationship Id="rId10" Type="http://schemas.openxmlformats.org/officeDocument/2006/relationships/hyperlink" Target="http://polzam.ru/images/history/82/3/2/3.03_&#1055;&#1080;&#1086;&#1085;&#1077;&#1088;&#1083;&#1072;&#1075;&#1077;&#1088;&#1100;.jpg" TargetMode="External"/><Relationship Id="rId19" Type="http://schemas.openxmlformats.org/officeDocument/2006/relationships/hyperlink" Target="https://www.miasskiy.ru/wp-content/uploads/2015/01/images__news_2014-12_00000100144.JPG" TargetMode="External"/><Relationship Id="rId31" Type="http://schemas.openxmlformats.org/officeDocument/2006/relationships/hyperlink" Target="http://cdn-nus-1.pinme.ru/tumb/600/photo/c7/0dd7/c70dd7b9c18505270d7b1690ca51c1d3.jpeg" TargetMode="External"/><Relationship Id="rId4" Type="http://schemas.openxmlformats.org/officeDocument/2006/relationships/hyperlink" Target="http://img3.proshkolu.ru/content/media/pic/std/2000000/1954000/1953108-9ddf9880b202dc50.png" TargetMode="External"/><Relationship Id="rId9" Type="http://schemas.openxmlformats.org/officeDocument/2006/relationships/hyperlink" Target="http://subject.com.ua/textbook/health/2klas/2klas.files/image033.jpg" TargetMode="External"/><Relationship Id="rId14" Type="http://schemas.openxmlformats.org/officeDocument/2006/relationships/hyperlink" Target="http://drdina.ca/wp-content/uploads/2014/08/DrDina-Kids-healthy-sleep-2.jpg" TargetMode="External"/><Relationship Id="rId22" Type="http://schemas.openxmlformats.org/officeDocument/2006/relationships/hyperlink" Target="http://cs540103.vk.me/v540103727/1fb48/g7LQcHarMAA.jpg" TargetMode="External"/><Relationship Id="rId27" Type="http://schemas.openxmlformats.org/officeDocument/2006/relationships/hyperlink" Target="http://brightwallpapers.com.ua/Uploads/7-10-2014/ccb3e965-52de-4570-9728-98619b752904/thumb2-e0c39e5706ab351ff133e83780f31028.jpg" TargetMode="External"/><Relationship Id="rId30" Type="http://schemas.openxmlformats.org/officeDocument/2006/relationships/hyperlink" Target="http://3.bp.blogspot.com/-D5EKhOQ2ch8/VWhqwS571pI/AAAAAAAAC-g/KPI_71AFDEg/s1600/Screen+Shot+2015-05-29+at+9.32.07+AM.png" TargetMode="External"/><Relationship Id="rId35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12.jpg"/><Relationship Id="rId3" Type="http://schemas.openxmlformats.org/officeDocument/2006/relationships/slide" Target="slide15.xml"/><Relationship Id="rId7" Type="http://schemas.openxmlformats.org/officeDocument/2006/relationships/image" Target="../media/image9.jpg"/><Relationship Id="rId12" Type="http://schemas.openxmlformats.org/officeDocument/2006/relationships/slide" Target="slide9.xml"/><Relationship Id="rId17" Type="http://schemas.openxmlformats.org/officeDocument/2006/relationships/image" Target="../media/image14.jpg"/><Relationship Id="rId2" Type="http://schemas.openxmlformats.org/officeDocument/2006/relationships/image" Target="../media/image4.png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image" Target="../media/image11.jpg"/><Relationship Id="rId5" Type="http://schemas.openxmlformats.org/officeDocument/2006/relationships/image" Target="../media/image8.jpg"/><Relationship Id="rId15" Type="http://schemas.openxmlformats.org/officeDocument/2006/relationships/image" Target="../media/image13.jpg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image" Target="../media/image10.jpg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590" y="189434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1 класс УМК «Школа России»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кумент 4">
            <a:hlinkClick r:id="rId2" action="ppaction://hlinksldjump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66050" y="155758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 Зачем мы спим ночью?»</a:t>
            </a:r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375" y="2674075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366946" y="2332227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utoShape 2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://img0.liveinternet.ru/images/foto/b/3/apps/0/200/200726_354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202" y="2637706"/>
            <a:ext cx="6048671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06" y="2073417"/>
            <a:ext cx="6480720" cy="387665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Нельзя </a:t>
            </a:r>
            <a:r>
              <a:rPr lang="ru-RU" sz="2800" b="1" dirty="0">
                <a:latin typeface="Comic Sans MS" pitchFamily="66" charset="0"/>
              </a:rPr>
              <a:t>перед сном смотреть страшные фильмы, играть в шумные игры, драться, читать волнующие книги.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366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822" y="2073417"/>
            <a:ext cx="6336704" cy="380464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Нельзя </a:t>
            </a:r>
            <a:r>
              <a:rPr lang="ru-RU" sz="2800" b="1" dirty="0">
                <a:latin typeface="Comic Sans MS" pitchFamily="66" charset="0"/>
              </a:rPr>
              <a:t>перед сном смотреть страшные фильмы, играть в шумные игры, драться, читать волнующие книги.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58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814" y="2073417"/>
            <a:ext cx="6408712" cy="380464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Спать </a:t>
            </a:r>
            <a:r>
              <a:rPr lang="ru-RU" sz="2800" b="1" dirty="0">
                <a:latin typeface="Comic Sans MS" pitchFamily="66" charset="0"/>
              </a:rPr>
              <a:t>в полной темноте.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7675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814" y="2061642"/>
            <a:ext cx="6408712" cy="388843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Спать </a:t>
            </a:r>
            <a:r>
              <a:rPr lang="ru-RU" sz="2800" b="1" dirty="0">
                <a:latin typeface="Comic Sans MS" pitchFamily="66" charset="0"/>
              </a:rPr>
              <a:t>в хорошо проветриваемом помещении, </a:t>
            </a:r>
            <a:endParaRPr lang="ru-RU" sz="2800" b="1" dirty="0" smtClean="0"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при </a:t>
            </a:r>
            <a:r>
              <a:rPr lang="ru-RU" sz="2800" b="1" dirty="0">
                <a:latin typeface="Comic Sans MS" pitchFamily="66" charset="0"/>
              </a:rPr>
              <a:t>открытой форточке.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339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814" y="2061642"/>
            <a:ext cx="6408712" cy="388843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Спать </a:t>
            </a:r>
            <a:r>
              <a:rPr lang="ru-RU" sz="2800" b="1" dirty="0">
                <a:latin typeface="Comic Sans MS" pitchFamily="66" charset="0"/>
              </a:rPr>
              <a:t>на ровной постели.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8835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 rot="5400000">
            <a:off x="11243778" y="5914070"/>
            <a:ext cx="864096" cy="50405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37356" y="3194485"/>
            <a:ext cx="3000396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Врач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9256" y="3213770"/>
            <a:ext cx="3143272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Пожарный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1222" y="3194485"/>
            <a:ext cx="2500330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Лётчик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1604" y="3787068"/>
            <a:ext cx="3417504" cy="2500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23179" y="3787068"/>
            <a:ext cx="3448124" cy="2496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007216" y="3787068"/>
            <a:ext cx="3200558" cy="2474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51604" y="45418"/>
            <a:ext cx="3500462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Полицейский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2132" y="71431"/>
            <a:ext cx="2857520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Таксист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66908" y="98141"/>
            <a:ext cx="2928958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Пекарь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1604" y="571613"/>
            <a:ext cx="3369867" cy="2549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5101" y="594772"/>
            <a:ext cx="3464281" cy="2526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34061" y="594773"/>
            <a:ext cx="3273713" cy="2526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-34271" y="6261875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Люди, которые не спят ночью</a:t>
            </a:r>
            <a:endParaRPr lang="ru-RU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106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 rot="5400000">
            <a:off x="11243778" y="5914070"/>
            <a:ext cx="864096" cy="50405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37356" y="3194485"/>
            <a:ext cx="3000396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Слон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9256" y="3213770"/>
            <a:ext cx="3143272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Медведь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1222" y="3194485"/>
            <a:ext cx="2500330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Жираф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1604" y="3787067"/>
            <a:ext cx="3417504" cy="2474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23179" y="3787068"/>
            <a:ext cx="3448124" cy="2474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007216" y="3787067"/>
            <a:ext cx="3200558" cy="2474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51604" y="45418"/>
            <a:ext cx="3500462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Поросята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2132" y="71431"/>
            <a:ext cx="2857520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Котята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66908" y="98141"/>
            <a:ext cx="2928958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Лисята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1604" y="594773"/>
            <a:ext cx="3369867" cy="2526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5101" y="594773"/>
            <a:ext cx="3464281" cy="2526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99205" y="594773"/>
            <a:ext cx="3143424" cy="2526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162D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-34271" y="6261875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Comic Sans MS" pitchFamily="66" charset="0"/>
              </a:rPr>
              <a:t>Животным тоже нужен отдых, поэтому они спят.</a:t>
            </a:r>
          </a:p>
        </p:txBody>
      </p:sp>
    </p:spTree>
    <p:extLst>
      <p:ext uri="{BB962C8B-B14F-4D97-AF65-F5344CB8AC3E}">
        <p14:creationId xmlns:p14="http://schemas.microsoft.com/office/powerpoint/2010/main" val="30211992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342678" y="189435"/>
            <a:ext cx="8856984" cy="2736303"/>
            <a:chOff x="2456887" y="521345"/>
            <a:chExt cx="6138649" cy="2507562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456887" y="521345"/>
              <a:ext cx="6138649" cy="2507562"/>
            </a:xfrm>
            <a:prstGeom prst="cloudCallout">
              <a:avLst>
                <a:gd name="adj1" fmla="val 45077"/>
                <a:gd name="adj2" fmla="val 107915"/>
              </a:avLst>
            </a:prstGeom>
            <a:solidFill>
              <a:schemeClr val="bg1"/>
            </a:solidFill>
            <a:ln>
              <a:solidFill>
                <a:srgbClr val="A162D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0723" y="770968"/>
              <a:ext cx="5535275" cy="1071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Ребята , </a:t>
              </a:r>
              <a:r>
                <a:rPr lang="ru-RU" sz="2800" b="1" dirty="0" smtClean="0">
                  <a:latin typeface="Comic Sans MS" pitchFamily="66" charset="0"/>
                </a:rPr>
                <a:t>а вот некоторые 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животные ночью не спят. Отгадайте 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про них загадки. Чтобы проверить себя, нажмите снова на загадку.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533531" y="3264148"/>
            <a:ext cx="2630092" cy="3547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56025"/>
            <a:ext cx="2278782" cy="3033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98464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 flipH="1">
            <a:off x="676173" y="237258"/>
            <a:ext cx="3258793" cy="312052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     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Сова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4606" y="261442"/>
            <a:ext cx="3240360" cy="3120528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Всю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ночь летает,	                    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Мышей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добывает,                        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А станет светло –                          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Спать летит в дупло. </a:t>
            </a:r>
            <a:endParaRPr lang="ru-RU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4606" y="237274"/>
            <a:ext cx="3240360" cy="3120512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471471" y="261442"/>
            <a:ext cx="3258793" cy="312052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   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Светлячок</a:t>
            </a: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489904" y="237258"/>
            <a:ext cx="3240360" cy="3120528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То погаснет, то зажжётся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Ночью в роще огонёк.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Угадай, как он зовётся?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Ну, конечно…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 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471470" y="260726"/>
            <a:ext cx="3240360" cy="3097060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6173" y="3526175"/>
            <a:ext cx="3258793" cy="30719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Сверчок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94606" y="3478351"/>
            <a:ext cx="3240360" cy="3095439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Целый день он спать не прочь,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Но едва настанет ночь, 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Запоёт его смычок.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Музыканта звать…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94606" y="3501802"/>
            <a:ext cx="3240360" cy="3071970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53038" y="3478351"/>
            <a:ext cx="3258793" cy="312052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Волк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471470" y="3501802"/>
            <a:ext cx="3240360" cy="3097060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Он в лесу ночами рыщет,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Пропитанье себе ищет?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Страшно слышать пасти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щёлк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...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Кто в лесу зубастый..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71470" y="3501802"/>
            <a:ext cx="3240360" cy="3097061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64606" y="237258"/>
            <a:ext cx="3258793" cy="312052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Летучая мышь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64606" y="237258"/>
            <a:ext cx="3240360" cy="3120528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Днём спит,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Вниз головой висит,                                  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Ночью летает,                                                 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Пищу на лету добывает.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46173" y="261442"/>
            <a:ext cx="3258793" cy="3097060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64605" y="3501819"/>
            <a:ext cx="3258793" cy="3071971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               </a:t>
            </a:r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Ёж</a:t>
            </a: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 smtClean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8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83038" y="3501802"/>
            <a:ext cx="3240360" cy="3071969"/>
          </a:xfrm>
          <a:prstGeom prst="rect">
            <a:avLst/>
          </a:prstGeom>
          <a:solidFill>
            <a:schemeClr val="bg1"/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Полежала между ёлками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Подушечка с иголками.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Тихонечко лежала,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А вечером  вдруг побежала.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583038" y="3501802"/>
            <a:ext cx="3240360" cy="3095439"/>
          </a:xfrm>
          <a:prstGeom prst="rect">
            <a:avLst/>
          </a:prstGeom>
          <a:solidFill>
            <a:srgbClr val="FFFF66">
              <a:alpha val="0"/>
            </a:srgbClr>
          </a:solidFill>
          <a:ln w="19050">
            <a:solidFill>
              <a:srgbClr val="A162D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 rot="5400000">
            <a:off x="48708" y="6100418"/>
            <a:ext cx="711172" cy="285752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035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9" grpId="0" animBg="1"/>
      <p:bldP spid="20" grpId="0" animBg="1"/>
      <p:bldP spid="20" grpId="1" animBg="1"/>
      <p:bldP spid="22" grpId="0" animBg="1"/>
      <p:bldP spid="23" grpId="0" animBg="1"/>
      <p:bldP spid="23" grpId="1" animBg="1"/>
      <p:bldP spid="28" grpId="0" animBg="1"/>
      <p:bldP spid="29" grpId="0" animBg="1"/>
      <p:bldP spid="29" grpId="1" animBg="1"/>
      <p:bldP spid="33" grpId="0" animBg="1"/>
      <p:bldP spid="34" grpId="0" animBg="1"/>
      <p:bldP spid="34" grpId="1" animBg="1"/>
      <p:bldP spid="31" grpId="0" animBg="1"/>
      <p:bldP spid="32" grpId="0" animBg="1"/>
      <p:bldP spid="3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795417" y="1104918"/>
            <a:ext cx="4752528" cy="3116964"/>
          </a:xfrm>
          <a:prstGeom prst="foldedCorner">
            <a:avLst/>
          </a:prstGeom>
          <a:solidFill>
            <a:schemeClr val="bg1"/>
          </a:solidFill>
          <a:ln>
            <a:solidFill>
              <a:srgbClr val="A162D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202" y="1917626"/>
            <a:ext cx="484619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дети,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урок!</a:t>
            </a:r>
            <a:endParaRPr lang="ru-RU" sz="4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337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342678" y="189435"/>
            <a:ext cx="8856984" cy="4248471"/>
            <a:chOff x="2456887" y="521345"/>
            <a:chExt cx="6138649" cy="2507562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456887" y="521345"/>
              <a:ext cx="6138649" cy="2507562"/>
            </a:xfrm>
            <a:prstGeom prst="cloudCallout">
              <a:avLst>
                <a:gd name="adj1" fmla="val 43583"/>
                <a:gd name="adj2" fmla="val 51193"/>
              </a:avLst>
            </a:prstGeom>
            <a:solidFill>
              <a:schemeClr val="bg1"/>
            </a:solidFill>
            <a:ln>
              <a:solidFill>
                <a:srgbClr val="A162D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0723" y="770968"/>
              <a:ext cx="5535275" cy="2089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Ребята , хорошо ли вы </a:t>
              </a:r>
            </a:p>
            <a:p>
              <a:pPr algn="ctr"/>
              <a:r>
                <a:rPr lang="ru-RU" sz="2800" b="1" dirty="0">
                  <a:latin typeface="Comic Sans MS" pitchFamily="66" charset="0"/>
                </a:rPr>
                <a:t>спали сегодня ночью?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А</a:t>
              </a:r>
              <a:r>
                <a:rPr lang="ru-RU" sz="2800" b="1" dirty="0">
                  <a:latin typeface="Comic Sans MS" pitchFamily="66" charset="0"/>
                </a:rPr>
                <a:t> вот </a:t>
              </a:r>
              <a:r>
                <a:rPr lang="ru-RU" sz="2800" b="1" dirty="0" err="1">
                  <a:latin typeface="Comic Sans MS" pitchFamily="66" charset="0"/>
                </a:rPr>
                <a:t>Муравьишка</a:t>
              </a:r>
              <a:r>
                <a:rPr lang="ru-RU" sz="2800" b="1" dirty="0">
                  <a:latin typeface="Comic Sans MS" pitchFamily="66" charset="0"/>
                </a:rPr>
                <a:t> спал плохо</a:t>
              </a:r>
              <a:r>
                <a:rPr lang="ru-RU" sz="2800" b="1" dirty="0" smtClean="0">
                  <a:latin typeface="Comic Sans MS" pitchFamily="66" charset="0"/>
                </a:rPr>
                <a:t>.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И знаете, почему? Всю ночь его мучил вопрос: „Зачем мы спим ночью?“ Давайте подумаем, как ответить </a:t>
              </a:r>
              <a:r>
                <a:rPr lang="ru-RU" sz="2800" b="1" dirty="0" err="1">
                  <a:latin typeface="Comic Sans MS" pitchFamily="66" charset="0"/>
                </a:rPr>
                <a:t>Муравьишке</a:t>
              </a:r>
              <a:r>
                <a:rPr lang="ru-RU" sz="2800" b="1" dirty="0">
                  <a:latin typeface="Comic Sans MS" pitchFamily="66" charset="0"/>
                </a:rPr>
                <a:t>, и </a:t>
              </a:r>
              <a:endParaRPr lang="ru-RU" sz="2800" b="1" dirty="0" smtClean="0">
                <a:latin typeface="Comic Sans MS" pitchFamily="66" charset="0"/>
              </a:endParaRP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всё </a:t>
              </a:r>
              <a:r>
                <a:rPr lang="ru-RU" sz="2800" b="1" dirty="0">
                  <a:latin typeface="Comic Sans MS" pitchFamily="66" charset="0"/>
                </a:rPr>
                <a:t>ему скажем, когда он </a:t>
              </a:r>
              <a:endParaRPr lang="ru-RU" sz="2800" b="1" dirty="0" smtClean="0">
                <a:latin typeface="Comic Sans MS" pitchFamily="66" charset="0"/>
              </a:endParaRP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проснётся</a:t>
              </a:r>
              <a:r>
                <a:rPr lang="ru-RU" sz="2800" b="1" dirty="0">
                  <a:latin typeface="Comic Sans MS" pitchFamily="66" charset="0"/>
                </a:rPr>
                <a:t>.</a:t>
              </a: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533531" y="3264148"/>
            <a:ext cx="2630092" cy="3547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56025"/>
            <a:ext cx="2278782" cy="3033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34097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6854" y="1286654"/>
            <a:ext cx="6097310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  <a:hlinkClick r:id="rId2"/>
              </a:rPr>
              <a:t> </a:t>
            </a:r>
            <a:r>
              <a:rPr lang="ru-RU" sz="2000" dirty="0" smtClean="0">
                <a:latin typeface="Comic Sans MS" pitchFamily="66" charset="0"/>
                <a:hlinkClick r:id="rId2"/>
              </a:rPr>
              <a:t>Учитель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3"/>
              </a:rPr>
              <a:t>Ночь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4"/>
              </a:rPr>
              <a:t>Сон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5"/>
              </a:rPr>
              <a:t>Мальчик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6"/>
              </a:rPr>
              <a:t>Девочка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7"/>
              </a:rPr>
              <a:t>Планшет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8"/>
              </a:rPr>
              <a:t>Сон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9"/>
              </a:rPr>
              <a:t>Душ 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0"/>
              </a:rPr>
              <a:t>Страшилки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1"/>
              </a:rPr>
              <a:t>За столом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2"/>
              </a:rPr>
              <a:t>Темнота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3"/>
              </a:rPr>
              <a:t>Проветривание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4"/>
              </a:rPr>
              <a:t>Ровная постель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5"/>
              </a:rPr>
              <a:t>Полицейский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6"/>
              </a:rPr>
              <a:t>Таксист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7"/>
              </a:rPr>
              <a:t>Пекарь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18"/>
              </a:rPr>
              <a:t>Врач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19"/>
              </a:rPr>
              <a:t>Пожарный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0"/>
              </a:rPr>
              <a:t>Лётчик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21"/>
              </a:rPr>
              <a:t>Поросята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2"/>
              </a:rPr>
              <a:t>Котята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3"/>
              </a:rPr>
              <a:t>Лисята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4"/>
              </a:rPr>
              <a:t>Слон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25"/>
              </a:rPr>
              <a:t>Медведь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6"/>
              </a:rPr>
              <a:t>Жираф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7"/>
              </a:rPr>
              <a:t>Сова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28"/>
              </a:rPr>
              <a:t>Сверчок</a:t>
            </a:r>
            <a:r>
              <a:rPr lang="ru-RU" sz="20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ru-RU" sz="2000" dirty="0" smtClean="0">
                <a:latin typeface="Comic Sans MS" pitchFamily="66" charset="0"/>
                <a:hlinkClick r:id="rId29"/>
              </a:rPr>
              <a:t>Летучая мышь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30"/>
              </a:rPr>
              <a:t>Светлячок</a:t>
            </a:r>
            <a:r>
              <a:rPr lang="ru-RU" sz="2000" dirty="0" smtClean="0">
                <a:latin typeface="Comic Sans MS" pitchFamily="66" charset="0"/>
              </a:rPr>
              <a:t>  </a:t>
            </a:r>
            <a:r>
              <a:rPr lang="ru-RU" sz="2000" dirty="0" smtClean="0">
                <a:latin typeface="Comic Sans MS" pitchFamily="66" charset="0"/>
                <a:hlinkClick r:id="rId31"/>
              </a:rPr>
              <a:t>Ёж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  <a:hlinkClick r:id="rId32"/>
              </a:rPr>
              <a:t>Волк</a:t>
            </a:r>
            <a:r>
              <a:rPr lang="ru-RU" sz="2000" dirty="0" smtClean="0">
                <a:latin typeface="Comic Sans MS" pitchFamily="66" charset="0"/>
              </a:rPr>
              <a:t> 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dirty="0" smtClean="0">
                <a:latin typeface="Comic Sans MS" pitchFamily="66" charset="0"/>
              </a:rPr>
              <a:t>Текстовый материал и загадки взяты из книги Поурочные разработки по предмету «Окружающий мир» 1 класс </a:t>
            </a:r>
            <a:r>
              <a:rPr lang="ru-RU" sz="2000" dirty="0" err="1" smtClean="0">
                <a:latin typeface="Comic Sans MS" pitchFamily="66" charset="0"/>
              </a:rPr>
              <a:t>Е.М.Тихомирова</a:t>
            </a:r>
            <a:endParaRPr lang="ru-RU" sz="2000" dirty="0" smtClean="0">
              <a:latin typeface="Comic Sans MS" pitchFamily="66" charset="0"/>
            </a:endParaRPr>
          </a:p>
          <a:p>
            <a:pPr algn="ctr"/>
            <a:endParaRPr lang="ru-RU" smtClean="0">
              <a:hlinkClick r:id="rId33"/>
            </a:endParaRPr>
          </a:p>
          <a:p>
            <a:pPr algn="ctr"/>
            <a:endParaRPr lang="ru-RU" dirty="0" smtClean="0">
              <a:hlinkClick r:id="rId33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4744" y="286522"/>
            <a:ext cx="728182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34" action="ppaction://hlinksldjump" highlightClick="1"/>
          </p:cNvPr>
          <p:cNvSpPr/>
          <p:nvPr/>
        </p:nvSpPr>
        <p:spPr>
          <a:xfrm>
            <a:off x="11279782" y="6022082"/>
            <a:ext cx="594090" cy="576064"/>
          </a:xfrm>
          <a:prstGeom prst="actionButtonHom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 rot="441831">
            <a:off x="9225766" y="2715927"/>
            <a:ext cx="2450071" cy="3303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665918" y="2715414"/>
            <a:ext cx="2643206" cy="3517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342678" y="189435"/>
            <a:ext cx="8856984" cy="4305160"/>
            <a:chOff x="2456887" y="521345"/>
            <a:chExt cx="6138649" cy="292071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456887" y="521345"/>
              <a:ext cx="6138649" cy="2882251"/>
            </a:xfrm>
            <a:prstGeom prst="cloudCallout">
              <a:avLst>
                <a:gd name="adj1" fmla="val 44119"/>
                <a:gd name="adj2" fmla="val 50615"/>
              </a:avLst>
            </a:prstGeom>
            <a:solidFill>
              <a:schemeClr val="bg1"/>
            </a:solidFill>
            <a:ln>
              <a:solidFill>
                <a:srgbClr val="A162D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0723" y="873790"/>
              <a:ext cx="5535275" cy="2568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Comic Sans MS" pitchFamily="66" charset="0"/>
                </a:rPr>
                <a:t>Устаём </a:t>
              </a:r>
              <a:r>
                <a:rPr lang="ru-RU" sz="2400" b="1" dirty="0">
                  <a:latin typeface="Comic Sans MS" pitchFamily="66" charset="0"/>
                </a:rPr>
                <a:t>ли мы с вами за день? Как </a:t>
              </a:r>
              <a:r>
                <a:rPr lang="ru-RU" sz="2400" b="1" dirty="0" smtClean="0">
                  <a:latin typeface="Comic Sans MS" pitchFamily="66" charset="0"/>
                </a:rPr>
                <a:t>вы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себя чувствуете вечером? В какое время вы обычно ложитесь спать? Как вы </a:t>
              </a:r>
              <a:r>
                <a:rPr lang="ru-RU" sz="2400" b="1" dirty="0" smtClean="0">
                  <a:latin typeface="Comic Sans MS" pitchFamily="66" charset="0"/>
                </a:rPr>
                <a:t>встаёте</a:t>
              </a:r>
              <a:r>
                <a:rPr lang="ru-RU" sz="2400" b="1" dirty="0">
                  <a:latin typeface="Comic Sans MS" pitchFamily="66" charset="0"/>
                </a:rPr>
                <a:t>, если легли спать позже, чем обычно? Вспомните ситуации, когда к вам в дом гости пришли в воскресенье. Во сколько они уходят? Что вы делаете после их ухода? Когда ложитесь </a:t>
              </a:r>
              <a:endParaRPr lang="ru-RU" sz="2400" b="1" dirty="0" smtClean="0">
                <a:latin typeface="Comic Sans MS" pitchFamily="66" charset="0"/>
              </a:endParaRP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спать</a:t>
              </a:r>
              <a:r>
                <a:rPr lang="ru-RU" sz="2400" b="1" dirty="0">
                  <a:latin typeface="Comic Sans MS" pitchFamily="66" charset="0"/>
                </a:rPr>
                <a:t>? Как вы чувствуете себя на </a:t>
              </a:r>
              <a:endParaRPr lang="ru-RU" sz="2400" b="1" dirty="0" smtClean="0">
                <a:latin typeface="Comic Sans MS" pitchFamily="66" charset="0"/>
              </a:endParaRP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следующий 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день</a:t>
              </a:r>
              <a:r>
                <a:rPr lang="ru-RU" sz="2400" b="1" dirty="0">
                  <a:latin typeface="Comic Sans MS" pitchFamily="66" charset="0"/>
                </a:rPr>
                <a:t>?</a:t>
              </a: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533531" y="3264148"/>
            <a:ext cx="2630092" cy="3547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56025"/>
            <a:ext cx="2278782" cy="3033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87881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0256" y="3141762"/>
            <a:ext cx="4700616" cy="369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712879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A162D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Все ваши рассказы и наблюдения говорят о том, что вы замечаете свою усталость за день. Вечером у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вас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появляется желание отдохнуть, посидеть спокойно. А если вы легли позже, чем обычно, то на следующий день вы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тяжело встаёте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и хотите спать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mg3.proshkolu.ru/content/media/pic/std/2000000/1954000/1953108-9ddf9880b202dc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758" y="4149874"/>
            <a:ext cx="360039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385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2854846" y="761069"/>
            <a:ext cx="6408712" cy="2596717"/>
            <a:chOff x="3166248" y="760894"/>
            <a:chExt cx="6061073" cy="3028064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760894"/>
              <a:ext cx="6061073" cy="3028064"/>
            </a:xfrm>
            <a:prstGeom prst="cloudCallout">
              <a:avLst>
                <a:gd name="adj1" fmla="val -64720"/>
                <a:gd name="adj2" fmla="val 56343"/>
              </a:avLst>
            </a:prstGeom>
            <a:solidFill>
              <a:schemeClr val="bg1"/>
            </a:solidFill>
            <a:ln>
              <a:solidFill>
                <a:srgbClr val="A162D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8902" y="1110761"/>
              <a:ext cx="5732215" cy="1815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Ребята , </a:t>
              </a:r>
              <a:r>
                <a:rPr lang="ru-RU" sz="2800" b="1" dirty="0" smtClean="0">
                  <a:latin typeface="Comic Sans MS" pitchFamily="66" charset="0"/>
                </a:rPr>
                <a:t>что </a:t>
              </a:r>
              <a:r>
                <a:rPr lang="ru-RU" sz="2800" b="1" dirty="0">
                  <a:latin typeface="Comic Sans MS" pitchFamily="66" charset="0"/>
                </a:rPr>
                <a:t>случилось с мальчиком? Почему </a:t>
              </a:r>
              <a:r>
                <a:rPr lang="ru-RU" sz="2800" b="1" dirty="0" smtClean="0">
                  <a:latin typeface="Comic Sans MS" pitchFamily="66" charset="0"/>
                </a:rPr>
                <a:t>он</a:t>
              </a:r>
            </a:p>
            <a:p>
              <a:pPr algn="ctr"/>
              <a:r>
                <a:rPr lang="ru-RU" sz="2800" b="1" dirty="0">
                  <a:latin typeface="Comic Sans MS" pitchFamily="66" charset="0"/>
                </a:rPr>
                <a:t> заснул на уроке?                             О </a:t>
              </a:r>
              <a:r>
                <a:rPr lang="ru-RU" sz="2800" b="1" dirty="0" smtClean="0">
                  <a:latin typeface="Comic Sans MS" pitchFamily="66" charset="0"/>
                </a:rPr>
                <a:t>чём </a:t>
              </a:r>
              <a:r>
                <a:rPr lang="ru-RU" sz="2800" b="1" dirty="0">
                  <a:latin typeface="Comic Sans MS" pitchFamily="66" charset="0"/>
                </a:rPr>
                <a:t>он мечтает во сне?</a:t>
              </a: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1640342" y="189434"/>
            <a:ext cx="8199280" cy="3312368"/>
            <a:chOff x="3180470" y="2670310"/>
            <a:chExt cx="5434848" cy="2418909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3186030" y="2670310"/>
              <a:ext cx="5429288" cy="2418909"/>
            </a:xfrm>
            <a:prstGeom prst="cloudCallout">
              <a:avLst>
                <a:gd name="adj1" fmla="val -46780"/>
                <a:gd name="adj2" fmla="val 76905"/>
              </a:avLst>
            </a:prstGeom>
            <a:solidFill>
              <a:schemeClr val="bg1"/>
            </a:solidFill>
            <a:ln>
              <a:solidFill>
                <a:srgbClr val="A162D0"/>
              </a:solidFill>
            </a:ln>
            <a:effectLst>
              <a:glow rad="1397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80470" y="3038405"/>
              <a:ext cx="5434848" cy="134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Какой вывод мы можем сделать: </a:t>
              </a:r>
              <a:endParaRPr lang="ru-RU" sz="2800" b="1" dirty="0" smtClean="0">
                <a:latin typeface="Comic Sans MS" pitchFamily="66" charset="0"/>
              </a:endParaRP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для </a:t>
              </a:r>
              <a:r>
                <a:rPr lang="ru-RU" sz="2800" b="1" dirty="0">
                  <a:latin typeface="Comic Sans MS" pitchFamily="66" charset="0"/>
                </a:rPr>
                <a:t>чего надо спать? Сколько часов </a:t>
              </a:r>
              <a:r>
                <a:rPr lang="ru-RU" sz="2800" b="1" dirty="0" smtClean="0">
                  <a:latin typeface="Comic Sans MS" pitchFamily="66" charset="0"/>
                </a:rPr>
                <a:t>в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день должны спать дети вашего возраста, чтобы организм смог полностью восстановить свои силы?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0550" y="1348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mama-snob.ru/wp-content/uploads/2016/10/kid-sleeping-in-class-696x4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550" y="3442669"/>
            <a:ext cx="4949239" cy="3299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36071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0256" y="3141762"/>
            <a:ext cx="4700616" cy="369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712879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A162D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За день человек устаёт. Чтобы отдохнуть и набраться сил, нужно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спать. Ложиться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спать надо вовремя. Если будешь засиживаться допоздна, то не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выспишься. Если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ты не выспался, не сможешь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хорошо работать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на уроке, будешь невнимательным, раздражительным,  плаксивым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docforum.ru/storage/blog_attachments/1493034338_phplD2z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782" y="4164276"/>
            <a:ext cx="2880320" cy="2505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62483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0256" y="3141762"/>
            <a:ext cx="4700616" cy="369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712879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A162D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2800" b="1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2800" b="1" u="sng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omic Sans MS" pitchFamily="66" charset="0"/>
              </a:rPr>
              <a:t>Ребята!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Comic Sans MS" pitchFamily="66" charset="0"/>
              </a:rPr>
              <a:t>Запомните правила здорового сна.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Выбирайте любую маленькую картинку, читайте правило, рассматривайте картинки.</a:t>
            </a: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162D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22598" y="1990292"/>
            <a:ext cx="1872208" cy="1475506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2851716" y="5169309"/>
            <a:ext cx="1872208" cy="1454307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>
            <a:off x="5159101" y="3637862"/>
            <a:ext cx="1889525" cy="1448296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622598" y="3610652"/>
            <a:ext cx="1887559" cy="1475506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2" action="ppaction://hlinksldjump"/>
          </p:cNvPr>
          <p:cNvSpPr/>
          <p:nvPr/>
        </p:nvSpPr>
        <p:spPr>
          <a:xfrm>
            <a:off x="2873274" y="2027835"/>
            <a:ext cx="1889525" cy="1437963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4" action="ppaction://hlinksldjump"/>
          </p:cNvPr>
          <p:cNvSpPr/>
          <p:nvPr/>
        </p:nvSpPr>
        <p:spPr>
          <a:xfrm>
            <a:off x="5159102" y="1990292"/>
            <a:ext cx="1889525" cy="1367494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6" action="ppaction://hlinksldjump"/>
          </p:cNvPr>
          <p:cNvSpPr/>
          <p:nvPr/>
        </p:nvSpPr>
        <p:spPr>
          <a:xfrm>
            <a:off x="2860612" y="3637862"/>
            <a:ext cx="1902187" cy="1448296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A162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43524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06" y="1989634"/>
            <a:ext cx="6480720" cy="387665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Ложиться </a:t>
            </a:r>
            <a:r>
              <a:rPr lang="ru-RU" sz="2800" b="1" dirty="0">
                <a:latin typeface="Comic Sans MS" pitchFamily="66" charset="0"/>
              </a:rPr>
              <a:t>спать и вставать в одно и то же время.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Управляющая кнопка: домой 2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6609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.md/dbimg/234547_51da700a32cb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1" y="1413570"/>
            <a:ext cx="776954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814" y="1989634"/>
            <a:ext cx="6408712" cy="387665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34566" y="333450"/>
            <a:ext cx="1144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Перед сном надо совершить прогулку, </a:t>
            </a:r>
            <a:r>
              <a:rPr lang="ru-RU" sz="2800" b="1" dirty="0" smtClean="0">
                <a:latin typeface="Comic Sans MS" pitchFamily="66" charset="0"/>
              </a:rPr>
              <a:t>умыться или принять </a:t>
            </a:r>
            <a:r>
              <a:rPr lang="ru-RU" sz="2800" b="1" dirty="0">
                <a:latin typeface="Comic Sans MS" pitchFamily="66" charset="0"/>
              </a:rPr>
              <a:t>душ.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5666" y="1485578"/>
            <a:ext cx="393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solidFill>
                  <a:schemeClr val="bg1"/>
                </a:solidFill>
                <a:latin typeface="Comic Sans MS" pitchFamily="66" charset="0"/>
              </a:rPr>
              <a:t>Правила здорового </a:t>
            </a:r>
            <a:r>
              <a:rPr lang="ru-RU" sz="2400" b="1" u="sng" dirty="0" smtClean="0">
                <a:solidFill>
                  <a:schemeClr val="bg1"/>
                </a:solidFill>
                <a:latin typeface="Comic Sans MS" pitchFamily="66" charset="0"/>
              </a:rPr>
              <a:t>сна</a:t>
            </a:r>
            <a:endParaRPr lang="ru-RU" sz="2400" b="1" u="sng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74496" y="3544864"/>
            <a:ext cx="2373610" cy="3159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856224" y="3772116"/>
            <a:ext cx="2224524" cy="300008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8255446" y="6022082"/>
            <a:ext cx="504056" cy="504056"/>
          </a:xfrm>
          <a:prstGeom prst="actionButtonHo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548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Words>575</Words>
  <Application>Microsoft Office PowerPoint</Application>
  <PresentationFormat>Произвольный</PresentationFormat>
  <Paragraphs>241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света</cp:lastModifiedBy>
  <cp:revision>146</cp:revision>
  <dcterms:created xsi:type="dcterms:W3CDTF">2016-11-11T12:35:51Z</dcterms:created>
  <dcterms:modified xsi:type="dcterms:W3CDTF">2020-04-05T17:26:30Z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2277853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