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7" r:id="rId4"/>
    <p:sldId id="266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68" r:id="rId17"/>
  </p:sldIdLst>
  <p:sldSz cx="9144000" cy="6858000" type="screen4x3"/>
  <p:notesSz cx="6858000" cy="9144000"/>
  <p:embeddedFontLst>
    <p:embeddedFont>
      <p:font typeface="Matilda" charset="0"/>
      <p:regular r:id="rId18"/>
    </p:embeddedFon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0E9E"/>
    <a:srgbClr val="990099"/>
    <a:srgbClr val="660066"/>
    <a:srgbClr val="8A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69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404664"/>
            <a:ext cx="6480720" cy="5747867"/>
            <a:chOff x="1115616" y="2955212"/>
            <a:chExt cx="7165477" cy="569310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55786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Работа с бумагой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990099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???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B20E9E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КОТ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6"/>
              <a:ext cx="7165477" cy="914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Выполнила : </a:t>
              </a: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Педагог дополнительного образования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Захарова</a:t>
              </a: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Ольга Николаевна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МБУ ДО ДЭБС г. </a:t>
              </a:r>
              <a:r>
                <a:rPr lang="ru-RU" dirty="0" err="1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Свлавата</a:t>
              </a: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7200800" cy="5193867"/>
            <a:chOff x="876767" y="2955212"/>
            <a:chExt cx="7961641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7961641" cy="37495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Бумажные закладки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844824"/>
            <a:ext cx="70567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Но как показывает настоящее время, сколько бы ни было изобретено новых, самых продвинутых, наиболее популярными остаются бумажные закладки, прародителями которых и были первые средневековые </a:t>
            </a:r>
            <a:r>
              <a:rPr lang="ru-RU" sz="2400" dirty="0" err="1" smtClean="0">
                <a:solidFill>
                  <a:srgbClr val="002060"/>
                </a:solidFill>
              </a:rPr>
              <a:t>закладочки</a:t>
            </a:r>
            <a:r>
              <a:rPr lang="ru-RU" sz="2400" dirty="0" smtClean="0">
                <a:solidFill>
                  <a:srgbClr val="002060"/>
                </a:solidFill>
              </a:rPr>
              <a:t> из пергамента.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3554" name="Picture 2" descr="ÐÐ°ÑÑÐ¸Ð½ÐºÐ¸ Ð¿Ð¾ Ð·Ð°Ð¿ÑÐ¾ÑÑ Ð±ÑÐ¼Ð°Ð¶Ð½ÑÐµ Ð·Ð°ÐºÐ»Ð°Ð´ÐºÐ¸ Ð´Ð»Ñ ÐºÐ½Ð¸Ð³"/>
          <p:cNvPicPr>
            <a:picLocks noChangeAspect="1" noChangeArrowheads="1"/>
          </p:cNvPicPr>
          <p:nvPr/>
        </p:nvPicPr>
        <p:blipFill>
          <a:blip r:embed="rId2" cstate="print"/>
          <a:srcRect t="24973"/>
          <a:stretch>
            <a:fillRect/>
          </a:stretch>
        </p:blipFill>
        <p:spPr bwMode="auto">
          <a:xfrm>
            <a:off x="2123728" y="3789040"/>
            <a:ext cx="5544616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7200800" cy="5193867"/>
            <a:chOff x="876767" y="2955212"/>
            <a:chExt cx="7961641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7961641" cy="37495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Закладка «КОТ»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844824"/>
            <a:ext cx="41044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 </a:t>
            </a:r>
            <a:r>
              <a:rPr lang="ru-RU" sz="2400" u="sng" dirty="0" smtClean="0">
                <a:solidFill>
                  <a:srgbClr val="002060"/>
                </a:solidFill>
              </a:rPr>
              <a:t>Потребуется:</a:t>
            </a:r>
          </a:p>
          <a:p>
            <a:pPr algn="ctr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Лист картона</a:t>
            </a:r>
          </a:p>
          <a:p>
            <a:pPr algn="ctr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Простой карандаш</a:t>
            </a:r>
          </a:p>
          <a:p>
            <a:pPr algn="ctr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Цветная бумага</a:t>
            </a:r>
          </a:p>
          <a:p>
            <a:pPr algn="ctr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Глазки или пуговки</a:t>
            </a:r>
          </a:p>
          <a:p>
            <a:pPr algn="ctr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Декоративные элементы для украшения закладки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5602" name="Picture 2" descr="C:\Users\Танюша\Downloads\котик 001.jpg"/>
          <p:cNvPicPr>
            <a:picLocks noChangeAspect="1" noChangeArrowheads="1"/>
          </p:cNvPicPr>
          <p:nvPr/>
        </p:nvPicPr>
        <p:blipFill>
          <a:blip r:embed="rId2" cstate="print"/>
          <a:srcRect l="13043" t="4701" r="6522"/>
          <a:stretch>
            <a:fillRect/>
          </a:stretch>
        </p:blipFill>
        <p:spPr bwMode="auto">
          <a:xfrm>
            <a:off x="5796136" y="1412776"/>
            <a:ext cx="2664296" cy="43791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7200800" cy="5193867"/>
            <a:chOff x="876767" y="2955212"/>
            <a:chExt cx="7961641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7961641" cy="37495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Закладка «КОТ»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844824"/>
            <a:ext cx="41044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 </a:t>
            </a:r>
            <a:r>
              <a:rPr lang="ru-RU" sz="2400" u="sng" dirty="0" smtClean="0">
                <a:solidFill>
                  <a:srgbClr val="002060"/>
                </a:solidFill>
              </a:rPr>
              <a:t>Шаблоны:</a:t>
            </a:r>
          </a:p>
          <a:p>
            <a:pPr algn="ctr"/>
            <a:endParaRPr lang="ru-RU" sz="2400" u="sng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1- туловище с лапками (корпус закладки) – 1 деталь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2 – голова кота – 1 деталь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3 – мордочка кота – 1 деталь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4 – сердечко – 1 деталь</a:t>
            </a: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Можно вырезать бабочку или галстук для украшения </a:t>
            </a:r>
          </a:p>
          <a:p>
            <a:pPr algn="ctr">
              <a:buFontTx/>
              <a:buChar char="-"/>
            </a:pP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6626" name="Picture 2" descr="C:\Users\Танюша\Downloads\шаблоны 001.jpg"/>
          <p:cNvPicPr>
            <a:picLocks noChangeAspect="1" noChangeArrowheads="1"/>
          </p:cNvPicPr>
          <p:nvPr/>
        </p:nvPicPr>
        <p:blipFill>
          <a:blip r:embed="rId2" cstate="print"/>
          <a:srcRect l="17656" t="20000"/>
          <a:stretch>
            <a:fillRect/>
          </a:stretch>
        </p:blipFill>
        <p:spPr bwMode="auto">
          <a:xfrm>
            <a:off x="5580112" y="1628800"/>
            <a:ext cx="3045358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6696744" cy="5193867"/>
            <a:chOff x="876767" y="2955212"/>
            <a:chExt cx="7404326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6608162" cy="42983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990099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Помни правила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990099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работы с ножницами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844824"/>
            <a:ext cx="74168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1.    Храни ножницы в указанном месте в закрытом виде.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2.    При работе внимательно следи за направлением резания.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3.    Не работай с тупыми ножницами и с ослабленным креплением.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4.    Не держи ножницы лезвием вверх.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5.    Не оставляй ножницы с открытыми лезвиями.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6.    Не режь ножницами на ходу.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7.    Не подходи к товарищу во время работы.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8.    Передавай закрытые ножницы кольцами вперёд.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9.    Во время работы удерживай материал левой рукой так, чтобы пальцы были в стороне от лезвия.</a:t>
            </a:r>
          </a:p>
          <a:p>
            <a:pPr algn="ctr">
              <a:buFontTx/>
              <a:buChar char="-"/>
            </a:pP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Picture 2" descr="ÐÐ°ÑÑÐ¸Ð½ÐºÐ¸ Ð¿Ð¾ Ð·Ð°Ð¿ÑÐ¾ÑÑ ÑÐ²Ð¾ÑÑÐµÑÑÐ²Ð¾ Ð½Ð¾Ð¶Ð½Ð¸ÑÑ"/>
          <p:cNvPicPr>
            <a:picLocks noChangeAspect="1" noChangeArrowheads="1"/>
          </p:cNvPicPr>
          <p:nvPr/>
        </p:nvPicPr>
        <p:blipFill>
          <a:blip r:embed="rId2" cstate="print"/>
          <a:srcRect l="1971" r="3407" b="10811"/>
          <a:stretch>
            <a:fillRect/>
          </a:stretch>
        </p:blipFill>
        <p:spPr bwMode="auto">
          <a:xfrm>
            <a:off x="7308304" y="260648"/>
            <a:ext cx="1523782" cy="1440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6696744" cy="5193867"/>
            <a:chOff x="876767" y="2955212"/>
            <a:chExt cx="7404326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6608162" cy="42983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990099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Помни правила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990099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работы с клеем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844824"/>
            <a:ext cx="74168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1.    С клеем обращайся осторожно. Помни, что клей ядовит!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2.    Наноси клей на поверхность изделия только кистью.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3.    Нельзя, чтобы клей попадал на пальцы рук, лицо, особенно глаза.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4.    При попадании клея в глаза надо немедленно промыть их в большом количестве воды.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5.    По окончании работы обязательно вымой руки и кисть.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6.    При работе с клеем пользуйся салфеткой.</a:t>
            </a:r>
          </a:p>
          <a:p>
            <a:pPr algn="ctr">
              <a:buFontTx/>
              <a:buChar char="-"/>
            </a:pP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9" name="Picture 6" descr="ÐÐ°ÑÑÐ¸Ð½ÐºÐ¸ Ð¿Ð¾ Ð·Ð°Ð¿ÑÐ¾ÑÑ ÐºÐ»ÐµÐ¹ ÐºÐ°ÑÑÐ¸Ð½ÐºÐ¸ Ð´Ð»Ñ Ð´ÐµÑÐµÐ¹"/>
          <p:cNvPicPr>
            <a:picLocks noChangeAspect="1" noChangeArrowheads="1"/>
          </p:cNvPicPr>
          <p:nvPr/>
        </p:nvPicPr>
        <p:blipFill>
          <a:blip r:embed="rId2" cstate="print"/>
          <a:srcRect l="13513" r="10811" b="37315"/>
          <a:stretch>
            <a:fillRect/>
          </a:stretch>
        </p:blipFill>
        <p:spPr bwMode="auto">
          <a:xfrm>
            <a:off x="7308304" y="260648"/>
            <a:ext cx="1296144" cy="1618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6696744" cy="5940088"/>
            <a:chOff x="876767" y="2955212"/>
            <a:chExt cx="7404326" cy="588349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5493532" cy="5883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Последовательность операций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844824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1.    Разметь детали по шаблону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2.    Аккуратно вырежи детали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3.    Приготовь подкладной лист,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чтобы не испачкать поверхность стола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4.    Из приготовленных деталей собери закладку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5.    С помощью клея скрепи детали между собой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6.    Оформи детали изделия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7.    Наведи порядок на рабочем месте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8.    Представь работу на выставку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7650" name="Picture 2" descr="ÐÐ°ÑÑÐ¸Ð½ÐºÐ¸ Ð¿Ð¾ Ð·Ð°Ð¿ÑÐ¾ÑÑ ÐºÐ¾Ñ Ð¼Ð°ÑÑÐ¾ÑÐºÐ¸Ð½"/>
          <p:cNvPicPr>
            <a:picLocks noChangeAspect="1" noChangeArrowheads="1"/>
          </p:cNvPicPr>
          <p:nvPr/>
        </p:nvPicPr>
        <p:blipFill>
          <a:blip r:embed="rId2" cstate="print"/>
          <a:srcRect l="1871" r="6788" b="2386"/>
          <a:stretch>
            <a:fillRect/>
          </a:stretch>
        </p:blipFill>
        <p:spPr bwMode="auto">
          <a:xfrm>
            <a:off x="6228184" y="260648"/>
            <a:ext cx="2664296" cy="2664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691680" y="404664"/>
            <a:ext cx="6480720" cy="8402300"/>
            <a:chOff x="1115616" y="2955212"/>
            <a:chExt cx="7165477" cy="832225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83222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B20E9E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Благодарю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B20E9E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за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B20E9E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творчество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B20E9E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B20E9E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старание!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6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778098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Matilda" pitchFamily="2" charset="0"/>
              </a:rPr>
              <a:t>Отгадайте, что изготовим </a:t>
            </a:r>
            <a:br>
              <a:rPr lang="ru-RU" dirty="0" smtClean="0">
                <a:solidFill>
                  <a:srgbClr val="0070C0"/>
                </a:solidFill>
                <a:latin typeface="Matilda" pitchFamily="2" charset="0"/>
              </a:rPr>
            </a:br>
            <a:r>
              <a:rPr lang="ru-RU" dirty="0" smtClean="0">
                <a:solidFill>
                  <a:srgbClr val="0070C0"/>
                </a:solidFill>
                <a:latin typeface="Matilda" pitchFamily="2" charset="0"/>
              </a:rPr>
              <a:t>на уроке:</a:t>
            </a:r>
            <a:endParaRPr lang="ru-RU" dirty="0">
              <a:solidFill>
                <a:srgbClr val="0070C0"/>
              </a:solidFill>
              <a:latin typeface="Matilda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628800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660066"/>
                </a:solidFill>
              </a:rPr>
              <a:t>В книгах я люблю лежать,</a:t>
            </a:r>
            <a:br>
              <a:rPr lang="ru-RU" sz="4000" dirty="0" smtClean="0">
                <a:solidFill>
                  <a:srgbClr val="660066"/>
                </a:solidFill>
              </a:rPr>
            </a:br>
            <a:r>
              <a:rPr lang="ru-RU" sz="4000" dirty="0" smtClean="0">
                <a:solidFill>
                  <a:srgbClr val="660066"/>
                </a:solidFill>
              </a:rPr>
              <a:t>Чтоб ребятам подсказать:</a:t>
            </a:r>
            <a:br>
              <a:rPr lang="ru-RU" sz="4000" dirty="0" smtClean="0">
                <a:solidFill>
                  <a:srgbClr val="660066"/>
                </a:solidFill>
              </a:rPr>
            </a:br>
            <a:r>
              <a:rPr lang="ru-RU" sz="4000" dirty="0" smtClean="0">
                <a:solidFill>
                  <a:srgbClr val="660066"/>
                </a:solidFill>
              </a:rPr>
              <a:t>«Где приятно мне лениться,</a:t>
            </a:r>
            <a:br>
              <a:rPr lang="ru-RU" sz="4000" dirty="0" smtClean="0">
                <a:solidFill>
                  <a:srgbClr val="660066"/>
                </a:solidFill>
              </a:rPr>
            </a:br>
            <a:r>
              <a:rPr lang="ru-RU" sz="4000" dirty="0" smtClean="0">
                <a:solidFill>
                  <a:srgbClr val="660066"/>
                </a:solidFill>
              </a:rPr>
              <a:t>С той начни читать страницы.»</a:t>
            </a:r>
            <a:endParaRPr lang="ru-RU" sz="4000" dirty="0">
              <a:solidFill>
                <a:srgbClr val="660066"/>
              </a:solidFill>
            </a:endParaRPr>
          </a:p>
        </p:txBody>
      </p:sp>
      <p:sp>
        <p:nvSpPr>
          <p:cNvPr id="2050" name="AutoShape 2" descr="ÐÐ°ÑÑÐ¸Ð½ÐºÐ¸ Ð¿Ð¾ Ð·Ð°Ð¿ÑÐ¾ÑÑ Ð·Ð½Ð°Ðº Ð²Ð¾Ð¿ÑÐ¾ÑÐ°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ÐÐ°ÑÑÐ¸Ð½ÐºÐ¸ Ð¿Ð¾ Ð·Ð°Ð¿ÑÐ¾ÑÑ Ð·Ð½Ð°Ðº Ð²Ð¾Ð¿ÑÐ¾ÑÐ°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ÐÐ°ÑÑÐ¸Ð½ÐºÐ¸ Ð¿Ð¾ Ð·Ð°Ð¿ÑÐ¾ÑÑ Ð·Ð½Ð°Ðº Ð²Ð¾Ð¿ÑÐ¾ÑÐ°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ÐÐ°ÑÑÐ¸Ð½ÐºÐ¸ Ð¿Ð¾ Ð·Ð°Ð¿ÑÐ¾ÑÑ Ð·Ð½Ð°Ðº Ð²Ð¾Ð¿ÑÐ¾ÑÐ°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ÐÐ°ÑÑÐ¸Ð½ÐºÐ¸ Ð¿Ð¾ Ð·Ð°Ð¿ÑÐ¾ÑÑ Ð·Ð½Ð°Ðº Ð²Ð¾Ð¿ÑÐ¾ÑÐ°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ÐÐ°ÑÑÐ¸Ð½ÐºÐ¸ Ð¿Ð¾ Ð·Ð°Ð¿ÑÐ¾ÑÑ Ð·Ð½Ð°Ðº Ð²Ð¾Ð¿ÑÐ¾ÑÐ° ÐºÐ°ÑÑÐ¸Ð½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077072"/>
            <a:ext cx="2143125" cy="2000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836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778098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Matilda" pitchFamily="2" charset="0"/>
              </a:rPr>
              <a:t>Верно! Это </a:t>
            </a:r>
            <a:r>
              <a:rPr lang="ru-RU" u="sng" dirty="0" smtClean="0">
                <a:solidFill>
                  <a:srgbClr val="B20E9E"/>
                </a:solidFill>
                <a:latin typeface="Matilda" pitchFamily="2" charset="0"/>
              </a:rPr>
              <a:t>закладка.</a:t>
            </a:r>
            <a:endParaRPr lang="ru-RU" u="sng" dirty="0">
              <a:solidFill>
                <a:srgbClr val="B20E9E"/>
              </a:solidFill>
              <a:latin typeface="Matilda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628800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660066"/>
                </a:solidFill>
              </a:rPr>
              <a:t>В книгах я люблю лежать,</a:t>
            </a:r>
            <a:br>
              <a:rPr lang="ru-RU" sz="4000" dirty="0" smtClean="0">
                <a:solidFill>
                  <a:srgbClr val="660066"/>
                </a:solidFill>
              </a:rPr>
            </a:br>
            <a:r>
              <a:rPr lang="ru-RU" sz="4000" dirty="0" smtClean="0">
                <a:solidFill>
                  <a:srgbClr val="660066"/>
                </a:solidFill>
              </a:rPr>
              <a:t>Чтоб ребятам подсказать:</a:t>
            </a:r>
            <a:br>
              <a:rPr lang="ru-RU" sz="4000" dirty="0" smtClean="0">
                <a:solidFill>
                  <a:srgbClr val="660066"/>
                </a:solidFill>
              </a:rPr>
            </a:br>
            <a:r>
              <a:rPr lang="ru-RU" sz="4000" dirty="0" smtClean="0">
                <a:solidFill>
                  <a:srgbClr val="660066"/>
                </a:solidFill>
              </a:rPr>
              <a:t>«Где приятно мне лениться,</a:t>
            </a:r>
            <a:br>
              <a:rPr lang="ru-RU" sz="4000" dirty="0" smtClean="0">
                <a:solidFill>
                  <a:srgbClr val="660066"/>
                </a:solidFill>
              </a:rPr>
            </a:br>
            <a:r>
              <a:rPr lang="ru-RU" sz="4000" dirty="0" smtClean="0">
                <a:solidFill>
                  <a:srgbClr val="660066"/>
                </a:solidFill>
              </a:rPr>
              <a:t>С той начни читать страницы.»</a:t>
            </a:r>
            <a:endParaRPr lang="ru-RU" sz="4000" dirty="0">
              <a:solidFill>
                <a:srgbClr val="660066"/>
              </a:solidFill>
            </a:endParaRPr>
          </a:p>
        </p:txBody>
      </p:sp>
      <p:sp>
        <p:nvSpPr>
          <p:cNvPr id="2050" name="AutoShape 2" descr="ÐÐ°ÑÑÐ¸Ð½ÐºÐ¸ Ð¿Ð¾ Ð·Ð°Ð¿ÑÐ¾ÑÑ Ð·Ð½Ð°Ðº Ð²Ð¾Ð¿ÑÐ¾ÑÐ°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ÐÐ°ÑÑÐ¸Ð½ÐºÐ¸ Ð¿Ð¾ Ð·Ð°Ð¿ÑÐ¾ÑÑ Ð·Ð½Ð°Ðº Ð²Ð¾Ð¿ÑÐ¾ÑÐ°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ÐÐ°ÑÑÐ¸Ð½ÐºÐ¸ Ð¿Ð¾ Ð·Ð°Ð¿ÑÐ¾ÑÑ Ð·Ð½Ð°Ðº Ð²Ð¾Ð¿ÑÐ¾ÑÐ°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ÐÐ°ÑÑÐ¸Ð½ÐºÐ¸ Ð¿Ð¾ Ð·Ð°Ð¿ÑÐ¾ÑÑ Ð·Ð½Ð°Ðº Ð²Ð¾Ð¿ÑÐ¾ÑÐ°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ÐÐ°ÑÑÐ¸Ð½ÐºÐ¸ Ð¿Ð¾ Ð·Ð°Ð¿ÑÐ¾ÑÑ Ð·Ð½Ð°Ðº Ð²Ð¾Ð¿ÑÐ¾ÑÐ°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ÐÐ°ÑÑÐ¸Ð½ÐºÐ¸ Ð¿Ð¾ Ð·Ð°Ð¿ÑÐ¾ÑÑ Ð·Ð°ÐºÐ»Ð°Ð´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077072"/>
            <a:ext cx="3330471" cy="1921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836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7200800" cy="5193867"/>
            <a:chOff x="876767" y="2955212"/>
            <a:chExt cx="7961641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7961641" cy="37495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История   закладки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75656" y="1484784"/>
            <a:ext cx="54726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Древнеегипетские писцы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уже придумали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прототип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закладки –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они приклеивали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на свитки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кусочки папируса. </a:t>
            </a:r>
          </a:p>
        </p:txBody>
      </p:sp>
      <p:pic>
        <p:nvPicPr>
          <p:cNvPr id="17412" name="Picture 4" descr="ÐÐ°ÑÑÐ¸Ð½ÐºÐ¸ Ð¿Ð¾ Ð·Ð°Ð¿ÑÐ¾ÑÑ Ð´ÑÐµÐ²Ð½ÐµÐµÐ³Ð¸Ð¿ÐµÑÑÐºÐ¸Ðµ ÑÐ²Ð¸ÑÐºÐ¸"/>
          <p:cNvPicPr>
            <a:picLocks noChangeAspect="1" noChangeArrowheads="1"/>
          </p:cNvPicPr>
          <p:nvPr/>
        </p:nvPicPr>
        <p:blipFill>
          <a:blip r:embed="rId2" cstate="print"/>
          <a:srcRect l="9450" t="1686" r="9281" b="4629"/>
          <a:stretch>
            <a:fillRect/>
          </a:stretch>
        </p:blipFill>
        <p:spPr bwMode="auto">
          <a:xfrm>
            <a:off x="4427984" y="1916832"/>
            <a:ext cx="4499622" cy="40023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7200800" cy="5193867"/>
            <a:chOff x="876767" y="2955212"/>
            <a:chExt cx="7961641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7961641" cy="37495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История   закладки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720840"/>
            <a:ext cx="3744416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u="sng" dirty="0" smtClean="0">
                <a:solidFill>
                  <a:srgbClr val="002060"/>
                </a:solidFill>
              </a:rPr>
              <a:t>Средневековые книжники </a:t>
            </a:r>
            <a:r>
              <a:rPr lang="ru-RU" sz="2300" dirty="0" smtClean="0">
                <a:solidFill>
                  <a:srgbClr val="002060"/>
                </a:solidFill>
              </a:rPr>
              <a:t>отмечали страницы фолиантов петельками из кожи или плотной ткани. </a:t>
            </a:r>
          </a:p>
          <a:p>
            <a:r>
              <a:rPr lang="ru-RU" sz="2300" dirty="0" smtClean="0">
                <a:solidFill>
                  <a:srgbClr val="002060"/>
                </a:solidFill>
              </a:rPr>
              <a:t>В Средневековье книги были редки, очень ценны. </a:t>
            </a:r>
          </a:p>
          <a:p>
            <a:pPr algn="ctr"/>
            <a:r>
              <a:rPr lang="ru-RU" sz="2300" dirty="0" smtClean="0">
                <a:solidFill>
                  <a:srgbClr val="002060"/>
                </a:solidFill>
              </a:rPr>
              <a:t>И было непозволительно  и очень тяжело листать книгу  в поисках нужной страницы. С этого времени и стоит начать отсчет истории той закладки, которая существует сейчас.</a:t>
            </a:r>
            <a:endParaRPr lang="ru-RU" sz="2300" dirty="0">
              <a:solidFill>
                <a:srgbClr val="002060"/>
              </a:solidFill>
            </a:endParaRPr>
          </a:p>
        </p:txBody>
      </p:sp>
      <p:pic>
        <p:nvPicPr>
          <p:cNvPr id="17410" name="Picture 2" descr="ÐÐ°ÑÑÐ¸Ð½ÐºÐ¸ Ð¿Ð¾ Ð·Ð°Ð¿ÑÐ¾ÑÑ Ð´ÑÐµÐ²Ð½Ð¸Ðµ ÐºÐ½Ð¸Ð³Ð¸ Ñ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348880"/>
            <a:ext cx="3648405" cy="345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7200800" cy="5193867"/>
            <a:chOff x="876767" y="2955212"/>
            <a:chExt cx="7961641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7961641" cy="37495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История   закладки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720840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С XV века стало больше книг и появлялась необходимость в закладках.  Первыми книгами были священные писания. В них и были найдены первые маленькие </a:t>
            </a:r>
            <a:r>
              <a:rPr lang="ru-RU" sz="2400" i="1" dirty="0" err="1" smtClean="0">
                <a:solidFill>
                  <a:srgbClr val="002060"/>
                </a:solidFill>
              </a:rPr>
              <a:t>закладочки</a:t>
            </a:r>
            <a:r>
              <a:rPr lang="ru-RU" sz="2400" i="1" dirty="0" smtClean="0">
                <a:solidFill>
                  <a:srgbClr val="002060"/>
                </a:solidFill>
              </a:rPr>
              <a:t> из пергамента.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19458" name="Picture 2" descr="ÐÐ°ÑÑÐ¸Ð½ÐºÐ¸ Ð¿Ð¾ Ð·Ð°Ð¿ÑÐ¾ÑÑ 15 Ð²ÐµÐº ÐºÐ½Ð¸Ð³Ð¸ Ñ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212976"/>
            <a:ext cx="4464496" cy="33524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7200800" cy="5193867"/>
            <a:chOff x="876767" y="2955212"/>
            <a:chExt cx="7961641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7961641" cy="37495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История   закладки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720840"/>
            <a:ext cx="37444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На протяжении веков читатели изготавливали рукодельные закладки из кожаных шнуров, лент, украшенных вышивкой и рисунками. </a:t>
            </a:r>
            <a:r>
              <a:rPr lang="ru-RU" sz="2400" i="1" u="sng" dirty="0" smtClean="0">
                <a:solidFill>
                  <a:srgbClr val="002060"/>
                </a:solidFill>
              </a:rPr>
              <a:t>Рукодельные вышитые закладки с пожеланиями </a:t>
            </a:r>
            <a:r>
              <a:rPr lang="ru-RU" sz="2400" i="1" dirty="0" smtClean="0">
                <a:solidFill>
                  <a:srgbClr val="002060"/>
                </a:solidFill>
              </a:rPr>
              <a:t>были традиционным подарком молодых девушек своим любимым, родителям.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21506" name="Picture 2" descr="ÐÐ°ÑÑÐ¸Ð½ÐºÐ¸ Ð¿Ð¾ Ð·Ð°Ð¿ÑÐ¾ÑÑ Ð²ÑÑÐ¸ÑÑÐµ Ð·Ð°ÐºÐ»Ð°Ð´ÐºÐ¸ Ñ Ð¿Ð¾Ð¶ÐµÐ»Ð°Ð½Ð¸ÑÐ¼Ð¸"/>
          <p:cNvPicPr>
            <a:picLocks noChangeAspect="1" noChangeArrowheads="1"/>
          </p:cNvPicPr>
          <p:nvPr/>
        </p:nvPicPr>
        <p:blipFill>
          <a:blip r:embed="rId2" cstate="print"/>
          <a:srcRect l="8494" t="26460" r="3165"/>
          <a:stretch>
            <a:fillRect/>
          </a:stretch>
        </p:blipFill>
        <p:spPr bwMode="auto">
          <a:xfrm>
            <a:off x="5076056" y="1340768"/>
            <a:ext cx="3744416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7200800" cy="5193867"/>
            <a:chOff x="876767" y="2955212"/>
            <a:chExt cx="7961641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7961641" cy="37495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История   закладки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412776"/>
            <a:ext cx="37444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 </a:t>
            </a:r>
            <a:r>
              <a:rPr lang="ru-RU" sz="2000" dirty="0" smtClean="0">
                <a:solidFill>
                  <a:srgbClr val="002060"/>
                </a:solidFill>
              </a:rPr>
              <a:t>В эпоху романтизма закладывали страницы сухоцветами или кружевными платочками.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Позже появились фабричные </a:t>
            </a:r>
            <a:r>
              <a:rPr lang="ru-RU" sz="2000" i="1" dirty="0" smtClean="0">
                <a:solidFill>
                  <a:srgbClr val="002060"/>
                </a:solidFill>
              </a:rPr>
              <a:t>тканые шелковые, золотошвейные, вышитые бисером и украшенные драгоценными камнями, ювелирные закладки</a:t>
            </a:r>
            <a:r>
              <a:rPr lang="ru-RU" sz="2000" dirty="0" smtClean="0">
                <a:solidFill>
                  <a:srgbClr val="002060"/>
                </a:solidFill>
              </a:rPr>
              <a:t>. Новую жизнь книжной закладке обеспечило развитие печатных техник. Дешевизна и красочность </a:t>
            </a:r>
            <a:r>
              <a:rPr lang="ru-RU" sz="2000" i="1" dirty="0" smtClean="0">
                <a:solidFill>
                  <a:srgbClr val="002060"/>
                </a:solidFill>
              </a:rPr>
              <a:t>бумажных закладок </a:t>
            </a:r>
            <a:r>
              <a:rPr lang="ru-RU" sz="2000" dirty="0" smtClean="0">
                <a:solidFill>
                  <a:srgbClr val="002060"/>
                </a:solidFill>
              </a:rPr>
              <a:t>сделали популярными.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2530" name="Picture 2" descr="ÐÐ°ÑÑÐ¸Ð½ÐºÐ¸ Ð¿Ð¾ Ð·Ð°Ð¿ÑÐ¾ÑÑ ÐºÑÐ°ÑÐ¸Ð²ÑÐµ Ð·Ð°ÐºÐ»Ð°Ð´ÐºÐ¸ ÑÐ²ÐµÐ»Ð¸ÑÐ½ÑÐµ"/>
          <p:cNvPicPr>
            <a:picLocks noChangeAspect="1" noChangeArrowheads="1"/>
          </p:cNvPicPr>
          <p:nvPr/>
        </p:nvPicPr>
        <p:blipFill>
          <a:blip r:embed="rId2" cstate="print"/>
          <a:srcRect l="4082" t="4590" r="4074" b="9722"/>
          <a:stretch>
            <a:fillRect/>
          </a:stretch>
        </p:blipFill>
        <p:spPr bwMode="auto">
          <a:xfrm>
            <a:off x="5220072" y="1484784"/>
            <a:ext cx="3529678" cy="4536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404664"/>
            <a:ext cx="7200800" cy="5193867"/>
            <a:chOff x="876767" y="2955212"/>
            <a:chExt cx="7961641" cy="51443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76767" y="2955212"/>
              <a:ext cx="7961641" cy="37495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История   закладки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7733785"/>
              <a:ext cx="7165477" cy="365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1412776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Конец XIX века – время научных открытий - стал особенным для развития закладки. В 1890 году немец М. </a:t>
            </a:r>
            <a:r>
              <a:rPr lang="ru-RU" sz="2400" dirty="0" err="1" smtClean="0">
                <a:solidFill>
                  <a:srgbClr val="002060"/>
                </a:solidFill>
              </a:rPr>
              <a:t>Кинле</a:t>
            </a:r>
            <a:r>
              <a:rPr lang="ru-RU" sz="2400" dirty="0" smtClean="0">
                <a:solidFill>
                  <a:srgbClr val="002060"/>
                </a:solidFill>
              </a:rPr>
              <a:t> запатентовал первую техническую закладку в виде металлической пластинки с косой прорезью, в которую просовывался уголок необходимой страницы. Швед И. </a:t>
            </a:r>
            <a:r>
              <a:rPr lang="ru-RU" sz="2400" dirty="0" err="1" smtClean="0">
                <a:solidFill>
                  <a:srgbClr val="002060"/>
                </a:solidFill>
              </a:rPr>
              <a:t>Линдлер</a:t>
            </a:r>
            <a:r>
              <a:rPr lang="ru-RU" sz="2400" dirty="0" smtClean="0">
                <a:solidFill>
                  <a:srgbClr val="002060"/>
                </a:solidFill>
              </a:rPr>
              <a:t> в 1896 году предложил прищепку – лист зажимался вдвое тонкой полоской из упругой стали. А в начале ХХ в. американец У. Мартин придумал закладку из ткани и бумаги, приклеил на концах полосок маленькие плоские магниты…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211</Words>
  <Application>Microsoft Office PowerPoint</Application>
  <PresentationFormat>Экран (4:3)</PresentationFormat>
  <Paragraphs>111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Matilda</vt:lpstr>
      <vt:lpstr>Calibri</vt:lpstr>
      <vt:lpstr>1_Тема Office</vt:lpstr>
      <vt:lpstr>Слайд 1</vt:lpstr>
      <vt:lpstr>Отгадайте, что изготовим  на уроке:</vt:lpstr>
      <vt:lpstr>Верно! Это закладка.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толик</cp:lastModifiedBy>
  <cp:revision>100</cp:revision>
  <dcterms:created xsi:type="dcterms:W3CDTF">2014-07-06T18:18:01Z</dcterms:created>
  <dcterms:modified xsi:type="dcterms:W3CDTF">2020-04-05T07:18:39Z</dcterms:modified>
</cp:coreProperties>
</file>