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6" r:id="rId4"/>
    <p:sldId id="264" r:id="rId5"/>
    <p:sldId id="265" r:id="rId6"/>
    <p:sldId id="262" r:id="rId7"/>
    <p:sldId id="272" r:id="rId8"/>
    <p:sldId id="271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14A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F9648-F812-4008-90D2-DD601AF7A90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8680-1CFE-4EAB-9015-2F610C748C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F9648-F812-4008-90D2-DD601AF7A90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8680-1CFE-4EAB-9015-2F610C748C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F9648-F812-4008-90D2-DD601AF7A90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8680-1CFE-4EAB-9015-2F610C748C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03147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15537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79642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2229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99382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0468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95532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4406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F9648-F812-4008-90D2-DD601AF7A90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8680-1CFE-4EAB-9015-2F610C748C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2167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96798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27073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38628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01318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9176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33639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21328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10473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0091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F9648-F812-4008-90D2-DD601AF7A90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8680-1CFE-4EAB-9015-2F610C748C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30393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80184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72171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0761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F9648-F812-4008-90D2-DD601AF7A90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8680-1CFE-4EAB-9015-2F610C748C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F9648-F812-4008-90D2-DD601AF7A90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8680-1CFE-4EAB-9015-2F610C748C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F9648-F812-4008-90D2-DD601AF7A90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8680-1CFE-4EAB-9015-2F610C748C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F9648-F812-4008-90D2-DD601AF7A90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8680-1CFE-4EAB-9015-2F610C748C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F9648-F812-4008-90D2-DD601AF7A90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38680-1CFE-4EAB-9015-2F610C748C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F9648-F812-4008-90D2-DD601AF7A90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7A38680-1CFE-4EAB-9015-2F610C748C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57000"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BDF9648-F812-4008-90D2-DD601AF7A90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A38680-1CFE-4EAB-9015-2F610C748C8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57000"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8018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57000"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4896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80728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Тема урока: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Изделия из жидкого теста.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5A8A570-E4B6-4C78-87D9-1DD8CD71D8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3356992"/>
            <a:ext cx="5376597" cy="3024336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467600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1" algn="ctr" eaLnBrk="1" fontAlgn="auto" hangingPunct="1">
              <a:spcAft>
                <a:spcPts val="0"/>
              </a:spcAft>
              <a:defRPr/>
            </a:pP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Palatino Linotype" pitchFamily="18" charset="0"/>
              </a:rPr>
              <a:t>Питательная ценность муки.</a:t>
            </a:r>
            <a:b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Palatino Linotype" pitchFamily="18" charset="0"/>
              </a:rPr>
            </a:br>
            <a:endParaRPr lang="ru-RU" sz="1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28596" y="2928934"/>
            <a:ext cx="1571636" cy="1071570"/>
          </a:xfrm>
          <a:prstGeom prst="round2DiagRect">
            <a:avLst/>
          </a:prstGeom>
          <a:ln w="38100"/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/>
              <a:t>Белки </a:t>
            </a:r>
            <a:r>
              <a:rPr lang="ru-RU" sz="2400" dirty="0" smtClean="0"/>
              <a:t>15%</a:t>
            </a:r>
            <a:endParaRPr lang="ru-RU" sz="2400" b="1" dirty="0"/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714348" y="4572008"/>
            <a:ext cx="1857388" cy="1071570"/>
          </a:xfrm>
          <a:prstGeom prst="round2DiagRect">
            <a:avLst/>
          </a:prstGeom>
          <a:ln w="38100"/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/>
              <a:t>Углеводы </a:t>
            </a:r>
            <a:r>
              <a:rPr lang="ru-RU" sz="2400" dirty="0" smtClean="0"/>
              <a:t>75%</a:t>
            </a:r>
            <a:endParaRPr lang="ru-RU" sz="2400" b="1" dirty="0"/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6215074" y="2786058"/>
            <a:ext cx="2143140" cy="1357322"/>
          </a:xfrm>
          <a:prstGeom prst="round2DiagRect">
            <a:avLst/>
          </a:prstGeom>
          <a:ln w="38100"/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витамины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3000364" y="5214950"/>
            <a:ext cx="2643206" cy="1200152"/>
          </a:xfrm>
          <a:prstGeom prst="round2DiagRect">
            <a:avLst/>
          </a:prstGeom>
          <a:ln w="38100"/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аминокислоты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6000760" y="4572008"/>
            <a:ext cx="2643206" cy="1357322"/>
          </a:xfrm>
          <a:prstGeom prst="round2DiagRect">
            <a:avLst/>
          </a:prstGeom>
          <a:ln w="38100"/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минеральные вещества</a:t>
            </a:r>
          </a:p>
        </p:txBody>
      </p:sp>
      <p:cxnSp>
        <p:nvCxnSpPr>
          <p:cNvPr id="14" name="Прямая со стрелкой 13"/>
          <p:cNvCxnSpPr>
            <a:stCxn id="25" idx="2"/>
          </p:cNvCxnSpPr>
          <p:nvPr/>
        </p:nvCxnSpPr>
        <p:spPr>
          <a:xfrm rot="10800000" flipV="1">
            <a:off x="2000250" y="2357438"/>
            <a:ext cx="928688" cy="6429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0" idx="0"/>
          </p:cNvCxnSpPr>
          <p:nvPr/>
        </p:nvCxnSpPr>
        <p:spPr>
          <a:xfrm rot="5400000">
            <a:off x="1910557" y="3661568"/>
            <a:ext cx="2108200" cy="7858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0" idx="3"/>
          </p:cNvCxnSpPr>
          <p:nvPr/>
        </p:nvCxnSpPr>
        <p:spPr>
          <a:xfrm rot="16200000" flipH="1">
            <a:off x="2982118" y="3875882"/>
            <a:ext cx="2214563" cy="463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4429125" y="3143250"/>
            <a:ext cx="1714500" cy="1428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25" idx="0"/>
            <a:endCxn id="0" idx="2"/>
          </p:cNvCxnSpPr>
          <p:nvPr/>
        </p:nvCxnSpPr>
        <p:spPr>
          <a:xfrm>
            <a:off x="5143500" y="2357438"/>
            <a:ext cx="1071563" cy="11080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с двумя скругленными противолежащими углами 24"/>
          <p:cNvSpPr/>
          <p:nvPr/>
        </p:nvSpPr>
        <p:spPr>
          <a:xfrm>
            <a:off x="2928926" y="1714488"/>
            <a:ext cx="2214578" cy="1285884"/>
          </a:xfrm>
          <a:prstGeom prst="round2DiagRect">
            <a:avLst/>
          </a:prstGeom>
          <a:ln w="28575"/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Palatino Linotype" pitchFamily="18" charset="0"/>
              </a:rPr>
              <a:t>Питательная ценность муки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2915816" y="1700808"/>
            <a:ext cx="2214578" cy="1285884"/>
          </a:xfrm>
          <a:prstGeom prst="round2DiagRect">
            <a:avLst/>
          </a:prstGeom>
          <a:ln w="28575"/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Palatino Linotype" pitchFamily="18" charset="0"/>
              </a:rPr>
              <a:t>Питательная ценность муки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25" grpId="0" build="p" animBg="1"/>
      <p:bldP spid="16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500063"/>
            <a:ext cx="7467600" cy="642937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600" b="1" cap="none" dirty="0">
                <a:solidFill>
                  <a:srgbClr val="FF0000"/>
                </a:solidFill>
                <a:latin typeface="Palatino Linotype" pitchFamily="18" charset="0"/>
              </a:rPr>
              <a:t>Виды теста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357563" y="1214438"/>
            <a:ext cx="1714500" cy="914400"/>
          </a:xfrm>
          <a:prstGeom prst="round2Diag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Тесто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57188" y="2071688"/>
            <a:ext cx="2714625" cy="914400"/>
          </a:xfrm>
          <a:prstGeom prst="round2Diag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дрожжевое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5214938" y="2000250"/>
            <a:ext cx="2714625" cy="9144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бездрожжевое</a:t>
            </a: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 rot="16200000">
            <a:off x="-542925" y="4400550"/>
            <a:ext cx="2857500" cy="914400"/>
          </a:xfrm>
          <a:prstGeom prst="round2Diag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опарным способом (сдобное)</a:t>
            </a: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 rot="16200000">
            <a:off x="1064418" y="4364832"/>
            <a:ext cx="2786063" cy="914400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solidFill>
                  <a:schemeClr val="tx1"/>
                </a:solidFill>
              </a:rPr>
              <a:t>Безопарным</a:t>
            </a:r>
            <a:r>
              <a:rPr lang="ru-RU" dirty="0"/>
              <a:t> </a:t>
            </a:r>
            <a:r>
              <a:rPr lang="ru-RU" dirty="0">
                <a:solidFill>
                  <a:schemeClr val="tx1"/>
                </a:solidFill>
              </a:rPr>
              <a:t>способом (</a:t>
            </a:r>
            <a:r>
              <a:rPr lang="ru-RU" dirty="0" err="1">
                <a:solidFill>
                  <a:schemeClr val="tx1"/>
                </a:solidFill>
              </a:rPr>
              <a:t>несдобное</a:t>
            </a:r>
            <a:r>
              <a:rPr lang="ru-RU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786188" y="3214688"/>
            <a:ext cx="2214562" cy="914400"/>
          </a:xfrm>
          <a:prstGeom prst="round2DiagRect">
            <a:avLst/>
          </a:prstGeom>
          <a:solidFill>
            <a:srgbClr val="C214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сдобное пресное</a:t>
            </a: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857625" y="4500563"/>
            <a:ext cx="2143125" cy="914400"/>
          </a:xfrm>
          <a:prstGeom prst="round2Diag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бисквитное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6643688" y="3214688"/>
            <a:ext cx="2071687" cy="914400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заварное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6643688" y="5715000"/>
            <a:ext cx="2071687" cy="914400"/>
          </a:xfrm>
          <a:prstGeom prst="round2Diag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песочное</a:t>
            </a: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3857625" y="5715000"/>
            <a:ext cx="2143125" cy="914400"/>
          </a:xfrm>
          <a:prstGeom prst="round2Diag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жидкое</a:t>
            </a: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6643688" y="4500563"/>
            <a:ext cx="2071687" cy="914400"/>
          </a:xfrm>
          <a:prstGeom prst="round2Diag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слоеное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1535906" y="3107532"/>
            <a:ext cx="2143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2463007" y="3321844"/>
            <a:ext cx="2159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7" idx="0"/>
          </p:cNvCxnSpPr>
          <p:nvPr/>
        </p:nvCxnSpPr>
        <p:spPr>
          <a:xfrm rot="16200000" flipH="1">
            <a:off x="764382" y="3307556"/>
            <a:ext cx="214312" cy="28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857250" y="3214688"/>
            <a:ext cx="17145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4607719" y="4536282"/>
            <a:ext cx="321627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4822825" y="4535488"/>
            <a:ext cx="32146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endCxn id="9" idx="0"/>
          </p:cNvCxnSpPr>
          <p:nvPr/>
        </p:nvCxnSpPr>
        <p:spPr>
          <a:xfrm rot="10800000" flipV="1">
            <a:off x="6000750" y="3643313"/>
            <a:ext cx="214313" cy="28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endCxn id="10" idx="0"/>
          </p:cNvCxnSpPr>
          <p:nvPr/>
        </p:nvCxnSpPr>
        <p:spPr>
          <a:xfrm rot="10800000" flipV="1">
            <a:off x="6000750" y="4857750"/>
            <a:ext cx="214313" cy="100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endCxn id="13" idx="0"/>
          </p:cNvCxnSpPr>
          <p:nvPr/>
        </p:nvCxnSpPr>
        <p:spPr>
          <a:xfrm rot="10800000" flipV="1">
            <a:off x="6000750" y="6143625"/>
            <a:ext cx="214313" cy="28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endCxn id="11" idx="2"/>
          </p:cNvCxnSpPr>
          <p:nvPr/>
        </p:nvCxnSpPr>
        <p:spPr>
          <a:xfrm>
            <a:off x="6429375" y="3643313"/>
            <a:ext cx="214313" cy="28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endCxn id="14" idx="2"/>
          </p:cNvCxnSpPr>
          <p:nvPr/>
        </p:nvCxnSpPr>
        <p:spPr>
          <a:xfrm>
            <a:off x="6429375" y="4857750"/>
            <a:ext cx="214313" cy="100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endCxn id="12" idx="2"/>
          </p:cNvCxnSpPr>
          <p:nvPr/>
        </p:nvCxnSpPr>
        <p:spPr>
          <a:xfrm>
            <a:off x="6429375" y="6143625"/>
            <a:ext cx="214313" cy="28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>
            <a:stCxn id="4" idx="2"/>
            <a:endCxn id="5" idx="3"/>
          </p:cNvCxnSpPr>
          <p:nvPr/>
        </p:nvCxnSpPr>
        <p:spPr>
          <a:xfrm rot="10800000" flipV="1">
            <a:off x="1714500" y="1671638"/>
            <a:ext cx="1643063" cy="400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>
            <a:stCxn id="4" idx="0"/>
          </p:cNvCxnSpPr>
          <p:nvPr/>
        </p:nvCxnSpPr>
        <p:spPr>
          <a:xfrm>
            <a:off x="5072063" y="1671638"/>
            <a:ext cx="1857375" cy="3286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851648" cy="864096"/>
          </a:xfrm>
        </p:spPr>
        <p:txBody>
          <a:bodyPr/>
          <a:lstStyle/>
          <a:p>
            <a:pPr algn="ctr"/>
            <a:r>
              <a:rPr lang="ru-RU" dirty="0"/>
              <a:t>Изделия из теста.</a:t>
            </a:r>
          </a:p>
        </p:txBody>
      </p:sp>
      <p:pic>
        <p:nvPicPr>
          <p:cNvPr id="5123" name="Picture 3" descr="C:\Users\Ольга\Desktop\image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8575" y="1943100"/>
            <a:ext cx="2609850" cy="1752600"/>
          </a:xfrm>
          <a:prstGeom prst="rect">
            <a:avLst/>
          </a:prstGeom>
          <a:noFill/>
        </p:spPr>
      </p:pic>
      <p:pic>
        <p:nvPicPr>
          <p:cNvPr id="5125" name="Picture 5" descr="C:\Users\Ольга\Desktop\Рецепт-блинов-с-красной-рыб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484784"/>
            <a:ext cx="2221326" cy="1800200"/>
          </a:xfrm>
          <a:prstGeom prst="rect">
            <a:avLst/>
          </a:prstGeom>
          <a:noFill/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0CACFB2-1474-4BAD-9903-920A0C8A435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07874" y="3931230"/>
            <a:ext cx="3196574" cy="233749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1D3C1E2-0BAD-4E0A-8918-02131ADA7DD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9642" y="1611129"/>
            <a:ext cx="2878807" cy="215910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BB8E0823-CD1C-42F3-AB71-71DB471ACF2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3908007"/>
            <a:ext cx="4041852" cy="267772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7805"/>
            <a:ext cx="3466728" cy="1003846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Блины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765" y="1124744"/>
            <a:ext cx="4474839" cy="5184576"/>
          </a:xfrm>
        </p:spPr>
        <p:txBody>
          <a:bodyPr>
            <a:normAutofit fontScale="92500" lnSpcReduction="20000"/>
          </a:bodyPr>
          <a:lstStyle/>
          <a:p>
            <a:r>
              <a:rPr lang="ru-RU" sz="2400" b="1" dirty="0"/>
              <a:t>Блюдом русской кухни, пришедшем к нам еще с древних времен, являются блины. Они относятся к наиболее экономным мучным изделиям, так как в рецепте приготовления присутствуют доступные не только по стоимости, но и в приобретении ингредиенты.</a:t>
            </a:r>
          </a:p>
          <a:p>
            <a:endParaRPr lang="ru-RU" sz="2400" b="1" dirty="0"/>
          </a:p>
          <a:p>
            <a:r>
              <a:rPr lang="ru-RU" sz="2400" b="1" dirty="0"/>
              <a:t>Блинчики обычно выпекаются на сковороде, обладают круглой формой, мягкие и очень приятные на вкус. В качестве начинки можно использовать мясо, грибы, рыбу, варенье, творог.</a:t>
            </a:r>
          </a:p>
          <a:p>
            <a:endParaRPr lang="ru-RU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55310" y="93803"/>
            <a:ext cx="3899925" cy="2924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18CB0BE9-6381-472F-8B13-9B91C52E36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3376158"/>
            <a:ext cx="3899924" cy="292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68141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Блинное тесто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1700808"/>
            <a:ext cx="7704856" cy="410445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/>
              <a:t>Блинное тесто – тесто для выпечки блинов. Оно может сильно различаться по составу в зависимости от вида блинов и предпочтений хозяйки, но основа его та же, что у пресного теста – мука и вода. К основным ингредиентам могут добавляться мука, кисломолочные продукты, яйца, сахар, соль, масло, сода, дрожжи. Главное требование - тесто для блинов должно быть очень жидким, чтобы хорошо растекаться по сковороде.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55491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620688"/>
            <a:ext cx="7854696" cy="5688632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619700"/>
            <a:ext cx="43069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Для приготовления блинов нам понадобится норма продуктов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</a:rPr>
              <a:t>Рецептура: яйцо – 1, </a:t>
            </a:r>
          </a:p>
          <a:p>
            <a:r>
              <a:rPr lang="ru-RU" sz="2400" dirty="0">
                <a:solidFill>
                  <a:schemeClr val="bg1"/>
                </a:solidFill>
              </a:rPr>
              <a:t>сахар – 1 столовая ложка,</a:t>
            </a:r>
          </a:p>
          <a:p>
            <a:r>
              <a:rPr lang="ru-RU" sz="2400" dirty="0">
                <a:solidFill>
                  <a:schemeClr val="bg1"/>
                </a:solidFill>
              </a:rPr>
              <a:t> соль – 1/3 чайной ложки, </a:t>
            </a:r>
          </a:p>
          <a:p>
            <a:r>
              <a:rPr lang="ru-RU" sz="2400" dirty="0">
                <a:solidFill>
                  <a:schemeClr val="bg1"/>
                </a:solidFill>
              </a:rPr>
              <a:t>мука -  ½ стакана, </a:t>
            </a:r>
          </a:p>
          <a:p>
            <a:r>
              <a:rPr lang="ru-RU" sz="2400" dirty="0">
                <a:solidFill>
                  <a:schemeClr val="bg1"/>
                </a:solidFill>
              </a:rPr>
              <a:t>молоко – ½ литра,  </a:t>
            </a:r>
          </a:p>
          <a:p>
            <a:r>
              <a:rPr lang="ru-RU" sz="2400" dirty="0">
                <a:solidFill>
                  <a:schemeClr val="bg1"/>
                </a:solidFill>
              </a:rPr>
              <a:t>масло сливочное - -40 г,  </a:t>
            </a:r>
          </a:p>
          <a:p>
            <a:r>
              <a:rPr lang="ru-RU" sz="2400" dirty="0">
                <a:solidFill>
                  <a:schemeClr val="bg1"/>
                </a:solidFill>
              </a:rPr>
              <a:t>масло растительное – 50 г,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0AB5AC55-3F56-4153-B9B9-828AD562F83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2531" y="174812"/>
            <a:ext cx="3404981" cy="255174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AA259E4-CC41-48C6-8DA8-25A2279A59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51047" y="3146677"/>
            <a:ext cx="3404981" cy="325601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851648" cy="1859632"/>
          </a:xfrm>
        </p:spPr>
        <p:txBody>
          <a:bodyPr/>
          <a:lstStyle/>
          <a:p>
            <a:r>
              <a:rPr lang="ru-RU" dirty="0"/>
              <a:t>Домашнее задание.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492896"/>
            <a:ext cx="7854696" cy="300877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1. </a:t>
            </a:r>
            <a:r>
              <a:rPr lang="ru-RU" dirty="0" smtClean="0">
                <a:solidFill>
                  <a:schemeClr val="bg1"/>
                </a:solidFill>
              </a:rPr>
              <a:t>Составить в тетради кроссворд </a:t>
            </a:r>
            <a:r>
              <a:rPr lang="ru-RU" dirty="0">
                <a:solidFill>
                  <a:schemeClr val="bg1"/>
                </a:solidFill>
              </a:rPr>
              <a:t>со словами:</a:t>
            </a:r>
          </a:p>
          <a:p>
            <a:pPr algn="l"/>
            <a:r>
              <a:rPr lang="ru-RU" dirty="0">
                <a:solidFill>
                  <a:schemeClr val="bg1"/>
                </a:solidFill>
              </a:rPr>
              <a:t>Изделие</a:t>
            </a:r>
            <a:r>
              <a:rPr lang="ru-RU" dirty="0" smtClean="0">
                <a:solidFill>
                  <a:schemeClr val="bg1"/>
                </a:solidFill>
              </a:rPr>
              <a:t>, Мука</a:t>
            </a:r>
            <a:r>
              <a:rPr lang="ru-RU" dirty="0">
                <a:solidFill>
                  <a:schemeClr val="bg1"/>
                </a:solidFill>
              </a:rPr>
              <a:t>, Просеивание, Тесто</a:t>
            </a:r>
          </a:p>
          <a:p>
            <a:pPr algn="l"/>
            <a:r>
              <a:rPr lang="ru-RU" dirty="0">
                <a:solidFill>
                  <a:schemeClr val="bg1"/>
                </a:solidFill>
              </a:rPr>
              <a:t>2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>
                <a:solidFill>
                  <a:schemeClr val="bg1"/>
                </a:solidFill>
              </a:rPr>
              <a:t>Приготовить блины и провести дегустацию с семьей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3. отправить </a:t>
            </a:r>
            <a:r>
              <a:rPr lang="ru-RU" dirty="0" smtClean="0">
                <a:solidFill>
                  <a:schemeClr val="bg1"/>
                </a:solidFill>
              </a:rPr>
              <a:t>фотографию или </a:t>
            </a:r>
            <a:r>
              <a:rPr lang="ru-RU" dirty="0" err="1" smtClean="0">
                <a:solidFill>
                  <a:schemeClr val="bg1"/>
                </a:solidFill>
              </a:rPr>
              <a:t>скрин</a:t>
            </a:r>
            <a:r>
              <a:rPr lang="ru-RU" dirty="0" smtClean="0">
                <a:solidFill>
                  <a:schemeClr val="bg1"/>
                </a:solidFill>
              </a:rPr>
              <a:t> на почту или в </a:t>
            </a:r>
            <a:r>
              <a:rPr lang="ru-RU" dirty="0" err="1" smtClean="0">
                <a:solidFill>
                  <a:schemeClr val="bg1"/>
                </a:solidFill>
              </a:rPr>
              <a:t>вк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629</TotalTime>
  <Words>270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Поток</vt:lpstr>
      <vt:lpstr>Тема Office</vt:lpstr>
      <vt:lpstr>1_Тема Office</vt:lpstr>
      <vt:lpstr>Тема урока: Изделия из жидкого теста.</vt:lpstr>
      <vt:lpstr>Питательная ценность муки. </vt:lpstr>
      <vt:lpstr>Виды теста</vt:lpstr>
      <vt:lpstr>Изделия из теста.</vt:lpstr>
      <vt:lpstr>Блины</vt:lpstr>
      <vt:lpstr>Блинное тесто</vt:lpstr>
      <vt:lpstr>Слайд 7</vt:lpstr>
      <vt:lpstr>Домашнее задание.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Изделия из жидкого теста. Сладкие блюда и напитки.</dc:title>
  <dc:creator>Ольга</dc:creator>
  <cp:lastModifiedBy>User PK</cp:lastModifiedBy>
  <cp:revision>65</cp:revision>
  <dcterms:created xsi:type="dcterms:W3CDTF">2013-10-13T06:45:52Z</dcterms:created>
  <dcterms:modified xsi:type="dcterms:W3CDTF">2020-04-05T16:29:06Z</dcterms:modified>
</cp:coreProperties>
</file>