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6" r:id="rId10"/>
    <p:sldId id="270" r:id="rId11"/>
    <p:sldId id="267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66"/>
    <a:srgbClr val="0000FF"/>
    <a:srgbClr val="660066"/>
    <a:srgbClr val="00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D9061-431F-47A4-AD7A-4B5A33D994F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8825E-F67D-4F48-9F95-CE52422E7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523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38825E-F67D-4F48-9F95-CE52422E70D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54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P_FbOk8Xi4&amp;list=PLsLi_s1jExgTK1-SndLTNgI2-c4rs3nvq&amp;index=47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4897" y="2514955"/>
            <a:ext cx="7056784" cy="1828090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НЕПЕРИОДИЧЕСКИЕ БЕСКОНЕЧНЫЕ ДЕСЯТИЧНЫЕ ДРОБИ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509120"/>
            <a:ext cx="5712179" cy="947936"/>
          </a:xfrm>
        </p:spPr>
        <p:txBody>
          <a:bodyPr/>
          <a:lstStyle/>
          <a:p>
            <a:r>
              <a:rPr lang="ru-RU" dirty="0"/>
              <a:t>Математика, 6 класс</a:t>
            </a:r>
          </a:p>
          <a:p>
            <a:r>
              <a:rPr lang="ru-RU" dirty="0"/>
              <a:t>МОУ </a:t>
            </a:r>
            <a:r>
              <a:rPr lang="ru-RU" dirty="0" err="1"/>
              <a:t>Авсюнинская</a:t>
            </a:r>
            <a:r>
              <a:rPr lang="ru-RU" dirty="0"/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val="3638373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рок 15. действительные числа - Алгебра и начала математического ...">
            <a:extLst>
              <a:ext uri="{FF2B5EF4-FFF2-40B4-BE49-F238E27FC236}">
                <a16:creationId xmlns:a16="http://schemas.microsoft.com/office/drawing/2014/main" id="{2FC43171-5760-42C0-B160-AF84DD98C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63150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CBE243-B0CF-4098-9D97-668EF1645993}"/>
              </a:ext>
            </a:extLst>
          </p:cNvPr>
          <p:cNvSpPr txBox="1"/>
          <p:nvPr/>
        </p:nvSpPr>
        <p:spPr>
          <a:xfrm>
            <a:off x="1331640" y="357301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Приведите примеры письменно в тетради</a:t>
            </a:r>
          </a:p>
        </p:txBody>
      </p:sp>
    </p:spTree>
    <p:extLst>
      <p:ext uri="{BB962C8B-B14F-4D97-AF65-F5344CB8AC3E}">
        <p14:creationId xmlns:p14="http://schemas.microsoft.com/office/powerpoint/2010/main" val="1712451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83568" y="548680"/>
                <a:ext cx="7776864" cy="1991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66"/>
                  </a:buClr>
                </a:pPr>
                <a:r>
                  <a:rPr lang="ru-RU" sz="3600" b="1" u="sng" dirty="0">
                    <a:solidFill>
                      <a:srgbClr val="FF0000"/>
                    </a:solidFill>
                  </a:rPr>
                  <a:t>№ 4 </a:t>
                </a:r>
                <a:r>
                  <a:rPr lang="ru-RU" sz="3600" dirty="0"/>
                  <a:t>Среди записанных чисел </a:t>
                </a:r>
                <a:r>
                  <a:rPr lang="ru-RU" sz="3600" b="1" dirty="0">
                    <a:solidFill>
                      <a:srgbClr val="0000FF"/>
                    </a:solidFill>
                  </a:rPr>
                  <a:t>5; 0; 1; 6</a:t>
                </a:r>
                <a:r>
                  <a:rPr lang="en-US" sz="3600" b="1" dirty="0">
                    <a:solidFill>
                      <a:srgbClr val="0000FF"/>
                    </a:solidFill>
                  </a:rPr>
                  <a:t>,</a:t>
                </a:r>
                <a:r>
                  <a:rPr lang="ru-RU" sz="3600" b="1" dirty="0">
                    <a:solidFill>
                      <a:srgbClr val="0000FF"/>
                    </a:solidFill>
                  </a:rPr>
                  <a:t>(4); -21; 56,031;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sz="3600" b="1" dirty="0">
                    <a:solidFill>
                      <a:srgbClr val="0000FF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; </m:t>
                    </m:r>
                  </m:oMath>
                </a14:m>
                <a:r>
                  <a:rPr lang="en-US" sz="3600" b="1" dirty="0">
                    <a:solidFill>
                      <a:srgbClr val="0000FF"/>
                    </a:solidFill>
                  </a:rPr>
                  <a:t>4,(9); 0,777…</a:t>
                </a:r>
                <a:r>
                  <a:rPr lang="en-US" sz="3600" dirty="0"/>
                  <a:t> </a:t>
                </a:r>
                <a:r>
                  <a:rPr lang="ru-RU" sz="3600" dirty="0"/>
                  <a:t>укажите: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80"/>
                <a:ext cx="7776864" cy="1991699"/>
              </a:xfrm>
              <a:prstGeom prst="rect">
                <a:avLst/>
              </a:prstGeom>
              <a:blipFill>
                <a:blip r:embed="rId2"/>
                <a:stretch>
                  <a:fillRect l="-2351" t="-4587" r="-1881" b="-113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83568" y="2708920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3600" dirty="0">
                <a:solidFill>
                  <a:srgbClr val="FF0000"/>
                </a:solidFill>
              </a:rPr>
              <a:t>Натуральные числа:</a:t>
            </a:r>
          </a:p>
          <a:p>
            <a:pPr marL="285750" indent="-285750">
              <a:buBlip>
                <a:blip r:embed="rId3"/>
              </a:buBlip>
            </a:pPr>
            <a:r>
              <a:rPr lang="ru-RU" sz="3600" dirty="0">
                <a:solidFill>
                  <a:srgbClr val="660066"/>
                </a:solidFill>
              </a:rPr>
              <a:t>Целые числа:</a:t>
            </a:r>
          </a:p>
          <a:p>
            <a:pPr marL="285750" indent="-285750">
              <a:buBlip>
                <a:blip r:embed="rId3"/>
              </a:buBlip>
            </a:pPr>
            <a:r>
              <a:rPr lang="ru-RU" sz="3600" dirty="0">
                <a:solidFill>
                  <a:srgbClr val="003300"/>
                </a:solidFill>
              </a:rPr>
              <a:t>Рациональные числа:</a:t>
            </a:r>
            <a:endParaRPr lang="ru-RU" sz="2800" dirty="0">
              <a:solidFill>
                <a:srgbClr val="003300"/>
              </a:solidFill>
            </a:endParaRPr>
          </a:p>
          <a:p>
            <a:endParaRPr lang="ru-RU" sz="3600" dirty="0">
              <a:solidFill>
                <a:srgbClr val="0000FF"/>
              </a:solidFill>
            </a:endParaRPr>
          </a:p>
          <a:p>
            <a:pPr marL="285750" indent="-285750">
              <a:buBlip>
                <a:blip r:embed="rId3"/>
              </a:buBlip>
            </a:pPr>
            <a:r>
              <a:rPr lang="ru-RU" sz="3600" dirty="0"/>
              <a:t>Иррациональные числа:</a:t>
            </a:r>
          </a:p>
          <a:p>
            <a:pPr marL="285750" indent="-285750">
              <a:buBlip>
                <a:blip r:embed="rId3"/>
              </a:buBlip>
            </a:pPr>
            <a:r>
              <a:rPr lang="ru-RU" sz="3600" dirty="0">
                <a:solidFill>
                  <a:srgbClr val="0000FF"/>
                </a:solidFill>
              </a:rPr>
              <a:t>Действительные числа: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8104" y="2540379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00FF"/>
                </a:solidFill>
              </a:rPr>
              <a:t>5; 1.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031432" y="3140968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00FF"/>
                </a:solidFill>
              </a:rPr>
              <a:t>5; 0; 1; -21.</a:t>
            </a:r>
            <a:endParaRPr lang="ru-RU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69036" y="4336330"/>
                <a:ext cx="8172400" cy="718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0000FF"/>
                    </a:solidFill>
                  </a:rPr>
                  <a:t>5; 0; 1; 6</a:t>
                </a:r>
                <a:r>
                  <a:rPr lang="en-US" sz="2800" b="1" dirty="0">
                    <a:solidFill>
                      <a:srgbClr val="0000FF"/>
                    </a:solidFill>
                  </a:rPr>
                  <a:t>,</a:t>
                </a:r>
                <a:r>
                  <a:rPr lang="ru-RU" sz="2800" b="1" dirty="0">
                    <a:solidFill>
                      <a:srgbClr val="0000FF"/>
                    </a:solidFill>
                  </a:rPr>
                  <a:t>(4); -21; 56,031;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00FF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2800" b="1" i="1">
                        <a:solidFill>
                          <a:srgbClr val="0000FF"/>
                        </a:solidFill>
                        <a:latin typeface="Cambria Math"/>
                      </a:rPr>
                      <m:t>; </m:t>
                    </m:r>
                  </m:oMath>
                </a14:m>
                <a:r>
                  <a:rPr lang="en-US" sz="2800" b="1" dirty="0">
                    <a:solidFill>
                      <a:srgbClr val="0000FF"/>
                    </a:solidFill>
                  </a:rPr>
                  <a:t>4,(9); 0,777…</a:t>
                </a:r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036" y="4336330"/>
                <a:ext cx="8172400" cy="718979"/>
              </a:xfrm>
              <a:prstGeom prst="rect">
                <a:avLst/>
              </a:prstGeom>
              <a:blipFill rotWithShape="1">
                <a:blip r:embed="rId4"/>
                <a:stretch>
                  <a:fillRect l="-1567" b="-9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306885" y="4915578"/>
                <a:ext cx="674948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/>
                        </a:rPr>
                        <m:t>; 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885" y="4915578"/>
                <a:ext cx="674948" cy="66890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084168" y="5458479"/>
            <a:ext cx="2577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Все числа</a:t>
            </a:r>
          </a:p>
        </p:txBody>
      </p:sp>
    </p:spTree>
    <p:extLst>
      <p:ext uri="{BB962C8B-B14F-4D97-AF65-F5344CB8AC3E}">
        <p14:creationId xmlns:p14="http://schemas.microsoft.com/office/powerpoint/2010/main" val="161878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ru-RU" sz="3600" b="1" u="sng" dirty="0">
                <a:solidFill>
                  <a:srgbClr val="FF0000"/>
                </a:solidFill>
              </a:rPr>
              <a:t>№ 5 </a:t>
            </a:r>
            <a:r>
              <a:rPr lang="ru-RU" sz="3600" dirty="0">
                <a:solidFill>
                  <a:srgbClr val="FF0000"/>
                </a:solidFill>
              </a:rPr>
              <a:t>Запишите по 3 числа в каждую строку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69036" y="1780717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dirty="0"/>
              <a:t> Натуральные числа: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/>
              <a:t> Целые числа: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/>
              <a:t> Рациональные числа: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/>
              <a:t> Иррациональные числа: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/>
              <a:t> Действительные числа: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F4C2A0-9993-45A4-B23B-3544945DDD9F}"/>
              </a:ext>
            </a:extLst>
          </p:cNvPr>
          <p:cNvSpPr txBox="1"/>
          <p:nvPr/>
        </p:nvSpPr>
        <p:spPr>
          <a:xfrm>
            <a:off x="899592" y="5044534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Фото работы пришлите во время вашего урока</a:t>
            </a:r>
          </a:p>
        </p:txBody>
      </p:sp>
    </p:spTree>
    <p:extLst>
      <p:ext uri="{BB962C8B-B14F-4D97-AF65-F5344CB8AC3E}">
        <p14:creationId xmlns:p14="http://schemas.microsoft.com/office/powerpoint/2010/main" val="1109842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D1D6E0-BBA3-4917-8E4D-232C8D010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2899ED-E058-46D8-AD14-568F8123EEFC}"/>
              </a:ext>
            </a:extLst>
          </p:cNvPr>
          <p:cNvSpPr txBox="1"/>
          <p:nvPr/>
        </p:nvSpPr>
        <p:spPr>
          <a:xfrm>
            <a:off x="1907704" y="234888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/>
              <a:t>Прочитать параграф 5.4. стр. 198</a:t>
            </a:r>
          </a:p>
          <a:p>
            <a:pPr marL="342900" indent="-342900">
              <a:buAutoNum type="arabicPeriod"/>
            </a:pPr>
            <a:r>
              <a:rPr lang="ru-RU" sz="3200" dirty="0"/>
              <a:t>№ 991</a:t>
            </a:r>
          </a:p>
        </p:txBody>
      </p:sp>
    </p:spTree>
    <p:extLst>
      <p:ext uri="{BB962C8B-B14F-4D97-AF65-F5344CB8AC3E}">
        <p14:creationId xmlns:p14="http://schemas.microsoft.com/office/powerpoint/2010/main" val="98402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 txBox="1">
                <a:spLocks/>
              </p:cNvSpPr>
              <p:nvPr/>
            </p:nvSpPr>
            <p:spPr>
              <a:xfrm>
                <a:off x="839483" y="620688"/>
                <a:ext cx="7548942" cy="122413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7432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4592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116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7744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432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4000" b="1" u="sng" dirty="0">
                    <a:solidFill>
                      <a:srgbClr val="FF0000"/>
                    </a:solidFill>
                  </a:rPr>
                  <a:t>№1</a:t>
                </a:r>
                <a:r>
                  <a:rPr lang="ru-RU" sz="4000" dirty="0"/>
                  <a:t> </a:t>
                </a:r>
                <a:r>
                  <a:rPr lang="ru-RU" sz="4000" b="1" i="1" dirty="0"/>
                  <a:t>Перевести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4000" b="1" dirty="0"/>
                  <a:t> </a:t>
                </a:r>
                <a:r>
                  <a:rPr lang="ru-RU" sz="4000" b="1" i="1" dirty="0"/>
                  <a:t>в десятичную.</a:t>
                </a:r>
              </a:p>
            </p:txBody>
          </p:sp>
        </mc:Choice>
        <mc:Fallback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83" y="620688"/>
                <a:ext cx="7548942" cy="1224137"/>
              </a:xfrm>
              <a:prstGeom prst="rect">
                <a:avLst/>
              </a:prstGeom>
              <a:blipFill>
                <a:blip r:embed="rId2"/>
                <a:stretch>
                  <a:fillRect l="-2342" b="-512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804006" y="194651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5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51873" y="1978843"/>
            <a:ext cx="0" cy="68698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251873" y="2572181"/>
            <a:ext cx="14456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92043" y="1834827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4948" y="2396506"/>
            <a:ext cx="207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0,625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4632" y="239657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0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881640" y="3173162"/>
            <a:ext cx="95834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19825" y="3045901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50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35408" y="3461399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48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945500" y="4059713"/>
            <a:ext cx="116101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67456" y="3876898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08062" y="4247013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16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71859" y="4918109"/>
            <a:ext cx="116101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36868" y="4779407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40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9504" y="5194905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40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839983" y="5867094"/>
            <a:ext cx="82037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64800" y="5727299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FF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97894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2"/>
              <p:cNvSpPr txBox="1">
                <a:spLocks/>
              </p:cNvSpPr>
              <p:nvPr/>
            </p:nvSpPr>
            <p:spPr>
              <a:xfrm>
                <a:off x="695090" y="518748"/>
                <a:ext cx="7992888" cy="1728192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27432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4592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116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7744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432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4000" b="1" u="sng" dirty="0">
                    <a:solidFill>
                      <a:srgbClr val="FF0000"/>
                    </a:solidFill>
                  </a:rPr>
                  <a:t>№ 2: </a:t>
                </a:r>
                <a:r>
                  <a:rPr lang="ru-RU" sz="4000" b="1" i="1" dirty="0"/>
                  <a:t>перевести в десятичную дробь</a:t>
                </a:r>
                <a:r>
                  <a:rPr lang="ru-RU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54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5400" b="1" u="sng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090" y="518748"/>
                <a:ext cx="7992888" cy="1728192"/>
              </a:xfrm>
              <a:prstGeom prst="rect">
                <a:avLst/>
              </a:prstGeom>
              <a:blipFill>
                <a:blip r:embed="rId2"/>
                <a:stretch>
                  <a:fillRect l="-1983" t="-8803" r="-2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3"/>
          <p:cNvSpPr txBox="1">
            <a:spLocks/>
          </p:cNvSpPr>
          <p:nvPr/>
        </p:nvSpPr>
        <p:spPr>
          <a:xfrm>
            <a:off x="4656503" y="2533275"/>
            <a:ext cx="3445210" cy="34563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solidFill>
                  <a:srgbClr val="003300"/>
                </a:solidFill>
              </a:rPr>
              <a:t>В остатке никогда не получим 0, а значит деление никогда не закончится.</a:t>
            </a:r>
          </a:p>
        </p:txBody>
      </p:sp>
      <p:pic>
        <p:nvPicPr>
          <p:cNvPr id="4" name="Picture 2" descr="http://8repetitor.ru/sites/default/files/pictures/statiy/matematic/drobi-i-desyatichnaya-sistema-schisleniya/delenie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1" y="2177479"/>
            <a:ext cx="3179873" cy="416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92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92455" y="476672"/>
            <a:ext cx="8084001" cy="216024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/>
              <a:t>После запятой в дроби </a:t>
            </a:r>
            <a:r>
              <a:rPr lang="ru-RU" sz="3200" b="1" dirty="0">
                <a:solidFill>
                  <a:srgbClr val="002060"/>
                </a:solidFill>
              </a:rPr>
              <a:t>0,33333… </a:t>
            </a:r>
            <a:r>
              <a:rPr lang="ru-RU" sz="3200" dirty="0"/>
              <a:t>стоит бесконечно много цифр, поэтому её называют </a:t>
            </a:r>
            <a:r>
              <a:rPr lang="ru-RU" sz="3200" b="1" i="1" dirty="0">
                <a:solidFill>
                  <a:srgbClr val="FF0000"/>
                </a:solidFill>
              </a:rPr>
              <a:t>бесконечной десятичной дробью</a:t>
            </a:r>
            <a:r>
              <a:rPr lang="ru-RU" sz="3200" dirty="0"/>
              <a:t>.</a:t>
            </a:r>
          </a:p>
        </p:txBody>
      </p:sp>
      <p:sp>
        <p:nvSpPr>
          <p:cNvPr id="3" name="Объект 3"/>
          <p:cNvSpPr txBox="1">
            <a:spLocks/>
          </p:cNvSpPr>
          <p:nvPr/>
        </p:nvSpPr>
        <p:spPr>
          <a:xfrm>
            <a:off x="755576" y="2414791"/>
            <a:ext cx="7632848" cy="266429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/>
              <a:t>Бесконечно повторяющуюся цифру или группу цифр называют </a:t>
            </a:r>
            <a:r>
              <a:rPr lang="ru-RU" sz="3200" b="1" i="1" dirty="0">
                <a:solidFill>
                  <a:srgbClr val="FF0000"/>
                </a:solidFill>
              </a:rPr>
              <a:t>периодом</a:t>
            </a:r>
            <a:r>
              <a:rPr lang="ru-RU" sz="3200" dirty="0"/>
              <a:t> дроби и записывают в скобках: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70258" y="4371201"/>
            <a:ext cx="3861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0,3333</a:t>
            </a:r>
            <a:r>
              <a:rPr lang="en-US" sz="4000" b="1" dirty="0"/>
              <a:t>…=0,(3)</a:t>
            </a:r>
            <a:r>
              <a:rPr lang="ru-RU" sz="4000" b="1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4941168"/>
            <a:ext cx="86862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Определите период дроби </a:t>
            </a:r>
            <a:r>
              <a:rPr lang="en-US" sz="4000" b="1" dirty="0"/>
              <a:t>3</a:t>
            </a:r>
            <a:r>
              <a:rPr lang="ru-RU" sz="4000" b="1" dirty="0"/>
              <a:t>,</a:t>
            </a:r>
            <a:r>
              <a:rPr lang="en-US" sz="4000" b="1" dirty="0"/>
              <a:t>250474747=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4291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25524" y="332656"/>
                <a:ext cx="7560840" cy="1433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u="sng" dirty="0">
                    <a:solidFill>
                      <a:srgbClr val="FF0000"/>
                    </a:solidFill>
                  </a:rPr>
                  <a:t>№ 3 </a:t>
                </a:r>
                <a:r>
                  <a:rPr lang="ru-RU" sz="3600" b="1" dirty="0">
                    <a:solidFill>
                      <a:srgbClr val="003300"/>
                    </a:solidFill>
                  </a:rPr>
                  <a:t>Представьте число</a:t>
                </a:r>
                <a:r>
                  <a:rPr lang="ru-RU" sz="36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𝟐𝟑𝟑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𝟗𝟗𝟎</m:t>
                        </m:r>
                      </m:den>
                    </m:f>
                    <m:r>
                      <a:rPr lang="ru-RU" sz="36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ru-RU" sz="36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ru-RU" sz="3600" b="1" dirty="0">
                    <a:solidFill>
                      <a:srgbClr val="003300"/>
                    </a:solidFill>
                  </a:rPr>
                  <a:t>в виде десятичной дроби.</a:t>
                </a:r>
                <a:endParaRPr lang="ru-RU" sz="36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24" y="332656"/>
                <a:ext cx="7560840" cy="1433213"/>
              </a:xfrm>
              <a:prstGeom prst="rect">
                <a:avLst/>
              </a:prstGeom>
              <a:blipFill>
                <a:blip r:embed="rId2"/>
                <a:stretch>
                  <a:fillRect l="-2419" b="-161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93195" y="1594247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b="1" i="1" dirty="0"/>
              <a:t> Делим 233 на 990 в столбик: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916" y="2682225"/>
            <a:ext cx="1404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233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07704" y="2771132"/>
            <a:ext cx="0" cy="68698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937908" y="3370455"/>
            <a:ext cx="14456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1720" y="2725796"/>
            <a:ext cx="1301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990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4181" y="3178719"/>
            <a:ext cx="1280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198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07822" y="3820304"/>
            <a:ext cx="95834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68067" y="3653014"/>
            <a:ext cx="1213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350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68067" y="4120777"/>
            <a:ext cx="1277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297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26467" y="4869160"/>
            <a:ext cx="116101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89158" y="4769407"/>
            <a:ext cx="1213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530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11558" y="5184905"/>
            <a:ext cx="1343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495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20140" y="5877272"/>
            <a:ext cx="116101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38418" y="5666009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00FF"/>
                </a:solidFill>
              </a:rPr>
              <a:t>35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53848" y="2699123"/>
            <a:ext cx="266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,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21507" y="2302133"/>
            <a:ext cx="5040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b="1" i="1" dirty="0"/>
              <a:t> </a:t>
            </a:r>
            <a:r>
              <a:rPr lang="ru-RU" sz="3200" b="1" i="1" dirty="0">
                <a:solidFill>
                  <a:srgbClr val="660066"/>
                </a:solidFill>
              </a:rPr>
              <a:t>Процесс деления был прерван, как только один из остатков </a:t>
            </a:r>
            <a:r>
              <a:rPr lang="ru-RU" sz="3200" b="1" i="1" dirty="0">
                <a:solidFill>
                  <a:srgbClr val="FF0000"/>
                </a:solidFill>
              </a:rPr>
              <a:t>(35) </a:t>
            </a:r>
            <a:r>
              <a:rPr lang="ru-RU" sz="3200" b="1" i="1" dirty="0">
                <a:solidFill>
                  <a:srgbClr val="660066"/>
                </a:solidFill>
              </a:rPr>
              <a:t>повторился, так как следующий остаток будет </a:t>
            </a:r>
            <a:r>
              <a:rPr lang="ru-RU" sz="3200" b="1" i="1" dirty="0">
                <a:solidFill>
                  <a:srgbClr val="FF0000"/>
                </a:solidFill>
              </a:rPr>
              <a:t>53</a:t>
            </a:r>
            <a:r>
              <a:rPr lang="ru-RU" sz="3200" b="1" i="1" dirty="0">
                <a:solidFill>
                  <a:srgbClr val="660066"/>
                </a:solidFill>
              </a:rPr>
              <a:t>, затем опять </a:t>
            </a:r>
            <a:r>
              <a:rPr lang="ru-RU" sz="3200" b="1" i="1" dirty="0">
                <a:solidFill>
                  <a:srgbClr val="FF0000"/>
                </a:solidFill>
              </a:rPr>
              <a:t>35</a:t>
            </a:r>
            <a:r>
              <a:rPr lang="ru-RU" sz="3200" b="1" i="1" dirty="0">
                <a:solidFill>
                  <a:srgbClr val="660066"/>
                </a:solidFill>
              </a:rPr>
              <a:t> и т.д.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65085" y="3289708"/>
            <a:ext cx="1823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8000"/>
                </a:solidFill>
              </a:rPr>
              <a:t>0,235</a:t>
            </a:r>
          </a:p>
        </p:txBody>
      </p:sp>
    </p:spTree>
    <p:extLst>
      <p:ext uri="{BB962C8B-B14F-4D97-AF65-F5344CB8AC3E}">
        <p14:creationId xmlns:p14="http://schemas.microsoft.com/office/powerpoint/2010/main" val="371513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F3272-7D18-4AF0-A279-7F87DFB8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91338"/>
          </a:xfrm>
        </p:spPr>
        <p:txBody>
          <a:bodyPr>
            <a:normAutofit fontScale="90000"/>
          </a:bodyPr>
          <a:lstStyle/>
          <a:p>
            <a:r>
              <a:rPr lang="ru-RU" dirty="0"/>
              <a:t>Рациональные </a:t>
            </a:r>
            <a:r>
              <a:rPr lang="ru-RU" b="1" dirty="0"/>
              <a:t>числа</a:t>
            </a:r>
            <a:r>
              <a:rPr lang="ru-RU" dirty="0"/>
              <a:t> – это положительные и отрицательные </a:t>
            </a:r>
            <a:r>
              <a:rPr lang="ru-RU" b="1" dirty="0"/>
              <a:t>числа</a:t>
            </a:r>
            <a:r>
              <a:rPr lang="ru-RU" dirty="0"/>
              <a:t> (целые и дробные) и ноль.</a:t>
            </a:r>
          </a:p>
        </p:txBody>
      </p:sp>
      <p:pic>
        <p:nvPicPr>
          <p:cNvPr id="2050" name="Picture 2" descr="ЧИСЛА | algebrafan.uz">
            <a:extLst>
              <a:ext uri="{FF2B5EF4-FFF2-40B4-BE49-F238E27FC236}">
                <a16:creationId xmlns:a16="http://schemas.microsoft.com/office/drawing/2014/main" id="{38D8BB56-65FE-420B-8C34-DD0FC8FDD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8" y="3366202"/>
            <a:ext cx="8784543" cy="20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089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416824" cy="317009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Любое рациональное число можно представить в виде бесконечной десятичной периодической дроби.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1560" y="4509120"/>
                <a:ext cx="799288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,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𝟏𝟓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=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,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𝟏𝟓𝟎𝟎𝟎𝟎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…=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,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𝟏𝟓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(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𝟎</m:t>
                      </m:r>
                      <m:r>
                        <a:rPr lang="ru-RU" sz="4400" b="1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400" b="1" dirty="0">
                  <a:solidFill>
                    <a:srgbClr val="0033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509120"/>
                <a:ext cx="7992888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7278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3086" y="908720"/>
            <a:ext cx="7416824" cy="347787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Любая бесконечная периодическая десятичная дробь является рациональным числом.</a:t>
            </a:r>
          </a:p>
        </p:txBody>
      </p:sp>
    </p:spTree>
    <p:extLst>
      <p:ext uri="{BB962C8B-B14F-4D97-AF65-F5344CB8AC3E}">
        <p14:creationId xmlns:p14="http://schemas.microsoft.com/office/powerpoint/2010/main" val="4111828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299" y="980728"/>
            <a:ext cx="8131402" cy="317009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Число, которое можно записать в виде бесконечной непериодической десятичной дроби, называют иррациональным</a:t>
            </a:r>
            <a:endParaRPr lang="ru-RU" sz="3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990859-4B56-4537-BF3E-28AEFD97B9F0}"/>
              </a:ext>
            </a:extLst>
          </p:cNvPr>
          <p:cNvSpPr txBox="1"/>
          <p:nvPr/>
        </p:nvSpPr>
        <p:spPr>
          <a:xfrm>
            <a:off x="1475656" y="450912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hlinkClick r:id="rId2"/>
              </a:rPr>
              <a:t>Приведем примеры иррациональных чисел. № 998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8B266E-A6EF-4977-9E3F-C20F2A0302C7}"/>
              </a:ext>
            </a:extLst>
          </p:cNvPr>
          <p:cNvSpPr txBox="1"/>
          <p:nvPr/>
        </p:nvSpPr>
        <p:spPr>
          <a:xfrm>
            <a:off x="3995936" y="537321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 ссылка на видеоролик. Зажмите кнопку </a:t>
            </a:r>
            <a:r>
              <a:rPr lang="en-US" dirty="0"/>
              <a:t>Ctrl </a:t>
            </a:r>
            <a:r>
              <a:rPr lang="ru-RU" dirty="0"/>
              <a:t>и нажмите на текст.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DA92E2EF-1557-497B-90F5-D8E49347567A}"/>
              </a:ext>
            </a:extLst>
          </p:cNvPr>
          <p:cNvCxnSpPr>
            <a:cxnSpLocks/>
          </p:cNvCxnSpPr>
          <p:nvPr/>
        </p:nvCxnSpPr>
        <p:spPr>
          <a:xfrm flipH="1" flipV="1">
            <a:off x="2627784" y="4996915"/>
            <a:ext cx="1296144" cy="864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739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176</TotalTime>
  <Words>374</Words>
  <Application>Microsoft Office PowerPoint</Application>
  <PresentationFormat>Экран (4:3)</PresentationFormat>
  <Paragraphs>65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Brush Script MT</vt:lpstr>
      <vt:lpstr>Calibri</vt:lpstr>
      <vt:lpstr>Cambria Math</vt:lpstr>
      <vt:lpstr>Constantia</vt:lpstr>
      <vt:lpstr>Franklin Gothic Book</vt:lpstr>
      <vt:lpstr>Rage Italic</vt:lpstr>
      <vt:lpstr>Wingdings</vt:lpstr>
      <vt:lpstr>Кнопка</vt:lpstr>
      <vt:lpstr>НЕПЕРИОДИЧЕСКИЕ БЕСКОНЕЧНЫЕ ДЕСЯТИЧНЫЕ ДРОБИ</vt:lpstr>
      <vt:lpstr>Презентация PowerPoint</vt:lpstr>
      <vt:lpstr>Презентация PowerPoint</vt:lpstr>
      <vt:lpstr>Презентация PowerPoint</vt:lpstr>
      <vt:lpstr>Презентация PowerPoint</vt:lpstr>
      <vt:lpstr>Рациональные числа – это положительные и отрицательные числа (целые и дробные) и ноль.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ПЕРЕОДИЧЕСКИЕ И НЕПЕРИОДИЧЕСКИЕ БЕСКОНЕЧНЫЕ ДЕСЯТИЧНЫЕ ДРОБИ</dc:title>
  <dc:creator>владимир</dc:creator>
  <cp:lastModifiedBy>Наталья</cp:lastModifiedBy>
  <cp:revision>26</cp:revision>
  <dcterms:created xsi:type="dcterms:W3CDTF">2017-01-11T18:24:27Z</dcterms:created>
  <dcterms:modified xsi:type="dcterms:W3CDTF">2020-03-30T14:49:04Z</dcterms:modified>
</cp:coreProperties>
</file>