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ppt/activeX/activeX9.xml" ContentType="application/vnd.ms-office.activeX+xml"/>
  <Override PartName="/ppt/activeX/activeX10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10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8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9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061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71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136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027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51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139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669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766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318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322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541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246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888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47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09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530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75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00F39C-5154-4AC6-B5A3-D7C8D383791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363BA3-4FEF-40A3-9EB3-FB216986EF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961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7.xml"/><Relationship Id="rId13" Type="http://schemas.openxmlformats.org/officeDocument/2006/relationships/image" Target="../media/image5.wmf"/><Relationship Id="rId3" Type="http://schemas.openxmlformats.org/officeDocument/2006/relationships/control" Target="../activeX/activeX2.xml"/><Relationship Id="rId7" Type="http://schemas.openxmlformats.org/officeDocument/2006/relationships/control" Target="../activeX/activeX6.xml"/><Relationship Id="rId12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1" Type="http://schemas.openxmlformats.org/officeDocument/2006/relationships/control" Target="../activeX/activeX10.xml"/><Relationship Id="rId5" Type="http://schemas.openxmlformats.org/officeDocument/2006/relationships/control" Target="../activeX/activeX4.xml"/><Relationship Id="rId10" Type="http://schemas.openxmlformats.org/officeDocument/2006/relationships/control" Target="../activeX/activeX9.xml"/><Relationship Id="rId4" Type="http://schemas.openxmlformats.org/officeDocument/2006/relationships/control" Target="../activeX/activeX3.xml"/><Relationship Id="rId9" Type="http://schemas.openxmlformats.org/officeDocument/2006/relationships/control" Target="../activeX/activeX8.xml"/><Relationship Id="rId1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85634"/>
            <a:ext cx="9144000" cy="2387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задание ОГЭ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средств выразительности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60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В каком случае дано неправильное определение тропа?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740" y="2285999"/>
            <a:ext cx="10819260" cy="406021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     A) 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</a:rPr>
              <a:t>Метафора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— это изобразительный прием, основанный на том, что слово или выражение употребляется в переносном значении на основе сходства двух предметов или явлений по какому-либо признаку.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     Б) 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</a:rPr>
              <a:t>Литота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— это образное выражение, содержащее непомерное преуменьшение какого-либо признака предмета, явления, действия.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>
              <a:buClr>
                <a:srgbClr val="D9B247"/>
              </a:buClr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     В) 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</a:rPr>
              <a:t>Олицетворение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— это образное выражение, содержащее непомерное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преувеличение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какого-либо признака предмета, явления, действия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     Г) 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</a:rPr>
              <a:t>Сравнение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— это изобразительный прием, основанный на сопоставлении одного явления или понятия с другим.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7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8106" y="818358"/>
            <a:ext cx="9601196" cy="887611"/>
          </a:xfrm>
        </p:spPr>
        <p:txBody>
          <a:bodyPr/>
          <a:lstStyle/>
          <a:p>
            <a:r>
              <a:rPr lang="ru-RU" b="1" dirty="0" smtClean="0"/>
              <a:t>Соотносите тропы и их определения 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630736"/>
              </p:ext>
            </p:extLst>
          </p:nvPr>
        </p:nvGraphicFramePr>
        <p:xfrm>
          <a:off x="614149" y="1883390"/>
          <a:ext cx="10972800" cy="4702149"/>
        </p:xfrm>
        <a:graphic>
          <a:graphicData uri="http://schemas.openxmlformats.org/drawingml/2006/table">
            <a:tbl>
              <a:tblPr/>
              <a:tblGrid>
                <a:gridCol w="2272682"/>
                <a:gridCol w="8700118"/>
              </a:tblGrid>
              <a:tr h="617691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Метафора</a:t>
                      </a:r>
                    </a:p>
                  </a:txBody>
                  <a:tcPr marL="9144" marR="9144" marT="9525" marB="952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Наделение неживых существ свойствами живых: даром речи, способностью мыслить и чувствовать </a:t>
                      </a:r>
                    </a:p>
                    <a:p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" marR="9144" marT="9525" marB="952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9527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2)Олицетворение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" marR="9144" marT="9525" marB="952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Непомерное преуменьшение размера, силы, значения и т. д. какого-либо предмета.</a:t>
                      </a:r>
                    </a:p>
                  </a:txBody>
                  <a:tcPr marL="9144" marR="9144" marT="9525" marB="952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9527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3)Фразеологизм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" marR="9144" marT="9525" marB="952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Употребление слов в переносном значении на основе сходства в каком-либо отношении двух предметов или явлений.</a:t>
                      </a:r>
                    </a:p>
                  </a:txBody>
                  <a:tcPr marL="9144" marR="9144" marT="9525" marB="952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95273"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Литота</a:t>
                      </a:r>
                    </a:p>
                  </a:txBody>
                  <a:tcPr marL="9144" marR="9144" marT="9525" marB="952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Г)устойчиво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словосочетание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" marR="9144" marT="9525" marB="952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PT Sans"/>
              </a:rPr>
              <a:t>Соотнесите тропы и их определения.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77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618" y="545403"/>
            <a:ext cx="9601196" cy="1303867"/>
          </a:xfrm>
        </p:spPr>
        <p:txBody>
          <a:bodyPr/>
          <a:lstStyle/>
          <a:p>
            <a:r>
              <a:rPr lang="ru-RU" dirty="0" smtClean="0"/>
              <a:t>Какой троп использован?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798" y="2033516"/>
            <a:ext cx="10964836" cy="4135272"/>
          </a:xfrm>
        </p:spPr>
        <p:txBody>
          <a:bodyPr/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Сто лет с вами не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виделись.</a:t>
            </a:r>
          </a:p>
          <a:p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Ответ: </a:t>
            </a: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В двух шагах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отсюда</a:t>
            </a:r>
          </a:p>
          <a:p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Ответ: </a:t>
            </a: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Люблю я пышное природы увяданье 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Ответ: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06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217" y="982132"/>
            <a:ext cx="10781731" cy="130386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, serif"/>
              </a:rPr>
              <a:t>Определите, какие средства выразительности используются в </a:t>
            </a:r>
            <a:r>
              <a:rPr lang="ru-RU" dirty="0" smtClean="0">
                <a:solidFill>
                  <a:srgbClr val="000000"/>
                </a:solidFill>
                <a:latin typeface="Times New Roman, serif"/>
              </a:rPr>
              <a:t>тексте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?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4148" y="2477068"/>
            <a:ext cx="11163868" cy="358986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, serif"/>
              </a:rPr>
              <a:t>1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. </a:t>
            </a:r>
            <a:r>
              <a:rPr lang="ru-RU" i="1" dirty="0">
                <a:solidFill>
                  <a:srgbClr val="000000"/>
                </a:solidFill>
                <a:latin typeface="Times New Roman, serif"/>
              </a:rPr>
              <a:t>Каждый человек  хотя бы несколько раз за свою жизнь, но  пережил состояние вдохновения – душевного подъема, свежести, живого  восприятия  действительности, полноты мысли и сознание своей творческой силы.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r>
              <a:rPr lang="ru-RU" i="1" dirty="0">
                <a:solidFill>
                  <a:srgbClr val="000000"/>
                </a:solidFill>
                <a:latin typeface="Times New Roman, serif"/>
              </a:rPr>
              <a:t>Вдохновение входит в нас, как сияющее летнее утро,  только что сбросившие туманы тихой ночи, забрызганное росой, с зарослями влажной листвы (К. Паустовский).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45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Укажите предложение, в котором средством выразительности речи является метафора.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1)- Трус несчастный, - вдруг отчетливо с невероятным презрением сказала большая девочка. </a:t>
            </a:r>
          </a:p>
          <a:p>
            <a:r>
              <a:rPr lang="ru-RU" dirty="0" smtClean="0"/>
              <a:t>2) Письма, пользуясь ее слепотой, вынули не из шкатулки – их вынули из ее души, и теперь ослепла и оглохла не только она, но и ее душа …</a:t>
            </a:r>
          </a:p>
          <a:p>
            <a:r>
              <a:rPr lang="ru-RU" dirty="0" smtClean="0"/>
              <a:t>3) Анне Федотовне очень не понравился этот тон, вызывающий , полный непонятной для нее претензии. </a:t>
            </a:r>
            <a:endParaRPr lang="ru-RU" dirty="0"/>
          </a:p>
          <a:p>
            <a:r>
              <a:rPr lang="ru-RU" dirty="0" smtClean="0"/>
              <a:t>4) Но слышала она сейчас плохо, потому что предыдущий разговор </a:t>
            </a:r>
            <a:r>
              <a:rPr lang="ru-RU" smtClean="0"/>
              <a:t>сильно обеспокоил ее.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13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434102"/>
            <a:ext cx="9601196" cy="33189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Изобразительные средства – это слова или выражения, употребляемые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переносном значении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создания художественного образа и достижения выразительности.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74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333" y="449869"/>
            <a:ext cx="9601196" cy="1303867"/>
          </a:xfrm>
        </p:spPr>
        <p:txBody>
          <a:bodyPr/>
          <a:lstStyle/>
          <a:p>
            <a:r>
              <a:rPr lang="ru-RU" b="1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задания: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1445" y="1555845"/>
            <a:ext cx="10959152" cy="4926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номера предложений, в которых средством выразительности речи является эпитет.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1) Как может этот маленький человек держать в руках эти страшные вёсла?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2) И вот не прошло и месяца, а этот мальчик сидит на этой лодке и работает теми же вёслами, которые выпали тогда из рук его отца.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3) К сожалению, наши снаряды летают не только вверх, но и вниз.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4) Ведь, казалось бы, он на всю жизнь должен был проникнуться смертельным ужасом и к этой заклятой работе, и к этой лодке, и к вёслам, и к чёрной невской воде.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5) Вы подумайте только – он улыбался давеча, когда земля и небо дрожали от залпов зенитных орудий.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71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3833" y="559052"/>
            <a:ext cx="9584138" cy="887612"/>
          </a:xfrm>
        </p:spPr>
        <p:txBody>
          <a:bodyPr/>
          <a:lstStyle/>
          <a:p>
            <a:r>
              <a:rPr lang="ru-RU" b="1" dirty="0" smtClean="0"/>
              <a:t>Алгоритм выполнения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740" y="1446664"/>
            <a:ext cx="10877266" cy="483130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Внимательно прочитайте задание, выделив для себя, какое именно средство выразительности необходимо найти.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Для выполнения задания 3 достаточно знать следующие термины: 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метафора, олицетворение, эпитет, гипербола,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оборот, сравнение, фразеологизм, литота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fontAlgn="base">
              <a:buNone/>
            </a:pPr>
            <a:r>
              <a:rPr lang="ru-RU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зависимости от искомого средства выразительности можно подобрать стратегию анализа предложений</a:t>
            </a:r>
            <a:r>
              <a:rPr lang="ru-RU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i="1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вам необходимо найти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эпитет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знаем, 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эпитет – это образное определение. Само толкование термина подсказывает, что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необходимо каждое определение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переносном значении.</a:t>
            </a:r>
            <a:endParaRPr lang="ru-RU" dirty="0">
              <a:solidFill>
                <a:srgbClr val="1A1A1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нужно найти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метафору или фразеологизм,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анализируйте словосочетания в предложении.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ищете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или сравнительный оборот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смотрите на внешние признаки: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союзы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ищите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«похож, подобен» 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существительное в форме Т.п. 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008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5276" y="122323"/>
            <a:ext cx="9601196" cy="873964"/>
          </a:xfrm>
        </p:spPr>
        <p:txBody>
          <a:bodyPr/>
          <a:lstStyle/>
          <a:p>
            <a:r>
              <a:rPr lang="ru-RU" b="1" dirty="0" smtClean="0"/>
              <a:t>Определения тропов </a:t>
            </a: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778111"/>
              </p:ext>
            </p:extLst>
          </p:nvPr>
        </p:nvGraphicFramePr>
        <p:xfrm>
          <a:off x="327547" y="900753"/>
          <a:ext cx="11518710" cy="5641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957"/>
                <a:gridCol w="4612944"/>
                <a:gridCol w="5431809"/>
              </a:tblGrid>
              <a:tr h="39893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Троп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814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Эпитет </a:t>
                      </a:r>
                    </a:p>
                    <a:p>
                      <a:endParaRPr lang="ru-RU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Яркое образное определение 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льется чистая лазурь 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2000" b="1" i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отдыхающее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поле </a:t>
                      </a:r>
                      <a:endParaRPr lang="ru-RU" sz="2000" b="1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734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Олицетворение 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Наделение неживых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существ свойствами живых: даром речи, способностью мыслить и чувствовать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Деревца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нагнувшись ко мне, </a:t>
                      </a:r>
                      <a:r>
                        <a:rPr lang="ru-RU" sz="2000" b="1" i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протянули</a:t>
                      </a:r>
                      <a:r>
                        <a:rPr lang="ru-RU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тонкие руки</a:t>
                      </a:r>
                      <a:endParaRPr lang="ru-RU" sz="2000" b="1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814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Метафора 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Переносное значение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слова, основанное на сходстве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«...За Кремлем 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горит заря</a:t>
                      </a:r>
                      <a:r>
                        <a:rPr lang="ru-RU" sz="2000" b="0" i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туманная...»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9256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Сравнение 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Сопоставление предметов и явлений по сходству . </a:t>
                      </a:r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Сравнение может быть выражено: </a:t>
                      </a:r>
                      <a:r>
                        <a:rPr lang="ru-RU" sz="2000" b="0" i="0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союзами</a:t>
                      </a:r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как, точно, словно, будто, как будто и т. д.; </a:t>
                      </a:r>
                      <a:r>
                        <a:rPr lang="ru-RU" sz="2000" b="0" i="0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словами</a:t>
                      </a:r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«похож, подобен, похожий, подобный, походит, напоминает, наподобие, вроде и др.; </a:t>
                      </a:r>
                      <a:r>
                        <a:rPr lang="ru-RU" sz="2000" b="0" i="0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существительными</a:t>
                      </a:r>
                      <a:r>
                        <a:rPr lang="ru-RU" sz="2000" b="0" i="0" baseline="0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творительном падеже</a:t>
                      </a:r>
                      <a:endParaRPr lang="ru-RU" sz="20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«...Я сам, 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зверь</a:t>
                      </a:r>
                      <a:r>
                        <a:rPr lang="ru-RU" sz="2000" b="0" i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был чужд людей </a:t>
                      </a:r>
                    </a:p>
                    <a:p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полз, и прятался, 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змей</a:t>
                      </a:r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 </a:t>
                      </a:r>
                    </a:p>
                    <a:p>
                      <a:endParaRPr lang="ru-RU" sz="2000" b="0" i="0" dirty="0" smtClean="0">
                        <a:solidFill>
                          <a:srgbClr val="1A1A1A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«Подвал,</a:t>
                      </a:r>
                      <a:r>
                        <a:rPr lang="ru-RU" sz="2000" b="0" i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похожий</a:t>
                      </a:r>
                      <a:r>
                        <a:rPr lang="ru-RU" sz="2000" b="1" i="1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пещеру»</a:t>
                      </a:r>
                    </a:p>
                    <a:p>
                      <a:endParaRPr lang="ru-RU" sz="2000" b="0" i="0" dirty="0" smtClean="0">
                        <a:solidFill>
                          <a:srgbClr val="1A1A1A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Зелеными облаками и неправильными </a:t>
                      </a:r>
                      <a:r>
                        <a:rPr lang="ru-RU" sz="2000" b="1" i="1" dirty="0" err="1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трепетолистными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куполами</a:t>
                      </a:r>
                      <a:r>
                        <a:rPr lang="ru-RU" sz="20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лежали на небесном горизонте соединенные вершины разросшихся на свободе дерев»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206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1100848"/>
              </p:ext>
            </p:extLst>
          </p:nvPr>
        </p:nvGraphicFramePr>
        <p:xfrm>
          <a:off x="518615" y="546100"/>
          <a:ext cx="11204812" cy="5772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4209"/>
                <a:gridCol w="2879677"/>
                <a:gridCol w="6550926"/>
              </a:tblGrid>
              <a:tr h="144320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Гипербола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Чрезмерное преувеличение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Он, видно, так и </a:t>
                      </a:r>
                      <a:r>
                        <a:rPr lang="ru-RU" sz="2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родился на свет уже совершенно готовым, в вицмундире и с лысиной на голове»</a:t>
                      </a:r>
                      <a:endParaRPr lang="ru-RU" sz="24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44320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Литота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Чрезмерное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преуменьшение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Генералы </a:t>
                      </a:r>
                      <a:r>
                        <a:rPr lang="ru-RU" sz="24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даже слов никаких не знали</a:t>
                      </a:r>
                      <a:r>
                        <a:rPr lang="ru-RU" sz="2400" b="0" i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400" b="0" i="0" dirty="0" smtClean="0">
                          <a:solidFill>
                            <a:srgbClr val="1A1A1A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кроме: «Примите уверение в совершенном моем почтении и преданности»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44320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Фразеологизм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Устойчивое словосочетание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Обломов был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в своей тарелке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44320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Ирония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Скрытая насмешка,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притворство, осмеяние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Отколе, </a:t>
                      </a:r>
                      <a:r>
                        <a:rPr lang="ru-RU" sz="2400" b="1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умная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бредешь ты, голова? (обращение к ослу в басне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И.А. Крылова).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32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480" y="23902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«Весенние воды» Ф.И. Тютчев (5 класс) 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8890634"/>
              </p:ext>
            </p:extLst>
          </p:nvPr>
        </p:nvGraphicFramePr>
        <p:xfrm>
          <a:off x="709682" y="1215348"/>
          <a:ext cx="10522428" cy="5277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0607"/>
                <a:gridCol w="2309884"/>
                <a:gridCol w="2951330"/>
                <a:gridCol w="2630607"/>
              </a:tblGrid>
              <a:tr h="11047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Предметный ряд (сущ.)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Вопрос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Пример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ИВС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1148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Брег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Какой</a:t>
                      </a:r>
                      <a:r>
                        <a:rPr lang="ru-RU" sz="2800" baseline="0" dirty="0" smtClean="0"/>
                        <a:t> ?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Сонный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Эпитет </a:t>
                      </a:r>
                      <a:endParaRPr lang="ru-RU" sz="2800" dirty="0"/>
                    </a:p>
                  </a:txBody>
                  <a:tcPr/>
                </a:tc>
              </a:tr>
              <a:tr h="156287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Воды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Что делают?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Шумят</a:t>
                      </a:r>
                      <a:r>
                        <a:rPr lang="ru-RU" sz="2800" baseline="0" dirty="0" smtClean="0"/>
                        <a:t> , бегут,  будят, блещут и гласят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Олицетворение </a:t>
                      </a:r>
                      <a:endParaRPr lang="ru-RU" sz="2800" dirty="0"/>
                    </a:p>
                  </a:txBody>
                  <a:tcPr/>
                </a:tc>
              </a:tr>
              <a:tr h="81148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Хоровод </a:t>
                      </a:r>
                    </a:p>
                    <a:p>
                      <a:endParaRPr lang="ru-RU" sz="2800" dirty="0" smtClean="0"/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Весна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Какой? </a:t>
                      </a:r>
                    </a:p>
                    <a:p>
                      <a:r>
                        <a:rPr lang="ru-RU" sz="2800" dirty="0" smtClean="0"/>
                        <a:t>Что делает?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Что делает? 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Румяный,</a:t>
                      </a:r>
                      <a:r>
                        <a:rPr lang="ru-RU" sz="2800" baseline="0" dirty="0" smtClean="0"/>
                        <a:t> светлый </a:t>
                      </a:r>
                    </a:p>
                    <a:p>
                      <a:r>
                        <a:rPr lang="ru-RU" sz="2800" baseline="0" dirty="0" smtClean="0"/>
                        <a:t>Весело толпится </a:t>
                      </a:r>
                    </a:p>
                    <a:p>
                      <a:r>
                        <a:rPr lang="ru-RU" sz="2800" dirty="0" smtClean="0"/>
                        <a:t> </a:t>
                      </a:r>
                    </a:p>
                    <a:p>
                      <a:r>
                        <a:rPr lang="ru-RU" sz="2800" dirty="0" smtClean="0"/>
                        <a:t>Идет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Эпитет </a:t>
                      </a:r>
                    </a:p>
                    <a:p>
                      <a:r>
                        <a:rPr lang="ru-RU" sz="2800" dirty="0" smtClean="0"/>
                        <a:t>Олицетворение 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err="1" smtClean="0"/>
                        <a:t>Олицетворние</a:t>
                      </a:r>
                      <a:r>
                        <a:rPr lang="ru-RU" sz="280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90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5535"/>
            <a:ext cx="9601196" cy="1330656"/>
          </a:xfrm>
        </p:spPr>
        <p:txBody>
          <a:bodyPr/>
          <a:lstStyle/>
          <a:p>
            <a:r>
              <a:rPr lang="ru-RU" b="1" dirty="0" smtClean="0"/>
              <a:t>Задания для практики тропов</a:t>
            </a:r>
            <a:endParaRPr lang="ru-RU" b="1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73205" y="1437607"/>
            <a:ext cx="10809027" cy="4431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1. </a:t>
            </a:r>
            <a: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Слово, определяющее предмет или действие и подчёркивающее в них какое-либо характерное </a:t>
            </a:r>
            <a: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свойство, качество</a:t>
            </a:r>
            <a: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Например: «А волны моря с </a:t>
            </a:r>
            <a: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печальным рёвом</a:t>
            </a:r>
            <a: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 камень бились»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а) Гипербола</a:t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б)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Литота</a:t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в) Эпитет</a:t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г) Сравнение</a:t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д) Метафора</a:t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е)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 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160" name="HTMLOption1" r:id="rId2" imgW="257040" imgH="304920"/>
        </mc:Choice>
        <mc:Fallback>
          <p:control name="HTMLOption1" r:id="rId2" imgW="257040" imgH="304920">
            <p:pic>
              <p:nvPicPr>
                <p:cNvPr id="3" name="HTMLOpti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152400" y="15240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61" name="HTMLOption2" r:id="rId3" imgW="257040" imgH="304920"/>
        </mc:Choice>
        <mc:Fallback>
          <p:control name="HTMLOption2" r:id="rId3" imgW="257040" imgH="304920">
            <p:pic>
              <p:nvPicPr>
                <p:cNvPr id="5" name="HTMLOption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152400" y="15240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62" name="HTMLOption3" r:id="rId4" imgW="257040" imgH="304920"/>
        </mc:Choice>
        <mc:Fallback>
          <p:control name="HTMLOption3" r:id="rId4" imgW="257040" imgH="304920">
            <p:pic>
              <p:nvPicPr>
                <p:cNvPr id="6" name="HTMLOption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152400" y="15240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63" name="HTMLOption4" r:id="rId5" imgW="257040" imgH="304920"/>
        </mc:Choice>
        <mc:Fallback>
          <p:control name="HTMLOption4" r:id="rId5" imgW="257040" imgH="304920">
            <p:pic>
              <p:nvPicPr>
                <p:cNvPr id="7" name="HTMLOption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152400" y="15240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64" name="HTMLOption5" r:id="rId6" imgW="257040" imgH="304920"/>
        </mc:Choice>
        <mc:Fallback>
          <p:control name="HTMLOption5" r:id="rId6" imgW="257040" imgH="304920">
            <p:pic>
              <p:nvPicPr>
                <p:cNvPr id="8" name="HTMLOption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152400" y="15240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65" name="HTMLOption6" r:id="rId7" imgW="257040" imgH="304920"/>
        </mc:Choice>
        <mc:Fallback>
          <p:control name="HTMLOption6" r:id="rId7" imgW="257040" imgH="304920">
            <p:pic>
              <p:nvPicPr>
                <p:cNvPr id="9" name="HTMLOption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152400" y="15240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66" name="HTMLOption7" r:id="rId8" imgW="257040" imgH="304920"/>
        </mc:Choice>
        <mc:Fallback>
          <p:control name="HTMLOption7" r:id="rId8" imgW="257040" imgH="304920">
            <p:pic>
              <p:nvPicPr>
                <p:cNvPr id="10" name="HTMLOption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152400" y="15240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67" name="HTMLOption8" r:id="rId9" imgW="257040" imgH="304920"/>
        </mc:Choice>
        <mc:Fallback>
          <p:control name="HTMLOption8" r:id="rId9" imgW="257040" imgH="304920">
            <p:pic>
              <p:nvPicPr>
                <p:cNvPr id="11" name="HTMLOption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152400" y="15240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68" name="HTMLOption9" r:id="rId10" imgW="257040" imgH="304920"/>
        </mc:Choice>
        <mc:Fallback>
          <p:control name="HTMLOption9" r:id="rId10" imgW="257040" imgH="304920">
            <p:pic>
              <p:nvPicPr>
                <p:cNvPr id="12" name="HTMLOption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152400" y="15240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69" name="HTMLOption10" r:id="rId11" imgW="257040" imgH="304920"/>
        </mc:Choice>
        <mc:Fallback>
          <p:control name="HTMLOption10" r:id="rId11" imgW="257040" imgH="304920">
            <p:pic>
              <p:nvPicPr>
                <p:cNvPr id="13" name="HTMLOption1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152400" y="15240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2545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6287" y="891904"/>
            <a:ext cx="9913958" cy="484015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Троп,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противоположный гиперболе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состоящий в явно неправдоподобном, непомерном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преуменьшении свойств,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качеств, признаков, размеров, силы, значения и т.д. какого-либо явления. Например: «Ниже тоненькой былиночки надо голову клонить...»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Литота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б)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Аллегория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в)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Олицетворение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г) Эпитет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53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305</TotalTime>
  <Words>526</Words>
  <Application>Microsoft Office PowerPoint</Application>
  <PresentationFormat>Широкоэкранный</PresentationFormat>
  <Paragraphs>110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Garamond</vt:lpstr>
      <vt:lpstr>Open Sans</vt:lpstr>
      <vt:lpstr>PT Sans</vt:lpstr>
      <vt:lpstr>Times New Roman</vt:lpstr>
      <vt:lpstr>Times New Roman, serif</vt:lpstr>
      <vt:lpstr>Натуральные материалы</vt:lpstr>
      <vt:lpstr>7 задание ОГЭ</vt:lpstr>
      <vt:lpstr>Презентация PowerPoint</vt:lpstr>
      <vt:lpstr>Формулировка задания:</vt:lpstr>
      <vt:lpstr>Алгоритм выполнения </vt:lpstr>
      <vt:lpstr>Определения тропов </vt:lpstr>
      <vt:lpstr>Презентация PowerPoint</vt:lpstr>
      <vt:lpstr>«Весенние воды» Ф.И. Тютчев (5 класс) </vt:lpstr>
      <vt:lpstr>Задания для практики тропов</vt:lpstr>
      <vt:lpstr>Презентация PowerPoint</vt:lpstr>
      <vt:lpstr> В каком случае дано неправильное определение тропа? </vt:lpstr>
      <vt:lpstr>Соотносите тропы и их определения </vt:lpstr>
      <vt:lpstr>Какой троп использован?</vt:lpstr>
      <vt:lpstr>Определите, какие средства выразительности используются в тексте? </vt:lpstr>
      <vt:lpstr>Укажите предложение, в котором средством выразительности речи является метафора. </vt:lpstr>
    </vt:vector>
  </TitlesOfParts>
  <Company>UralSOFT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задание ОГЭ</dc:title>
  <dc:creator>Алимбек</dc:creator>
  <cp:lastModifiedBy>Алимбек</cp:lastModifiedBy>
  <cp:revision>25</cp:revision>
  <dcterms:created xsi:type="dcterms:W3CDTF">2020-02-20T09:13:36Z</dcterms:created>
  <dcterms:modified xsi:type="dcterms:W3CDTF">2020-02-28T03:42:33Z</dcterms:modified>
</cp:coreProperties>
</file>