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3.xml" ContentType="application/vnd.openxmlformats-officedocument.presentationml.notesSlide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_rels/presentation.xml.rels" ContentType="application/vnd.openxmlformats-package.relationships+xml"/>
  <Override PartName="/ppt/media/image11.jpeg" ContentType="image/jpeg"/>
  <Override PartName="/ppt/media/image4.png" ContentType="image/png"/>
  <Override PartName="/ppt/media/image8.jpeg" ContentType="image/jpeg"/>
  <Override PartName="/ppt/media/image12.jpeg" ContentType="image/jpeg"/>
  <Override PartName="/ppt/media/image5.jpeg" ContentType="image/jpeg"/>
  <Override PartName="/ppt/media/image3.png" ContentType="image/png"/>
  <Override PartName="/ppt/media/image9.jpeg" ContentType="image/jpeg"/>
  <Override PartName="/ppt/media/image13.jpeg" ContentType="image/jpeg"/>
  <Override PartName="/ppt/media/image2.png" ContentType="image/png"/>
  <Override PartName="/ppt/media/image6.jpeg" ContentType="image/jpeg"/>
  <Override PartName="/ppt/media/image10.jpeg" ContentType="image/jpeg"/>
  <Override PartName="/ppt/media/image14.jpeg" ContentType="image/jpeg"/>
  <Override PartName="/ppt/media/image7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7600C3B6-EB7C-49E3-894B-9844ECE4275A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96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</p:spPr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5200" y="4058280"/>
            <a:ext cx="2620440" cy="2090880"/>
          </a:xfrm>
          <a:prstGeom prst="rect">
            <a:avLst/>
          </a:prstGeom>
        </p:spPr>
      </p:pic>
      <p:pic>
        <p:nvPicPr>
          <p:cNvPr descr="" id="3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280"/>
            <a:ext cx="2620440" cy="2090880"/>
          </a:xfrm>
          <a:prstGeom prst="rect">
            <a:avLst/>
          </a:prstGeom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504000" y="301320"/>
            <a:ext cx="9070200" cy="849960"/>
          </a:xfrm>
          <a:prstGeom prst="rect">
            <a:avLst/>
          </a:prstGeom>
          <a:noFill/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r>
              <a:rPr i="1" lang="ru-RU" sz="1400">
                <a:solidFill>
                  <a:srgbClr val="000080"/>
                </a:solidFill>
                <a:latin typeface="Arial"/>
                <a:ea typeface="Microsoft YaHei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</a:t>
            </a:r>
            <a:endParaRPr/>
          </a:p>
        </p:txBody>
      </p:sp>
      <p:sp>
        <p:nvSpPr>
          <p:cNvPr id="42" name="CustomShape 2"/>
          <p:cNvSpPr/>
          <p:nvPr/>
        </p:nvSpPr>
        <p:spPr>
          <a:xfrm>
            <a:off x="419400" y="999720"/>
            <a:ext cx="9155880" cy="3247560"/>
          </a:xfrm>
          <a:prstGeom prst="rect">
            <a:avLst/>
          </a:prstGeom>
          <a:noFill/>
        </p:spPr>
        <p:txBody>
          <a:bodyPr anchor="ctr" anchorCtr="1" bIns="0" lIns="0" rIns="0" tIns="0"/>
          <a:p>
            <a:pPr algn="ctr">
              <a:lnSpc>
                <a:spcPct val="100000"/>
              </a:lnSpc>
            </a:pPr>
            <a:r>
              <a:rPr b="1" i="1" lang="ru-RU" sz="4400">
                <a:solidFill>
                  <a:srgbClr val="94006b"/>
                </a:solidFill>
                <a:latin typeface="Arial"/>
                <a:ea typeface="Microsoft YaHei"/>
              </a:rPr>
              <a:t>Конструктивная деятельность детей группы раннего возраста  № 9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Воспитатель :Кузьмина Т.В.</a:t>
            </a:r>
            <a:endParaRPr/>
          </a:p>
          <a:p>
            <a:pPr algn="ctr"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Санкт-Петербург </a:t>
            </a:r>
            <a:endParaRPr/>
          </a:p>
          <a:p>
            <a:pPr algn="ctr"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2020  </a:t>
            </a:r>
            <a:endParaRPr/>
          </a:p>
        </p:txBody>
      </p:sp>
      <p:pic>
        <p:nvPicPr>
          <p:cNvPr descr="" id="43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800000" y="3528360"/>
            <a:ext cx="5110560" cy="295056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301320"/>
            <a:ext cx="9070200" cy="1261080"/>
          </a:xfrm>
          <a:prstGeom prst="rect">
            <a:avLst/>
          </a:prstGeom>
          <a:noFill/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r>
              <a:rPr b="1" i="1" lang="ru-RU" sz="4400">
                <a:solidFill>
                  <a:srgbClr val="94006b"/>
                </a:solidFill>
                <a:latin typeface="Arial"/>
                <a:ea typeface="Microsoft YaHei"/>
              </a:rPr>
              <a:t>Задачи :</a:t>
            </a:r>
            <a:endParaRPr/>
          </a:p>
        </p:txBody>
      </p:sp>
      <p:sp>
        <p:nvSpPr>
          <p:cNvPr id="45" name="CustomShape 2"/>
          <p:cNvSpPr/>
          <p:nvPr/>
        </p:nvSpPr>
        <p:spPr>
          <a:xfrm>
            <a:off x="504000" y="1196640"/>
            <a:ext cx="4425120" cy="413280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 знакомить детей с деталями(кубик, кирпичик, трёхгранная призма, пластина, цилиндр), с вариантами расположения строительных форм на плоскости;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 учить детей сооружать элементарные постройки по образцу, поддерживать желание строить что-то самостоятельно;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способствовать пониманию пространственных соотношений;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учить пользоваться дополнительными сюжетными игрушками, соразмерными масштабам постройки;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приучать по окончании игры убирать всё на место;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1600">
                <a:solidFill>
                  <a:srgbClr val="000080"/>
                </a:solidFill>
                <a:latin typeface="Arial"/>
                <a:ea typeface="Microsoft YaHei"/>
              </a:rPr>
              <a:t>- знакомить детей с простейшими пластмассовыми конструкторами.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46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5256000" y="1725120"/>
            <a:ext cx="4102560" cy="2377440"/>
          </a:xfrm>
          <a:prstGeom prst="rect">
            <a:avLst/>
          </a:prstGeom>
        </p:spPr>
      </p:pic>
      <p:pic>
        <p:nvPicPr>
          <p:cNvPr descr="" id="47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224680" y="4104000"/>
            <a:ext cx="4205880" cy="247464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504000" y="301320"/>
            <a:ext cx="9070200" cy="1460880"/>
          </a:xfrm>
          <a:prstGeom prst="rect">
            <a:avLst/>
          </a:prstGeom>
          <a:noFill/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r>
              <a:rPr b="1" i="1" lang="ru-RU" sz="3600">
                <a:solidFill>
                  <a:srgbClr val="94006b"/>
                </a:solidFill>
                <a:latin typeface="Arial"/>
                <a:ea typeface="Microsoft YaHei"/>
              </a:rPr>
              <a:t>Формы организации обучения детскому конструированию в раннем возрасте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504000" y="1769040"/>
            <a:ext cx="4425120" cy="438300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Конструирование по образцу, сопровождаемое показом и подробным объяснением процесса возведения постройки</a:t>
            </a:r>
            <a:endParaRPr/>
          </a:p>
        </p:txBody>
      </p:sp>
      <p:pic>
        <p:nvPicPr>
          <p:cNvPr descr="" id="5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4968000" y="1872000"/>
            <a:ext cx="4462560" cy="2590560"/>
          </a:xfrm>
          <a:prstGeom prst="rect">
            <a:avLst/>
          </a:prstGeom>
        </p:spPr>
      </p:pic>
      <p:pic>
        <p:nvPicPr>
          <p:cNvPr descr="" id="5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000" y="4392000"/>
            <a:ext cx="4102560" cy="266256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936000" y="467640"/>
            <a:ext cx="4967280" cy="417456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Конструирование по образцу и словесному указанию (НОД)</a:t>
            </a:r>
            <a:endParaRPr/>
          </a:p>
        </p:txBody>
      </p:sp>
      <p:pic>
        <p:nvPicPr>
          <p:cNvPr descr="" id="53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152000" y="2880000"/>
            <a:ext cx="4030560" cy="4174560"/>
          </a:xfrm>
          <a:prstGeom prst="rect">
            <a:avLst/>
          </a:prstGeom>
        </p:spPr>
      </p:pic>
      <p:pic>
        <p:nvPicPr>
          <p:cNvPr descr="" id="5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616000" y="2016000"/>
            <a:ext cx="3526560" cy="513108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504000" y="856080"/>
            <a:ext cx="4425120" cy="529596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Самостоятельное конструирование</a:t>
            </a:r>
            <a:endParaRPr/>
          </a:p>
        </p:txBody>
      </p:sp>
      <p:pic>
        <p:nvPicPr>
          <p:cNvPr descr="" id="5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4896000" y="1800000"/>
            <a:ext cx="4462560" cy="2662560"/>
          </a:xfrm>
          <a:prstGeom prst="rect">
            <a:avLst/>
          </a:prstGeom>
        </p:spPr>
      </p:pic>
      <p:pic>
        <p:nvPicPr>
          <p:cNvPr descr="" id="57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00" y="2866680"/>
            <a:ext cx="4606560" cy="3598560"/>
          </a:xfrm>
          <a:prstGeom prst="rect">
            <a:avLst/>
          </a:prstGeom>
        </p:spPr>
      </p:pic>
      <p:pic>
        <p:nvPicPr>
          <p:cNvPr descr="" id="58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896000" y="4464000"/>
            <a:ext cx="4462560" cy="280656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r>
              <a:rPr b="1" i="1" lang="ru-RU" sz="4400">
                <a:solidFill>
                  <a:srgbClr val="94006b"/>
                </a:solidFill>
                <a:latin typeface="Arial"/>
                <a:ea typeface="Microsoft YaHei"/>
              </a:rPr>
              <a:t>Виды конструктора, используемые в нашей группе</a:t>
            </a:r>
            <a:endParaRPr/>
          </a:p>
        </p:txBody>
      </p:sp>
      <p:pic>
        <p:nvPicPr>
          <p:cNvPr descr="" id="6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6000" y="1728000"/>
            <a:ext cx="4862520" cy="4254120"/>
          </a:xfrm>
          <a:prstGeom prst="rect">
            <a:avLst/>
          </a:prstGeom>
        </p:spPr>
      </p:pic>
      <p:sp>
        <p:nvSpPr>
          <p:cNvPr id="61" name="CustomShape 2"/>
          <p:cNvSpPr/>
          <p:nvPr/>
        </p:nvSpPr>
        <p:spPr>
          <a:xfrm>
            <a:off x="5151960" y="1769040"/>
            <a:ext cx="4425120" cy="208980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- Деревянный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- Пластмассовый</a:t>
            </a:r>
            <a:endParaRPr/>
          </a:p>
        </p:txBody>
      </p:sp>
      <p:sp>
        <p:nvSpPr>
          <p:cNvPr id="62" name="CustomShape 3"/>
          <p:cNvSpPr/>
          <p:nvPr/>
        </p:nvSpPr>
        <p:spPr>
          <a:xfrm>
            <a:off x="5151960" y="3092760"/>
            <a:ext cx="4425120" cy="2089800"/>
          </a:xfrm>
          <a:prstGeom prst="rect">
            <a:avLst/>
          </a:prstGeom>
          <a:noFill/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 </a:t>
            </a: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- Настольный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 </a:t>
            </a:r>
            <a:r>
              <a:rPr b="1" i="1" lang="ru-RU" sz="3200">
                <a:solidFill>
                  <a:srgbClr val="000080"/>
                </a:solidFill>
                <a:latin typeface="Arial"/>
                <a:ea typeface="Microsoft YaHei"/>
              </a:rPr>
              <a:t>- Напольный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