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</p:sldMasterIdLst>
  <p:sldIdLst>
    <p:sldId id="256" r:id="rId9"/>
    <p:sldId id="258" r:id="rId10"/>
    <p:sldId id="268" r:id="rId11"/>
    <p:sldId id="260" r:id="rId12"/>
    <p:sldId id="261" r:id="rId13"/>
    <p:sldId id="269" r:id="rId14"/>
    <p:sldId id="270" r:id="rId15"/>
    <p:sldId id="264" r:id="rId16"/>
    <p:sldId id="267" r:id="rId17"/>
    <p:sldId id="275" r:id="rId18"/>
    <p:sldId id="276" r:id="rId19"/>
    <p:sldId id="280" r:id="rId20"/>
    <p:sldId id="284" r:id="rId21"/>
    <p:sldId id="283" r:id="rId22"/>
    <p:sldId id="281" r:id="rId23"/>
    <p:sldId id="282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75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45A7A3-1E1B-4F79-8139-DC9F714898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0076E0-EEBF-4722-B885-53AFAAC108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BAA3E9-98C1-4C81-8861-9D77DFC4CE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5D4CE-159E-44CF-8FB6-5D70676DD8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4DC44-481E-40F7-97AB-7CB269C3D3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035C47-C137-4D73-B1B9-EDE217393A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389438"/>
            <a:ext cx="4038600" cy="2316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389438"/>
            <a:ext cx="4038600" cy="2316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0392A0-042B-43AB-AB57-18326613F7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AF0A2-8A4F-444B-9B9F-695F0F1864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20B9D3-912D-47FB-A466-0A48B1B512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3BAA1-21CE-44EC-930C-9EA218C969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364B2-32C2-4D9D-9D00-D6D4357FFA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3A364-D7DB-40CB-8BC0-572FEBD1F7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9BC752-55F0-4C2C-8135-FD95691554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543F2-5701-4F38-8579-F5EBCA1D08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6400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6400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C26A5-6ED6-4B4C-906E-BA4EEA8F9C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AA63B-CF65-4888-9CFC-9D405E83D9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5F5432-CE23-4747-B0A1-959372802D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CE00C3-198E-4597-B0C3-408A90BCC3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23005-6A4A-46D4-8959-73734090EA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9DD8E-1A9C-4CA9-BBEF-020B168CAB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66EF4-9EA2-4CCE-90E5-3A0740B265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D43330-3BB4-40A0-822A-E75CD02B34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468BC-D7C1-40F6-82D8-2C8899D76E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799F5-A89D-44B9-8B54-8F13F2F763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16F754-0DD2-4A25-9E4F-05EF318A2D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4D037C-5D7C-434B-9B43-28EC072490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E983E7-AB1C-4B84-BB51-EC38BD72EE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69E7A-7EE3-4F76-9710-0389512D83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08E22-3F90-4CBD-9273-FEC0552575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476269-CBFF-4564-B53F-A2D75F9AAA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AF0088-049F-4E06-A59E-B1564C4551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0CA5C0-2564-4B2B-B84C-D5966264EF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45E4F-1E87-4719-8550-7AFB0581E2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C29BC-6121-4069-AE02-CA26236CE8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09A0B2-27DE-42CF-A1E4-587C0D7151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C6E480-FEFC-4C6D-9CAC-5EB0F056C3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FF4D07-04B0-436F-9A25-7EC3E37FB2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BCBEC-5B80-4327-8122-BC0BF89933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282D4-445C-4DD3-A7C3-852AAFB840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BA75-887F-48BC-A216-F453A3A071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5AF01-86D8-4C8A-9EDA-99DA660C01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D455DA-019D-4682-9017-004D717202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389438"/>
            <a:ext cx="4038600" cy="2316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389438"/>
            <a:ext cx="4038600" cy="2316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3FDAB-4CE1-4454-A32F-056C45ED6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C17B1A-016C-45B6-9306-5F4BB2CB8B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E2A3E-F7D6-4C87-B392-2F36A36DCB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45AD35-5228-4EF7-8367-C307E72801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199BBC-0318-486D-ADEC-3CCA27E27E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FB3001-CD7A-40A0-A668-4D0058EF82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4A9499-A860-470F-9235-FE9A37F891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965F4B-5C2F-412D-9F97-3B67A7D3E9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6400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6400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FE0B5-EB68-4C7F-AD2B-2D01D5FA3D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C59DE-2271-4B4A-A488-DB0D79C7F1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48C1C-1AC9-4EFB-A59D-B51A47F62D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1D442-E188-4E7B-AA41-7314E337F5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88B271-DAB0-469A-988D-5FCEE47755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A25B8-DED6-42BF-A8B0-21AFA31AAA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A1A5F-12AC-4E70-B06C-71154DEF1B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C66F1-3306-42E5-8E0A-F55E2914F4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E4F28C-3E6C-4263-A507-C6A31DA818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1A140-05E8-45DE-8E15-E9839D8607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6AAF1-269B-450A-A158-FD25759DB5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F81D34-5719-48AE-BB77-1F16781609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B98CAF-1C5D-4421-AD42-AFDD110A2C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4AF1C-9BB7-4F23-B991-62AE26009F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1E4701-74FD-4C47-A1BA-BE67CCCB41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585694-EEF9-482C-8709-B9BDF75EBF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5ACBD0-D076-4323-9530-5DF4590212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6F4486-F6E2-4613-9057-C1A2E2B89E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C1422-53EF-478D-A79B-4296F85CBB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E8E4A7-043F-430F-B385-437DE2AD42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E8692-D074-4DC0-A9F7-E18250F3A9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823678-C62A-4DCC-8E13-417A23B67D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6A70B2-6D59-4129-AD8F-5406443A3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4295D-BDF0-4CB8-9550-2BA0A2A938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7C3B0-3D2D-4600-821C-C8CFB72BF8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47C31-65B9-4D3F-AD67-560261E091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83AF05-EFED-478B-951C-E05F2E922F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F10698-52F6-4E0F-9619-9CF07EFFF7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B4EBCF-A312-410F-9A88-D9DB9B4343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389438"/>
            <a:ext cx="4038600" cy="2316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389438"/>
            <a:ext cx="4038600" cy="2316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BD0CD-E386-4F0B-B88C-70307D1474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8CFB0-726D-4F7D-A651-DAECE8D9C6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6C9EE-5084-421E-AFCC-48D7F7DD93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56925-FA30-4285-A6C1-AA4E655C05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38822-2FD4-46A5-A672-57FEAD37F4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54E70-79D3-4163-9EF8-B24DDAE4A3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7D7359-4247-4B14-8ECB-56D94DF496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6400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6400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9D5250-E02B-4CFC-AC72-41CFCAB74F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18254-9E41-4509-9559-00DC076E19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3E052A-EFCE-439E-A1BD-0EEF2BDBFD9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4389438"/>
            <a:ext cx="8229600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5E221B6-D992-4F65-BE53-752118545C9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BCD9A01-99E9-46DE-B47A-5EF1920F0A8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77BA624-2846-47F6-AD56-74F7EA718A3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4389438"/>
            <a:ext cx="8229600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B9F2B46-C78A-42ED-B317-5E62AB1F3FB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03473B-87E1-43EF-BF25-E9D992175FC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F141A1-CC12-4F63-B990-A83296501D8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4389438"/>
            <a:ext cx="8229600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9561F11-8F5F-4B6B-9371-7B20F76FE5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0" y="908720"/>
            <a:ext cx="4248472" cy="4392488"/>
          </a:xfrm>
        </p:spPr>
        <p:txBody>
          <a:bodyPr/>
          <a:lstStyle/>
          <a:p>
            <a:r>
              <a:rPr lang="ru-RU" sz="5400" dirty="0" smtClean="0"/>
              <a:t>Максим Горький</a:t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4800" dirty="0" smtClean="0"/>
              <a:t>(1868 – 1936)</a:t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11760" y="5949280"/>
            <a:ext cx="6400800" cy="553616"/>
          </a:xfrm>
        </p:spPr>
        <p:txBody>
          <a:bodyPr/>
          <a:lstStyle/>
          <a:p>
            <a:endParaRPr lang="ru-RU" sz="2800" dirty="0"/>
          </a:p>
        </p:txBody>
      </p:sp>
      <p:pic>
        <p:nvPicPr>
          <p:cNvPr id="1026" name="Picture 2" descr="C:\Users\user\Desktop\Рисунок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3148013" cy="4960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272808" cy="792088"/>
          </a:xfrm>
        </p:spPr>
        <p:txBody>
          <a:bodyPr/>
          <a:lstStyle/>
          <a:p>
            <a:r>
              <a:rPr lang="ru-RU" sz="4000" dirty="0" smtClean="0"/>
              <a:t>Сказки для детей</a:t>
            </a:r>
            <a:endParaRPr lang="ru-RU" sz="4000" dirty="0"/>
          </a:p>
        </p:txBody>
      </p:sp>
      <p:pic>
        <p:nvPicPr>
          <p:cNvPr id="8" name="Рисунок 7" descr="5497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052736"/>
            <a:ext cx="2088232" cy="266582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Рисунок 8" descr="31590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628800"/>
            <a:ext cx="2262922" cy="26642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Рисунок 9" descr="07060112384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2636912"/>
            <a:ext cx="2088232" cy="26137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Рисунок 10" descr="100590137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16216" y="3717032"/>
            <a:ext cx="2243088" cy="283740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sz="4000" dirty="0" smtClean="0"/>
              <a:t>Особенности сказок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Горький заложил основы новой детской сказки: в них отражаются подлинная жизнь, реалистические детали быта, современные проблемы и идеи.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Сказки различны по характеру: сказки о животных, сатирическая и научно-познавательная.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Сказки Горького </a:t>
            </a:r>
            <a:r>
              <a:rPr lang="ru-RU" sz="2800" dirty="0" err="1" smtClean="0"/>
              <a:t>воспитательны</a:t>
            </a:r>
            <a:r>
              <a:rPr lang="ru-RU" sz="2800" dirty="0" smtClean="0"/>
              <a:t> и нравоучительны в высоком смысле слова.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Сюжет сказок динамичен и занимателен.</a:t>
            </a:r>
          </a:p>
          <a:p>
            <a:pPr marL="514350" indent="-514350">
              <a:buFont typeface="+mj-lt"/>
              <a:buAutoNum type="arabicPeriod"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А.М.Горький</a:t>
            </a:r>
            <a:r>
              <a:rPr lang="ru-RU" dirty="0" smtClean="0">
                <a:solidFill>
                  <a:srgbClr val="FF0000"/>
                </a:solidFill>
              </a:rPr>
              <a:t> «О сказках»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dirty="0" smtClean="0"/>
              <a:t>1. В каком возрасте А. М. Горький познакомился со сказками?</a:t>
            </a:r>
          </a:p>
          <a:p>
            <a:r>
              <a:rPr lang="ru-RU" dirty="0" smtClean="0"/>
              <a:t>2. Кто знакомил автора со сказками?</a:t>
            </a:r>
          </a:p>
          <a:p>
            <a:r>
              <a:rPr lang="ru-RU" dirty="0" smtClean="0"/>
              <a:t>3. Какое слово с утра до вечера звучало в доме деда А.М. Горького?</a:t>
            </a:r>
          </a:p>
          <a:p>
            <a:r>
              <a:rPr lang="ru-RU" dirty="0" smtClean="0"/>
              <a:t>4. Где работал дед?</a:t>
            </a:r>
          </a:p>
          <a:p>
            <a:r>
              <a:rPr lang="ru-RU" dirty="0" smtClean="0"/>
              <a:t>5. Что очень любили делать бабушка и нянька?</a:t>
            </a:r>
          </a:p>
          <a:p>
            <a:r>
              <a:rPr lang="ru-RU" dirty="0" smtClean="0"/>
              <a:t>6. О каких «домашних» жителях узнал автор в детстве от бабушки и няньки?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304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Работа в тетради с. 90-91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Открыли тетради. Приготовили ручки, карандаши.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346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А. М. Горький О сказках\1 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832" y="332655"/>
            <a:ext cx="4558384" cy="611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А. М. Горький О сказках\2 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559" y="332655"/>
            <a:ext cx="4571441" cy="6558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16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Работа в тетради с. 90-91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>
                <a:solidFill>
                  <a:srgbClr val="FF0000"/>
                </a:solidFill>
              </a:rPr>
              <a:t> </a:t>
            </a:r>
            <a:r>
              <a:rPr lang="ru-RU" smtClean="0">
                <a:solidFill>
                  <a:srgbClr val="FF0000"/>
                </a:solidFill>
              </a:rPr>
              <a:t>Проверка!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1. Точное слово</a:t>
            </a:r>
            <a:endParaRPr lang="ru-RU" dirty="0"/>
          </a:p>
          <a:p>
            <a:r>
              <a:rPr lang="ru-RU" sz="2400" b="1" dirty="0"/>
              <a:t>Что нравилось А.М. Горькому в сказках? Подчеркните.</a:t>
            </a:r>
            <a:endParaRPr lang="ru-RU" sz="2400" dirty="0"/>
          </a:p>
          <a:p>
            <a:r>
              <a:rPr lang="ru-RU" sz="2400" dirty="0"/>
              <a:t>В сказках люди летали по воздуху на «ковре-самолёте», ходили в. «сапогах-скороходах», воскрешали убитых, спрыскивая их мёртвой и живой водой, в одну ночь строили дворцы, и вообще </a:t>
            </a:r>
            <a:r>
              <a:rPr lang="ru-RU" sz="2400" u="sng" dirty="0"/>
              <a:t>сказки открывали передо мною просвет в другую жизнь, где существовала и, мечтая о лучшей жизни, действовала какая-то свободная, бесстрашная сила</a:t>
            </a:r>
            <a:r>
              <a:rPr lang="ru-RU" sz="24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925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Работа в тетради с. 90-91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sz="2000" b="1" dirty="0"/>
              <a:t>2. Схема</a:t>
            </a:r>
            <a:endParaRPr lang="ru-RU" sz="2000" dirty="0"/>
          </a:p>
          <a:p>
            <a:r>
              <a:rPr lang="ru-RU" sz="2000" b="1" dirty="0"/>
              <a:t>Вспомните, какие бывают сказки. Дополните схему и приведите примеры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6818325" cy="3290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225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1403648" y="2681154"/>
            <a:ext cx="74295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Arial" charset="0"/>
              </a:rPr>
              <a:t>МАКСИМ ГОРЬКИЙ –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sz="2800" b="1" dirty="0">
                <a:solidFill>
                  <a:srgbClr val="32110C"/>
                </a:solidFill>
                <a:latin typeface="Arial" charset="0"/>
              </a:rPr>
              <a:t>настоящее имя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Arial" charset="0"/>
              </a:rPr>
              <a:t>АЛЕКСЕЙ МАКСИМОВИЧ </a:t>
            </a:r>
            <a:r>
              <a:rPr lang="ru-RU" sz="2800" b="1" dirty="0" smtClean="0">
                <a:solidFill>
                  <a:srgbClr val="C00000"/>
                </a:solidFill>
                <a:latin typeface="Arial" charset="0"/>
              </a:rPr>
              <a:t>ПЕШК</a:t>
            </a:r>
            <a:r>
              <a:rPr lang="en-US" sz="2800" b="1" dirty="0" smtClean="0">
                <a:solidFill>
                  <a:srgbClr val="C00000"/>
                </a:solidFill>
                <a:latin typeface="Arial" charset="0"/>
              </a:rPr>
              <a:t>Ó</a:t>
            </a:r>
            <a:r>
              <a:rPr lang="ru-RU" sz="2800" b="1" dirty="0" smtClean="0">
                <a:solidFill>
                  <a:srgbClr val="C00000"/>
                </a:solidFill>
                <a:latin typeface="Arial" charset="0"/>
              </a:rPr>
              <a:t>В </a:t>
            </a:r>
            <a:r>
              <a:rPr lang="ru-RU" sz="2800" b="1" dirty="0" smtClean="0">
                <a:solidFill>
                  <a:srgbClr val="32110C"/>
                </a:solidFill>
                <a:latin typeface="Arial" charset="0"/>
              </a:rPr>
              <a:t> </a:t>
            </a:r>
            <a:r>
              <a:rPr lang="ru-RU" sz="2800" b="1" dirty="0">
                <a:solidFill>
                  <a:srgbClr val="32110C"/>
                </a:solidFill>
                <a:latin typeface="Arial" charset="0"/>
              </a:rPr>
              <a:t>русский писатель, прозаик,  драматург. Один из самых популярных авторов рубежа XIX и XX </a:t>
            </a:r>
            <a:r>
              <a:rPr lang="ru-RU" sz="2800" b="1" dirty="0" smtClean="0">
                <a:solidFill>
                  <a:srgbClr val="32110C"/>
                </a:solidFill>
                <a:latin typeface="Arial" charset="0"/>
              </a:rPr>
              <a:t>веков</a:t>
            </a:r>
            <a:r>
              <a:rPr lang="ru-RU" sz="2800" b="1" dirty="0">
                <a:solidFill>
                  <a:srgbClr val="32110C"/>
                </a:solidFill>
              </a:rPr>
              <a:t>.</a:t>
            </a:r>
            <a:endParaRPr lang="ru-RU" sz="2800" b="1" dirty="0">
              <a:solidFill>
                <a:srgbClr val="32110C"/>
              </a:solidFill>
              <a:latin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404664"/>
            <a:ext cx="1944216" cy="3066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836712"/>
            <a:ext cx="4392488" cy="308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Детские годы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789040"/>
            <a:ext cx="8219256" cy="2592288"/>
          </a:xfrm>
        </p:spPr>
        <p:txBody>
          <a:bodyPr/>
          <a:lstStyle/>
          <a:p>
            <a:r>
              <a:rPr lang="ru-RU" sz="2400" dirty="0" smtClean="0"/>
              <a:t>Родился в Нижнем Новгороде.</a:t>
            </a:r>
          </a:p>
          <a:p>
            <a:r>
              <a:rPr lang="ru-RU" sz="2400" dirty="0" smtClean="0"/>
              <a:t>Отец - </a:t>
            </a:r>
            <a:r>
              <a:rPr lang="ru-RU" sz="2400" b="1" dirty="0" smtClean="0">
                <a:solidFill>
                  <a:srgbClr val="32110C"/>
                </a:solidFill>
                <a:latin typeface="Arial" charset="0"/>
                <a:cs typeface="Arial" charset="0"/>
              </a:rPr>
              <a:t>Максим </a:t>
            </a:r>
            <a:r>
              <a:rPr lang="ru-RU" sz="2400" b="1" dirty="0" err="1" smtClean="0">
                <a:solidFill>
                  <a:srgbClr val="32110C"/>
                </a:solidFill>
                <a:latin typeface="Arial" charset="0"/>
                <a:cs typeface="Arial" charset="0"/>
              </a:rPr>
              <a:t>Савватиевич</a:t>
            </a:r>
            <a:r>
              <a:rPr lang="ru-RU" sz="2400" b="1" dirty="0" smtClean="0">
                <a:solidFill>
                  <a:srgbClr val="32110C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 err="1" smtClean="0">
                <a:solidFill>
                  <a:srgbClr val="32110C"/>
                </a:solidFill>
                <a:latin typeface="Arial" charset="0"/>
                <a:cs typeface="Arial" charset="0"/>
              </a:rPr>
              <a:t>Пешк</a:t>
            </a:r>
            <a:r>
              <a:rPr lang="en-US" sz="2400" b="1" dirty="0" smtClean="0">
                <a:solidFill>
                  <a:srgbClr val="32110C"/>
                </a:solidFill>
                <a:latin typeface="Arial" charset="0"/>
                <a:cs typeface="Arial" charset="0"/>
              </a:rPr>
              <a:t>ó</a:t>
            </a:r>
            <a:r>
              <a:rPr lang="ru-RU" sz="2400" b="1" dirty="0" smtClean="0">
                <a:solidFill>
                  <a:srgbClr val="32110C"/>
                </a:solidFill>
                <a:latin typeface="Arial" charset="0"/>
                <a:cs typeface="Arial" charset="0"/>
              </a:rPr>
              <a:t>в</a:t>
            </a:r>
            <a:r>
              <a:rPr lang="ru-RU" sz="2400" dirty="0" smtClean="0">
                <a:solidFill>
                  <a:srgbClr val="32110C"/>
                </a:solidFill>
                <a:latin typeface="Arial" charset="0"/>
                <a:cs typeface="Arial" charset="0"/>
              </a:rPr>
              <a:t> (1840-1871) .</a:t>
            </a:r>
          </a:p>
          <a:p>
            <a:r>
              <a:rPr lang="ru-RU" sz="2400" dirty="0" smtClean="0">
                <a:solidFill>
                  <a:srgbClr val="32110C"/>
                </a:solidFill>
                <a:latin typeface="Arial" charset="0"/>
                <a:cs typeface="Arial" charset="0"/>
              </a:rPr>
              <a:t>Мать - </a:t>
            </a:r>
            <a:r>
              <a:rPr lang="ru-RU" sz="2400" b="1" dirty="0" smtClean="0">
                <a:solidFill>
                  <a:srgbClr val="32110C"/>
                </a:solidFill>
                <a:latin typeface="Arial" charset="0"/>
                <a:cs typeface="Arial" charset="0"/>
              </a:rPr>
              <a:t>Варвара Васильевна Каширина</a:t>
            </a:r>
            <a:r>
              <a:rPr lang="ru-RU" sz="2400" dirty="0" smtClean="0">
                <a:solidFill>
                  <a:srgbClr val="32110C"/>
                </a:solidFill>
                <a:latin typeface="Arial" charset="0"/>
                <a:cs typeface="Arial" charset="0"/>
              </a:rPr>
              <a:t> (1842-79).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sz="4000" dirty="0" smtClean="0"/>
              <a:t>Начало литературной деятельности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56792"/>
            <a:ext cx="8136904" cy="4968552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2400" kern="1200" dirty="0" smtClean="0">
                <a:solidFill>
                  <a:srgbClr val="32110C"/>
                </a:solidFill>
                <a:latin typeface="Arial" pitchFamily="34" charset="0"/>
                <a:cs typeface="Arial" pitchFamily="34" charset="0"/>
              </a:rPr>
              <a:t>Начинал как провинциальный газетчик.</a:t>
            </a:r>
          </a:p>
          <a:p>
            <a:pPr>
              <a:buFont typeface="Wingdings" pitchFamily="2" charset="2"/>
              <a:buChar char="q"/>
            </a:pPr>
            <a:endParaRPr lang="ru-RU" sz="2400" kern="1200" dirty="0" smtClean="0">
              <a:solidFill>
                <a:srgbClr val="32110C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kern="1200" dirty="0" smtClean="0">
                <a:solidFill>
                  <a:srgbClr val="32110C"/>
                </a:solidFill>
                <a:latin typeface="Arial" pitchFamily="34" charset="0"/>
                <a:cs typeface="Arial" pitchFamily="34" charset="0"/>
              </a:rPr>
              <a:t>Псевдоним М.Горький появился в 1892 г.  в </a:t>
            </a:r>
            <a:r>
              <a:rPr lang="ru-RU" sz="2400" kern="1200" dirty="0" err="1" smtClean="0">
                <a:solidFill>
                  <a:srgbClr val="32110C"/>
                </a:solidFill>
                <a:latin typeface="Arial" pitchFamily="34" charset="0"/>
                <a:cs typeface="Arial" pitchFamily="34" charset="0"/>
              </a:rPr>
              <a:t>тифлисской</a:t>
            </a:r>
            <a:r>
              <a:rPr lang="ru-RU" sz="2400" kern="1200" dirty="0" smtClean="0">
                <a:solidFill>
                  <a:srgbClr val="32110C"/>
                </a:solidFill>
                <a:latin typeface="Arial" pitchFamily="34" charset="0"/>
                <a:cs typeface="Arial" pitchFamily="34" charset="0"/>
              </a:rPr>
              <a:t> газете «Кавказ», где был напечатан первый рассказ «Макар </a:t>
            </a:r>
            <a:r>
              <a:rPr lang="ru-RU" sz="2400" kern="1200" dirty="0" err="1" smtClean="0">
                <a:solidFill>
                  <a:srgbClr val="32110C"/>
                </a:solidFill>
                <a:latin typeface="Arial" pitchFamily="34" charset="0"/>
                <a:cs typeface="Arial" pitchFamily="34" charset="0"/>
              </a:rPr>
              <a:t>Чудра</a:t>
            </a:r>
            <a:r>
              <a:rPr lang="ru-RU" sz="2400" kern="1200" dirty="0" smtClean="0">
                <a:solidFill>
                  <a:srgbClr val="32110C"/>
                </a:solidFill>
                <a:latin typeface="Arial" pitchFamily="34" charset="0"/>
                <a:cs typeface="Arial" pitchFamily="34" charset="0"/>
              </a:rPr>
              <a:t>». </a:t>
            </a:r>
          </a:p>
          <a:p>
            <a:pPr>
              <a:buFont typeface="Wingdings" pitchFamily="2" charset="2"/>
              <a:buChar char="q"/>
            </a:pPr>
            <a:endParaRPr lang="ru-RU" sz="2400" kern="1200" dirty="0" smtClean="0">
              <a:solidFill>
                <a:srgbClr val="32110C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kern="1200" dirty="0" smtClean="0">
                <a:solidFill>
                  <a:srgbClr val="32110C"/>
                </a:solidFill>
                <a:latin typeface="Arial" pitchFamily="34" charset="0"/>
                <a:cs typeface="Arial" pitchFamily="34" charset="0"/>
              </a:rPr>
              <a:t>В 1898 в Петербурге вышла книга «Очерки и рассказы».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3568" y="1268760"/>
            <a:ext cx="770485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110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    </a:t>
            </a:r>
            <a:endParaRPr kumimoji="0" lang="ru-RU" sz="2200" i="0" u="none" strike="noStrike" kern="1200" cap="none" spc="0" normalizeH="0" baseline="0" noProof="0" dirty="0" smtClean="0">
              <a:ln>
                <a:noFill/>
              </a:ln>
              <a:solidFill>
                <a:srgbClr val="32110C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110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110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endParaRPr kumimoji="0" lang="ru-RU" sz="2200" i="0" u="none" strike="noStrike" kern="1200" cap="none" spc="0" normalizeH="0" baseline="0" noProof="0" dirty="0" smtClean="0">
              <a:ln>
                <a:noFill/>
              </a:ln>
              <a:solidFill>
                <a:srgbClr val="32110C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110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110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Библиография М.Горького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50" y="1268761"/>
            <a:ext cx="750093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Романы</a:t>
            </a:r>
          </a:p>
          <a:p>
            <a:pPr algn="ctr">
              <a:defRPr/>
            </a:pPr>
            <a:endParaRPr lang="ru-RU" sz="1000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1899 — «Фома Гордеев»</a:t>
            </a:r>
          </a:p>
          <a:p>
            <a:pPr>
              <a:defRPr/>
            </a:pPr>
            <a:r>
              <a:rPr lang="ru-RU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1900—1901 — «Трое»</a:t>
            </a:r>
          </a:p>
          <a:p>
            <a:pPr>
              <a:defRPr/>
            </a:pPr>
            <a:r>
              <a:rPr lang="ru-RU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1906 — «Мать» (вторая редакция — 1907)</a:t>
            </a:r>
          </a:p>
          <a:p>
            <a:pPr>
              <a:defRPr/>
            </a:pPr>
            <a:r>
              <a:rPr lang="ru-RU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1925 — «Дело Артамоновых»</a:t>
            </a:r>
          </a:p>
          <a:p>
            <a:pPr>
              <a:defRPr/>
            </a:pPr>
            <a:r>
              <a:rPr lang="ru-RU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1925—1936— «Жизнь Клима Самгина»</a:t>
            </a:r>
          </a:p>
          <a:p>
            <a:pPr algn="ctr">
              <a:defRPr/>
            </a:pP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Повести</a:t>
            </a:r>
          </a:p>
          <a:p>
            <a:pPr algn="ctr">
              <a:defRPr/>
            </a:pPr>
            <a:endParaRPr lang="ru-RU" sz="1000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1908 — «Жизнь ненужного человека».</a:t>
            </a:r>
          </a:p>
          <a:p>
            <a:pPr>
              <a:defRPr/>
            </a:pPr>
            <a:r>
              <a:rPr lang="ru-RU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1908 — «Исповедь»</a:t>
            </a:r>
          </a:p>
          <a:p>
            <a:pPr>
              <a:defRPr/>
            </a:pPr>
            <a:r>
              <a:rPr lang="ru-RU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1909 — «Городок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Окуров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», «Жизнь Матвея Кожемякина».</a:t>
            </a:r>
          </a:p>
          <a:p>
            <a:pPr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1913—1914—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«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Детство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»</a:t>
            </a:r>
          </a:p>
          <a:p>
            <a:pPr>
              <a:defRPr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1915—1916— «В людях»</a:t>
            </a:r>
          </a:p>
          <a:p>
            <a:pPr>
              <a:defRPr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1923 — «Мои университеты»</a:t>
            </a:r>
          </a:p>
          <a:p>
            <a:pPr>
              <a:defRPr/>
            </a:pPr>
            <a:endParaRPr lang="ru-RU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3568" y="1268760"/>
            <a:ext cx="770485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110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    </a:t>
            </a:r>
            <a:endParaRPr kumimoji="0" lang="ru-RU" sz="2200" i="0" u="none" strike="noStrike" kern="1200" cap="none" spc="0" normalizeH="0" baseline="0" noProof="0" dirty="0" smtClean="0">
              <a:ln>
                <a:noFill/>
              </a:ln>
              <a:solidFill>
                <a:srgbClr val="32110C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110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110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endParaRPr kumimoji="0" lang="ru-RU" sz="2200" i="0" u="none" strike="noStrike" kern="1200" cap="none" spc="0" normalizeH="0" baseline="0" noProof="0" dirty="0" smtClean="0">
              <a:ln>
                <a:noFill/>
              </a:ln>
              <a:solidFill>
                <a:srgbClr val="32110C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110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110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4000" dirty="0" smtClean="0"/>
              <a:t>Библиография М.Горького</a:t>
            </a:r>
            <a:endParaRPr lang="ru-RU" sz="4000" dirty="0"/>
          </a:p>
        </p:txBody>
      </p:sp>
      <p:sp>
        <p:nvSpPr>
          <p:cNvPr id="7" name="Прямоугольник 1"/>
          <p:cNvSpPr>
            <a:spLocks noChangeArrowheads="1"/>
          </p:cNvSpPr>
          <p:nvPr/>
        </p:nvSpPr>
        <p:spPr bwMode="auto">
          <a:xfrm>
            <a:off x="467544" y="1412776"/>
            <a:ext cx="828675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Рассказы, очерки </a:t>
            </a:r>
          </a:p>
          <a:p>
            <a:endParaRPr lang="ru-RU" sz="2000" dirty="0">
              <a:solidFill>
                <a:srgbClr val="000000"/>
              </a:solidFill>
              <a:latin typeface="Arial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Arial" charset="0"/>
              </a:rPr>
              <a:t>1892 — </a:t>
            </a:r>
            <a:r>
              <a:rPr lang="ru-RU" sz="2000" dirty="0">
                <a:latin typeface="Arial" charset="0"/>
              </a:rPr>
              <a:t>«Макар </a:t>
            </a:r>
            <a:r>
              <a:rPr lang="ru-RU" sz="2000" dirty="0" err="1">
                <a:latin typeface="Arial" charset="0"/>
              </a:rPr>
              <a:t>Чудра</a:t>
            </a:r>
            <a:r>
              <a:rPr lang="ru-RU" sz="2000" dirty="0">
                <a:latin typeface="Arial" charset="0"/>
              </a:rPr>
              <a:t>»</a:t>
            </a:r>
          </a:p>
          <a:p>
            <a:r>
              <a:rPr lang="ru-RU" sz="2000" dirty="0">
                <a:latin typeface="Arial" charset="0"/>
              </a:rPr>
              <a:t>1895 — «</a:t>
            </a:r>
            <a:r>
              <a:rPr lang="ru-RU" sz="2000" dirty="0" err="1">
                <a:latin typeface="Arial" charset="0"/>
              </a:rPr>
              <a:t>Челкаш</a:t>
            </a:r>
            <a:r>
              <a:rPr lang="ru-RU" sz="2000" dirty="0">
                <a:latin typeface="Arial" charset="0"/>
              </a:rPr>
              <a:t>», «Старуха </a:t>
            </a:r>
            <a:r>
              <a:rPr lang="ru-RU" sz="2000" dirty="0" err="1">
                <a:latin typeface="Arial" charset="0"/>
              </a:rPr>
              <a:t>Изергиль</a:t>
            </a:r>
            <a:r>
              <a:rPr lang="ru-RU" sz="2000" dirty="0">
                <a:latin typeface="Arial" charset="0"/>
              </a:rPr>
              <a:t>».</a:t>
            </a:r>
          </a:p>
          <a:p>
            <a:r>
              <a:rPr lang="ru-RU" sz="2000" dirty="0">
                <a:solidFill>
                  <a:srgbClr val="000000"/>
                </a:solidFill>
                <a:latin typeface="Arial" charset="0"/>
              </a:rPr>
              <a:t>1897 — «Бывшие люди», «Супруги Орловы», «Мальва», «Коновалов».</a:t>
            </a:r>
          </a:p>
          <a:p>
            <a:r>
              <a:rPr lang="ru-RU" sz="2000" dirty="0">
                <a:solidFill>
                  <a:srgbClr val="000000"/>
                </a:solidFill>
                <a:latin typeface="Arial" charset="0"/>
              </a:rPr>
              <a:t>1898 — «Очерки и рассказы» (сборник)</a:t>
            </a:r>
          </a:p>
          <a:p>
            <a:r>
              <a:rPr lang="ru-RU" sz="2000" dirty="0">
                <a:solidFill>
                  <a:srgbClr val="000000"/>
                </a:solidFill>
                <a:latin typeface="Arial" charset="0"/>
              </a:rPr>
              <a:t>1899 </a:t>
            </a:r>
            <a:r>
              <a:rPr lang="ru-RU" sz="2000" dirty="0">
                <a:latin typeface="Arial" charset="0"/>
              </a:rPr>
              <a:t>— «Песня о Соколе» (поэма в прозе), 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«Двадцать шесть и одна»</a:t>
            </a:r>
          </a:p>
          <a:p>
            <a:r>
              <a:rPr lang="ru-RU" sz="2000" dirty="0">
                <a:latin typeface="Arial" charset="0"/>
              </a:rPr>
              <a:t>1901 — «Песня о буревестнике» (поэма в прозе)</a:t>
            </a:r>
          </a:p>
          <a:p>
            <a:r>
              <a:rPr lang="ru-RU" sz="2000" dirty="0">
                <a:solidFill>
                  <a:srgbClr val="000000"/>
                </a:solidFill>
                <a:latin typeface="Arial" charset="0"/>
              </a:rPr>
              <a:t>1903 — «Человек» (поэма в прозе)</a:t>
            </a:r>
          </a:p>
          <a:p>
            <a:r>
              <a:rPr lang="ru-RU" sz="2000" dirty="0">
                <a:solidFill>
                  <a:srgbClr val="000000"/>
                </a:solidFill>
                <a:latin typeface="Arial" charset="0"/>
              </a:rPr>
              <a:t>1913 — «Сказки об Италии».</a:t>
            </a:r>
          </a:p>
          <a:p>
            <a:r>
              <a:rPr lang="ru-RU" sz="2000" dirty="0">
                <a:solidFill>
                  <a:srgbClr val="000000"/>
                </a:solidFill>
                <a:latin typeface="Arial" charset="0"/>
              </a:rPr>
              <a:t>1912—1917— «По Руси» (цикл рассказов)</a:t>
            </a:r>
          </a:p>
          <a:p>
            <a:r>
              <a:rPr lang="ru-RU" sz="2000" dirty="0">
                <a:solidFill>
                  <a:srgbClr val="000000"/>
                </a:solidFill>
                <a:latin typeface="Arial" charset="0"/>
              </a:rPr>
              <a:t>1924 — «Рассказы 1922—1924 годов»</a:t>
            </a:r>
          </a:p>
          <a:p>
            <a:r>
              <a:rPr lang="ru-RU" sz="2000" dirty="0">
                <a:solidFill>
                  <a:srgbClr val="000000"/>
                </a:solidFill>
                <a:latin typeface="Arial" charset="0"/>
              </a:rPr>
              <a:t>1924 — «Заметки из дневника» (цикл рассказов)</a:t>
            </a:r>
          </a:p>
          <a:p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3568" y="1268760"/>
            <a:ext cx="770485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110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    </a:t>
            </a:r>
            <a:endParaRPr kumimoji="0" lang="ru-RU" sz="2200" i="0" u="none" strike="noStrike" kern="1200" cap="none" spc="0" normalizeH="0" baseline="0" noProof="0" dirty="0" smtClean="0">
              <a:ln>
                <a:noFill/>
              </a:ln>
              <a:solidFill>
                <a:srgbClr val="32110C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110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110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endParaRPr kumimoji="0" lang="ru-RU" sz="2200" i="0" u="none" strike="noStrike" kern="1200" cap="none" spc="0" normalizeH="0" baseline="0" noProof="0" dirty="0" smtClean="0">
              <a:ln>
                <a:noFill/>
              </a:ln>
              <a:solidFill>
                <a:srgbClr val="32110C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110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110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4000" dirty="0" smtClean="0"/>
              <a:t>Библиография М.Горького</a:t>
            </a:r>
            <a:endParaRPr lang="ru-RU" sz="4000" dirty="0"/>
          </a:p>
        </p:txBody>
      </p:sp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642938" y="1052736"/>
            <a:ext cx="7929562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Пьесы</a:t>
            </a:r>
          </a:p>
          <a:p>
            <a:endParaRPr lang="ru-RU" sz="1000" dirty="0">
              <a:solidFill>
                <a:srgbClr val="FF0000"/>
              </a:solidFill>
              <a:latin typeface="Arial" charset="0"/>
            </a:endParaRPr>
          </a:p>
          <a:p>
            <a:r>
              <a:rPr lang="ru-RU" sz="2000" dirty="0">
                <a:latin typeface="Arial" charset="0"/>
              </a:rPr>
              <a:t>1901 — «Мещане»</a:t>
            </a:r>
          </a:p>
          <a:p>
            <a:r>
              <a:rPr lang="ru-RU" sz="2000" dirty="0">
                <a:latin typeface="Arial" charset="0"/>
              </a:rPr>
              <a:t>1902 — «На дне»</a:t>
            </a:r>
          </a:p>
          <a:p>
            <a:r>
              <a:rPr lang="ru-RU" sz="2000" dirty="0">
                <a:solidFill>
                  <a:srgbClr val="000000"/>
                </a:solidFill>
                <a:latin typeface="Arial" charset="0"/>
              </a:rPr>
              <a:t>1904 — «Дачники»</a:t>
            </a:r>
          </a:p>
          <a:p>
            <a:r>
              <a:rPr lang="ru-RU" sz="2000" dirty="0">
                <a:latin typeface="Arial" charset="0"/>
              </a:rPr>
              <a:t>1905 — «Дети солнца», «Варвары»</a:t>
            </a:r>
          </a:p>
          <a:p>
            <a:r>
              <a:rPr lang="ru-RU" sz="2000" dirty="0">
                <a:solidFill>
                  <a:srgbClr val="000000"/>
                </a:solidFill>
                <a:latin typeface="Arial" charset="0"/>
              </a:rPr>
              <a:t>1906 — «Враги»</a:t>
            </a:r>
          </a:p>
          <a:p>
            <a:r>
              <a:rPr lang="ru-RU" sz="2000" dirty="0">
                <a:solidFill>
                  <a:srgbClr val="000000"/>
                </a:solidFill>
                <a:latin typeface="Arial" charset="0"/>
              </a:rPr>
              <a:t>1910 — «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Васса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Железнова» (переработана в декабре 1935-го)</a:t>
            </a:r>
          </a:p>
          <a:p>
            <a:r>
              <a:rPr lang="ru-RU" sz="2000" dirty="0">
                <a:solidFill>
                  <a:srgbClr val="000000"/>
                </a:solidFill>
                <a:latin typeface="Arial" charset="0"/>
              </a:rPr>
              <a:t>1930—1931 — «Сомов и другие»</a:t>
            </a:r>
          </a:p>
          <a:p>
            <a:r>
              <a:rPr lang="ru-RU" sz="2000" dirty="0">
                <a:solidFill>
                  <a:srgbClr val="000000"/>
                </a:solidFill>
                <a:latin typeface="Arial" charset="0"/>
              </a:rPr>
              <a:t>1932 — «Егор 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Булычёв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и другие»</a:t>
            </a:r>
          </a:p>
          <a:p>
            <a:r>
              <a:rPr lang="ru-RU" sz="2000" dirty="0">
                <a:solidFill>
                  <a:srgbClr val="000000"/>
                </a:solidFill>
                <a:latin typeface="Arial" charset="0"/>
              </a:rPr>
              <a:t>1933 — «</a:t>
            </a:r>
            <a:r>
              <a:rPr lang="ru-RU" sz="2000" dirty="0" err="1">
                <a:solidFill>
                  <a:srgbClr val="000000"/>
                </a:solidFill>
                <a:latin typeface="Arial" charset="0"/>
              </a:rPr>
              <a:t>Достигаев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 и другие»</a:t>
            </a:r>
          </a:p>
          <a:p>
            <a:pPr algn="ctr"/>
            <a:endParaRPr lang="ru-RU" sz="2000" b="1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Публицистика</a:t>
            </a:r>
          </a:p>
          <a:p>
            <a:endParaRPr lang="ru-RU" sz="1000" dirty="0">
              <a:solidFill>
                <a:srgbClr val="000000"/>
              </a:solidFill>
              <a:latin typeface="Arial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Arial" charset="0"/>
              </a:rPr>
              <a:t>1906 — «Мои интервью», «В Америке» (памфлеты)</a:t>
            </a:r>
          </a:p>
          <a:p>
            <a:r>
              <a:rPr lang="ru-RU" sz="2000" dirty="0">
                <a:solidFill>
                  <a:srgbClr val="000000"/>
                </a:solidFill>
                <a:latin typeface="Arial" charset="0"/>
              </a:rPr>
              <a:t>1917—1918 — цикл статей </a:t>
            </a:r>
            <a:r>
              <a:rPr lang="ru-RU" sz="2000" dirty="0">
                <a:latin typeface="Arial" charset="0"/>
              </a:rPr>
              <a:t>«Несвоевременные мысли» </a:t>
            </a:r>
            <a:r>
              <a:rPr lang="ru-RU" sz="2000" dirty="0">
                <a:solidFill>
                  <a:srgbClr val="000000"/>
                </a:solidFill>
                <a:latin typeface="Arial" charset="0"/>
              </a:rPr>
              <a:t>в газете «Новая жизнь» (в 1918 вышел отдельным изданием)</a:t>
            </a:r>
          </a:p>
          <a:p>
            <a:r>
              <a:rPr lang="ru-RU" sz="2000" dirty="0">
                <a:solidFill>
                  <a:srgbClr val="000000"/>
                </a:solidFill>
                <a:latin typeface="Arial" charset="0"/>
              </a:rPr>
              <a:t>1922 — «О русском крестьянстве»</a:t>
            </a:r>
          </a:p>
          <a:p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11560" y="2204864"/>
            <a:ext cx="792088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1450" lvl="0" indent="-514350">
              <a:lnSpc>
                <a:spcPct val="9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3200" dirty="0" smtClean="0"/>
              <a:t>«О сказках» (1929)</a:t>
            </a:r>
          </a:p>
          <a:p>
            <a:pPr marL="171450" lvl="0" indent="-514350">
              <a:lnSpc>
                <a:spcPct val="9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3200" dirty="0" smtClean="0"/>
              <a:t>«Человек, уши которого заткнуты ватой»(1930) </a:t>
            </a:r>
          </a:p>
          <a:p>
            <a:pPr marL="171450" lvl="0" indent="-514350">
              <a:lnSpc>
                <a:spcPct val="9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3200" dirty="0" smtClean="0"/>
              <a:t>«О безответственных людях и о детской книге наших дней» (1930)</a:t>
            </a:r>
          </a:p>
          <a:p>
            <a:pPr marL="171450" indent="-514350">
              <a:lnSpc>
                <a:spcPct val="9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3200" dirty="0" smtClean="0"/>
              <a:t>«Литературу детям» (1933)</a:t>
            </a:r>
          </a:p>
          <a:p>
            <a:pPr marL="171450" indent="-514350">
              <a:lnSpc>
                <a:spcPct val="9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ru-RU" sz="3200" dirty="0" smtClean="0"/>
              <a:t>«О темах» (1933)</a:t>
            </a:r>
          </a:p>
          <a:p>
            <a:pPr marL="171450" lvl="0" indent="-514350">
              <a:lnSpc>
                <a:spcPct val="90000"/>
              </a:lnSpc>
              <a:spcBef>
                <a:spcPct val="20000"/>
              </a:spcBef>
              <a:buFont typeface="+mj-lt"/>
              <a:buAutoNum type="arabicPeriod"/>
              <a:defRPr/>
            </a:pPr>
            <a:endParaRPr lang="ru-RU" sz="3200" dirty="0" smtClean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/>
          <a:lstStyle/>
          <a:p>
            <a:r>
              <a:rPr lang="ru-RU" sz="4000" dirty="0" smtClean="0"/>
              <a:t>Основные статьи по вопросам детской литературы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5536" y="1772816"/>
            <a:ext cx="504056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AutoNum type="arabicPeriod"/>
            </a:pPr>
            <a:r>
              <a:rPr lang="ru-RU" sz="2800" dirty="0" smtClean="0"/>
              <a:t>«Утро» (1910)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«</a:t>
            </a:r>
            <a:r>
              <a:rPr lang="ru-RU" sz="2800" dirty="0" err="1" smtClean="0"/>
              <a:t>Воробьишко</a:t>
            </a:r>
            <a:r>
              <a:rPr lang="ru-RU" sz="2800" dirty="0" smtClean="0"/>
              <a:t>» (1912)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«Случай с </a:t>
            </a:r>
            <a:r>
              <a:rPr lang="ru-RU" sz="2800" dirty="0" err="1" smtClean="0"/>
              <a:t>Евсейкой</a:t>
            </a:r>
            <a:r>
              <a:rPr lang="ru-RU" sz="2800" dirty="0" smtClean="0"/>
              <a:t>» (1912)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«Самовар» (1913)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«Про </a:t>
            </a:r>
            <a:r>
              <a:rPr lang="ru-RU" sz="2800" dirty="0" err="1" smtClean="0"/>
              <a:t>Иванушку-дурачка</a:t>
            </a:r>
            <a:r>
              <a:rPr lang="ru-RU" sz="2800" dirty="0" smtClean="0"/>
              <a:t>» (1918)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«Миша» (1919)</a:t>
            </a:r>
          </a:p>
          <a:p>
            <a:pPr marL="457200" indent="-457200"/>
            <a:endParaRPr lang="ru-RU" sz="2400" dirty="0" smtClean="0"/>
          </a:p>
          <a:p>
            <a:endParaRPr lang="ru-RU" sz="2400" dirty="0" smtClean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87208" cy="792088"/>
          </a:xfrm>
        </p:spPr>
        <p:txBody>
          <a:bodyPr/>
          <a:lstStyle/>
          <a:p>
            <a:pPr algn="l"/>
            <a:r>
              <a:rPr lang="ru-RU" sz="4000" dirty="0" smtClean="0"/>
              <a:t>Сказки для детей</a:t>
            </a:r>
            <a:endParaRPr lang="ru-RU" sz="4000" dirty="0"/>
          </a:p>
        </p:txBody>
      </p:sp>
      <p:pic>
        <p:nvPicPr>
          <p:cNvPr id="5" name="Рисунок 4" descr="сканирование00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548680"/>
            <a:ext cx="2661896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 descr="501f084475fb308810fe40bf46ae52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3212976"/>
            <a:ext cx="2376264" cy="30435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olormaster">
  <a:themeElements>
    <a:clrScheme name="1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olormaster">
  <a:themeElements>
    <a:clrScheme name="3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colormaster">
  <a:themeElements>
    <a:clrScheme name="4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colormaster">
  <a:themeElements>
    <a:clrScheme name="5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colormaster">
  <a:themeElements>
    <a:clrScheme name="6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colormaster">
  <a:themeElements>
    <a:clrScheme name="7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colormaster">
  <a:themeElements>
    <a:clrScheme name="8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Обрывная аппликация</Template>
  <TotalTime>407</TotalTime>
  <Words>723</Words>
  <Application>Microsoft Office PowerPoint</Application>
  <PresentationFormat>Экран (4:3)</PresentationFormat>
  <Paragraphs>107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Максим Горький  (1868 – 1936) </vt:lpstr>
      <vt:lpstr>Презентация PowerPoint</vt:lpstr>
      <vt:lpstr>Детские годы</vt:lpstr>
      <vt:lpstr>Начало литературной деятельности</vt:lpstr>
      <vt:lpstr>Библиография М.Горького</vt:lpstr>
      <vt:lpstr>Библиография М.Горького</vt:lpstr>
      <vt:lpstr>Библиография М.Горького</vt:lpstr>
      <vt:lpstr>Основные статьи по вопросам детской литературы</vt:lpstr>
      <vt:lpstr>Сказки для детей</vt:lpstr>
      <vt:lpstr>Сказки для детей</vt:lpstr>
      <vt:lpstr>Особенности сказок</vt:lpstr>
      <vt:lpstr>А.М.Горький «О сказках»</vt:lpstr>
      <vt:lpstr>Работа в тетради с. 90-91</vt:lpstr>
      <vt:lpstr>Презентация PowerPoint</vt:lpstr>
      <vt:lpstr>Работа в тетради с. 90-91  Проверка!</vt:lpstr>
      <vt:lpstr>Работа в тетради с. 90-91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user</cp:lastModifiedBy>
  <cp:revision>51</cp:revision>
  <dcterms:created xsi:type="dcterms:W3CDTF">2015-03-17T06:47:58Z</dcterms:created>
  <dcterms:modified xsi:type="dcterms:W3CDTF">2020-04-06T13:12:44Z</dcterms:modified>
</cp:coreProperties>
</file>