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image/jpeg" Extension="jpe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presentation.main+xml" PartName="/ppt/presentation.xml"/>
  <Override ContentType="application/vnd.openxmlformats-officedocument.presentationml.presProps+xml" PartName="/ppt/presProps2.xml"/>
  <Override ContentType="application/vnd.openxmlformats-officedocument.theme+xml" PartName="/ppt/theme/theme1.xml"/>
  <Override ContentType="application/vnd.openxmlformats-officedocument.presentationml.viewProps+xml" PartName="/ppt/viewProps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2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2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viewProps" Target="viewProps2.xml"/><Relationship Id="rId3" Type="http://schemas.openxmlformats.org/officeDocument/2006/relationships/presProps" Target="presProps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49E02-B1B7-4FA0-A973-37DA83CA65FF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7F39A-70CD-46FA-A520-02BFEEFF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2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-sentyabrya-den-znanii.jpg" id="1033" name="Google Shape;1033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4" name="Google Shape;1034;p1"/>
          <p:cNvSpPr txBox="1"/>
          <p:nvPr>
            <p:ph type="ctrTitle"/>
          </p:nvPr>
        </p:nvSpPr>
        <p:spPr>
          <a:xfrm>
            <a:off x="827584" y="692696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Bookman Old Style"/>
              <a:buNone/>
            </a:pPr>
            <a:r>
              <a:rPr b="1" i="1" lang="ru-RU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Уравнения с двумя переменными</a:t>
            </a:r>
            <a:endParaRPr b="1" i="1">
              <a:solidFill>
                <a:schemeClr val="lt1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screen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9392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6" y="404664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№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921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стр.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184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учебника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980728"/>
            <a:ext cx="77639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Составте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какое-нибудь уравнение с двумя переменными, решением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Которого является пара чисел: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1) х=1, у=2;               2) х=-3, у=5;               3) х=10, у=0.</a:t>
            </a:r>
            <a:endParaRPr lang="ru-RU" sz="2000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7096" y="2348880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Решение</a:t>
            </a:r>
            <a:r>
              <a:rPr lang="ru-RU" i="1" dirty="0" smtClean="0"/>
              <a:t>: </a:t>
            </a:r>
          </a:p>
          <a:p>
            <a:r>
              <a:rPr lang="ru-RU" i="1" dirty="0" smtClean="0"/>
              <a:t>1)</a:t>
            </a:r>
          </a:p>
          <a:p>
            <a:r>
              <a:rPr lang="ru-RU" i="1" dirty="0" smtClean="0"/>
              <a:t>Самый простой вид: </a:t>
            </a:r>
            <a:r>
              <a:rPr lang="ru-RU" i="1" dirty="0" err="1" smtClean="0"/>
              <a:t>х+у=с</a:t>
            </a:r>
            <a:r>
              <a:rPr lang="ru-RU" i="1" dirty="0" smtClean="0"/>
              <a:t>, тогда 1+2=3, следовательно </a:t>
            </a:r>
            <a:r>
              <a:rPr lang="ru-RU" i="1" dirty="0" smtClean="0">
                <a:solidFill>
                  <a:srgbClr val="00B050"/>
                </a:solidFill>
              </a:rPr>
              <a:t>х+у=3.</a:t>
            </a:r>
          </a:p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Другой вариант.</a:t>
            </a:r>
          </a:p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Подставим перед </a:t>
            </a:r>
            <a:r>
              <a:rPr lang="ru-RU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 у, любые множители и посчитаем их сумму:</a:t>
            </a:r>
          </a:p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2*1+(-9)*2=2-18=-16, следовательно </a:t>
            </a:r>
            <a:r>
              <a:rPr lang="ru-RU" i="1" dirty="0" smtClean="0">
                <a:solidFill>
                  <a:srgbClr val="00B050"/>
                </a:solidFill>
              </a:rPr>
              <a:t>2х-9у=-16.</a:t>
            </a:r>
            <a:endParaRPr lang="ru-RU" i="1" dirty="0" smtClean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1720" y="39330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4221088"/>
            <a:ext cx="2074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Ответ</a:t>
            </a:r>
            <a:r>
              <a:rPr lang="ru-RU" i="1" dirty="0" smtClean="0"/>
              <a:t>: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ru-RU" i="1" dirty="0" smtClean="0"/>
              <a:t>2х-9у=-16</a:t>
            </a:r>
            <a:r>
              <a:rPr lang="ru-RU" i="1" dirty="0" smtClean="0"/>
              <a:t> 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910294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2411760" y="4869160"/>
            <a:ext cx="3888432" cy="6480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55776" y="4941168"/>
            <a:ext cx="3409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00B050"/>
                </a:solidFill>
              </a:rPr>
              <a:t>Аналогично решите остальные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  <p:bldP spid="9" grpId="0"/>
      <p:bldP spid="15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7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descr="9a8f96e2025f565bc825ff2cec1bfd52.jpg" id="1079" name="Google Shape;1079;p1"/>
          <p:cNvPicPr preferRelativeResize="0"/>
          <p:nvPr>
            <p:ph idx="1" type="body"/>
          </p:nvPr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3465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0" name="Google Shape;1080;p1"/>
          <p:cNvSpPr txBox="1"/>
          <p:nvPr/>
        </p:nvSpPr>
        <p:spPr>
          <a:xfrm>
            <a:off x="4099633" y="1740491"/>
            <a:ext cx="2981100" cy="20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solidFill>
                  <a:srgbClr val="FFFFFF"/>
                </a:solidFill>
              </a:rPr>
              <a:t>Дз указано в рабочем листе на гугл диске</a:t>
            </a:r>
            <a:endParaRPr b="1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solidFill>
                  <a:srgbClr val="FFFFFF"/>
                </a:solidFill>
              </a:rPr>
              <a:t>Хорошего дня!</a:t>
            </a:r>
            <a:r>
              <a:rPr lang="ru-RU"/>
              <a:t>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depositphotos_55942041-stock-photo-abstract-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624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2098576" cy="994122"/>
          </a:xfrm>
        </p:spPr>
        <p:txBody>
          <a:bodyPr>
            <a:normAutofit/>
          </a:bodyPr>
          <a:lstStyle/>
          <a:p>
            <a:pPr algn="l"/>
            <a:r>
              <a:rPr lang="ru-RU" sz="3600" i="1" u="sng" dirty="0" smtClean="0">
                <a:solidFill>
                  <a:srgbClr val="FF0000"/>
                </a:solidFill>
              </a:rPr>
              <a:t>Пример1 </a:t>
            </a:r>
            <a:endParaRPr lang="ru-RU" sz="3600" i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340768"/>
            <a:ext cx="91172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Расстояние между Москвой и Санкт-Петербургом равно 634 км. Из Москвы в Санкт-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Петербург со скоростью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км/ч выехал автомобиль. Через 1 час навстречу ему из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Санкт-Петербурга со скоростью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км/ч выехал второй автомобиль. Они встретились через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часа после выезда второго автомобиля.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780928"/>
            <a:ext cx="488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Составим математическую модель этой задачи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3140968"/>
            <a:ext cx="478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3300"/>
                </a:solidFill>
              </a:rPr>
              <a:t>Путь равен произведению скорости на время.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3501008"/>
            <a:ext cx="761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3300"/>
                </a:solidFill>
              </a:rPr>
              <a:t>Следовательно путь, пройденный вторым автомобилем до встречи </a:t>
            </a:r>
            <a:r>
              <a:rPr lang="en-US" dirty="0" smtClean="0">
                <a:solidFill>
                  <a:srgbClr val="003300"/>
                </a:solidFill>
              </a:rPr>
              <a:t>- 3</a:t>
            </a:r>
            <a:r>
              <a:rPr lang="en-US" i="1" dirty="0" smtClean="0">
                <a:solidFill>
                  <a:srgbClr val="003300"/>
                </a:solidFill>
              </a:rPr>
              <a:t>y </a:t>
            </a:r>
            <a:r>
              <a:rPr lang="ru-RU" dirty="0" smtClean="0">
                <a:solidFill>
                  <a:srgbClr val="003300"/>
                </a:solidFill>
              </a:rPr>
              <a:t>км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7544" y="3933056"/>
            <a:ext cx="6738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3300"/>
                </a:solidFill>
              </a:rPr>
              <a:t>Путь первого автомобиля – 4</a:t>
            </a:r>
            <a:r>
              <a:rPr lang="en-US" i="1" dirty="0" smtClean="0">
                <a:solidFill>
                  <a:srgbClr val="003300"/>
                </a:solidFill>
              </a:rPr>
              <a:t>x</a:t>
            </a:r>
            <a:r>
              <a:rPr lang="ru-RU" dirty="0" smtClean="0">
                <a:solidFill>
                  <a:srgbClr val="003300"/>
                </a:solidFill>
              </a:rPr>
              <a:t>, так как он ехал на один час больше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4437112"/>
            <a:ext cx="2584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3300"/>
                </a:solidFill>
              </a:rPr>
              <a:t>Вместе проехали 634 км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4869160"/>
            <a:ext cx="199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3300"/>
                </a:solidFill>
              </a:rPr>
              <a:t>Отсюда </a:t>
            </a:r>
            <a:r>
              <a:rPr lang="en-US" dirty="0" smtClean="0">
                <a:solidFill>
                  <a:srgbClr val="003300"/>
                </a:solidFill>
              </a:rPr>
              <a:t>3</a:t>
            </a:r>
            <a:r>
              <a:rPr lang="en-US" i="1" dirty="0" smtClean="0">
                <a:solidFill>
                  <a:srgbClr val="003300"/>
                </a:solidFill>
              </a:rPr>
              <a:t>y</a:t>
            </a:r>
            <a:r>
              <a:rPr lang="en-US" dirty="0" smtClean="0">
                <a:solidFill>
                  <a:srgbClr val="003300"/>
                </a:solidFill>
              </a:rPr>
              <a:t>+4</a:t>
            </a:r>
            <a:r>
              <a:rPr lang="en-US" i="1" dirty="0" smtClean="0">
                <a:solidFill>
                  <a:srgbClr val="003300"/>
                </a:solidFill>
              </a:rPr>
              <a:t>x</a:t>
            </a:r>
            <a:r>
              <a:rPr lang="en-US" dirty="0" smtClean="0">
                <a:solidFill>
                  <a:srgbClr val="003300"/>
                </a:solidFill>
              </a:rPr>
              <a:t>=634</a:t>
            </a: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17" name="Рисунок 16" descr="Гифка с Gifius.ru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4725144"/>
            <a:ext cx="4632960" cy="1417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depositphotos_55942041-stock-photo-abstract-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750" y="0"/>
            <a:ext cx="9149750" cy="6669360"/>
          </a:xfrm>
        </p:spPr>
      </p:pic>
      <p:sp>
        <p:nvSpPr>
          <p:cNvPr id="5" name="Прямоугольник 4"/>
          <p:cNvSpPr/>
          <p:nvPr/>
        </p:nvSpPr>
        <p:spPr>
          <a:xfrm>
            <a:off x="971600" y="1268760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u="sng" dirty="0" smtClean="0">
                <a:solidFill>
                  <a:srgbClr val="FF0000"/>
                </a:solidFill>
              </a:rPr>
              <a:t>Пример 2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132856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 прямоугольник, площадь которого равна 12       . Обозначим длинны его сторон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см и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39965" y="2564904"/>
            <a:ext cx="451715" cy="37372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95536" y="2420888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63688" y="3429000"/>
            <a:ext cx="993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Тогда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400506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smtClean="0">
                <a:solidFill>
                  <a:srgbClr val="00B050"/>
                </a:solidFill>
              </a:rPr>
              <a:t>=12</a:t>
            </a:r>
            <a:endParaRPr lang="ru-RU" sz="2800" i="1" dirty="0">
              <a:solidFill>
                <a:srgbClr val="00B05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88024" y="4509120"/>
            <a:ext cx="2736304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211960" y="5157192"/>
            <a:ext cx="32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68144" y="386104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depositphotos_55942041-stock-photo-abstract-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3212976"/>
            <a:ext cx="92420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Определение:</a:t>
            </a:r>
          </a:p>
          <a:p>
            <a:pPr algn="ctr"/>
            <a:r>
              <a:rPr lang="ru-RU" sz="2400" i="1" dirty="0" smtClean="0">
                <a:solidFill>
                  <a:srgbClr val="00B050"/>
                </a:solidFill>
              </a:rPr>
              <a:t>Пару значений переменных, обращающую уравнение в верное</a:t>
            </a:r>
          </a:p>
          <a:p>
            <a:pPr algn="ctr"/>
            <a:r>
              <a:rPr lang="ru-RU" sz="2400" i="1" dirty="0" smtClean="0">
                <a:solidFill>
                  <a:srgbClr val="00B050"/>
                </a:solidFill>
              </a:rPr>
              <a:t> равенство, называют решением уравнения с двумя переменными.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28800"/>
            <a:ext cx="73842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Уравнения вида </a:t>
            </a:r>
            <a:r>
              <a:rPr lang="en-US" sz="2800" dirty="0" smtClean="0">
                <a:solidFill>
                  <a:srgbClr val="FF0000"/>
                </a:solidFill>
              </a:rPr>
              <a:t>3</a:t>
            </a:r>
            <a:r>
              <a:rPr lang="en-US" sz="2800" i="1" dirty="0" smtClean="0">
                <a:solidFill>
                  <a:srgbClr val="FF0000"/>
                </a:solidFill>
              </a:rPr>
              <a:t>y</a:t>
            </a:r>
            <a:r>
              <a:rPr lang="en-US" sz="2800" dirty="0" smtClean="0">
                <a:solidFill>
                  <a:srgbClr val="FF0000"/>
                </a:solidFill>
              </a:rPr>
              <a:t>+4</a:t>
            </a:r>
            <a:r>
              <a:rPr lang="en-US" sz="2800" i="1" dirty="0" smtClean="0">
                <a:solidFill>
                  <a:srgbClr val="FF0000"/>
                </a:solidFill>
              </a:rPr>
              <a:t>x</a:t>
            </a:r>
            <a:r>
              <a:rPr lang="en-US" sz="2800" dirty="0" smtClean="0">
                <a:solidFill>
                  <a:srgbClr val="FF0000"/>
                </a:solidFill>
              </a:rPr>
              <a:t>=634</a:t>
            </a:r>
            <a:r>
              <a:rPr lang="ru-RU" sz="2800" dirty="0" smtClean="0">
                <a:solidFill>
                  <a:srgbClr val="003300"/>
                </a:solidFill>
              </a:rPr>
              <a:t>  и  </a:t>
            </a:r>
            <a:r>
              <a:rPr lang="en-US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sz="2800" dirty="0" smtClean="0">
                <a:solidFill>
                  <a:srgbClr val="FF0000"/>
                </a:solidFill>
              </a:rPr>
              <a:t>=12</a:t>
            </a:r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/>
              <a:t>Называют </a:t>
            </a:r>
            <a:r>
              <a:rPr lang="ru-RU" sz="2800" i="1" dirty="0" smtClean="0">
                <a:solidFill>
                  <a:srgbClr val="7030A0"/>
                </a:solidFill>
              </a:rPr>
              <a:t>уравнением с двумя переменным</a:t>
            </a:r>
            <a:r>
              <a:rPr lang="ru-RU" sz="2800" dirty="0" smtClean="0">
                <a:solidFill>
                  <a:srgbClr val="7030A0"/>
                </a:solidFill>
              </a:rPr>
              <a:t>и 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653136"/>
            <a:ext cx="85697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Определение:</a:t>
            </a:r>
          </a:p>
          <a:p>
            <a:r>
              <a:rPr lang="ru-RU" sz="2400" i="1" dirty="0" smtClean="0">
                <a:solidFill>
                  <a:srgbClr val="00B050"/>
                </a:solidFill>
              </a:rPr>
              <a:t>Решить уравнение с двумя переменными – это значит найти</a:t>
            </a:r>
          </a:p>
          <a:p>
            <a:r>
              <a:rPr lang="ru-RU" sz="2400" i="1" dirty="0" smtClean="0">
                <a:solidFill>
                  <a:srgbClr val="00B050"/>
                </a:solidFill>
              </a:rPr>
              <a:t>Все его решения или показать, что оно не имеет решений.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depositphotos_55942041-stock-photo-abstract-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395536" y="1268760"/>
            <a:ext cx="6899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u="sng" dirty="0" smtClean="0">
                <a:solidFill>
                  <a:srgbClr val="002060"/>
                </a:solidFill>
              </a:rPr>
              <a:t>Свойства уравнений с двумя переменными</a:t>
            </a:r>
            <a:endParaRPr lang="ru-RU" sz="2800" i="1" u="sng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060848"/>
            <a:ext cx="8251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Если к обеим частям данного уравнения прибавить (или вычесть) одно и тоже</a:t>
            </a:r>
          </a:p>
          <a:p>
            <a:pPr marL="342900" indent="-342900"/>
            <a:r>
              <a:rPr lang="ru-RU" dirty="0" smtClean="0"/>
              <a:t> число, то получим уравнение, имеющее тоже решение, что и данное.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2708920"/>
            <a:ext cx="475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3х+6у=2            </a:t>
            </a:r>
            <a:r>
              <a:rPr lang="ru-RU" i="1" dirty="0" smtClean="0">
                <a:solidFill>
                  <a:srgbClr val="7030A0"/>
                </a:solidFill>
              </a:rPr>
              <a:t>равносильно  </a:t>
            </a:r>
            <a:r>
              <a:rPr lang="ru-RU" dirty="0" smtClean="0"/>
              <a:t>       3х+6у</a:t>
            </a:r>
            <a:r>
              <a:rPr lang="ru-RU" dirty="0" smtClean="0">
                <a:solidFill>
                  <a:srgbClr val="FF0000"/>
                </a:solidFill>
              </a:rPr>
              <a:t>-3х</a:t>
            </a:r>
            <a:r>
              <a:rPr lang="ru-RU" dirty="0" smtClean="0"/>
              <a:t>=2</a:t>
            </a:r>
            <a:r>
              <a:rPr lang="ru-RU" dirty="0" smtClean="0">
                <a:solidFill>
                  <a:srgbClr val="FF0000"/>
                </a:solidFill>
              </a:rPr>
              <a:t>+3х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284984"/>
            <a:ext cx="84194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Если какое-либо слагаемое перенести из одной части уравнения в другую,</a:t>
            </a:r>
          </a:p>
          <a:p>
            <a:r>
              <a:rPr lang="ru-RU" dirty="0"/>
              <a:t>и</a:t>
            </a:r>
            <a:r>
              <a:rPr lang="ru-RU" dirty="0" smtClean="0"/>
              <a:t>зменив при этом его знак на противоположный, то получим уравнение, имеющее</a:t>
            </a:r>
          </a:p>
          <a:p>
            <a:r>
              <a:rPr lang="ru-RU" dirty="0"/>
              <a:t>т</a:t>
            </a:r>
            <a:r>
              <a:rPr lang="ru-RU" dirty="0" smtClean="0"/>
              <a:t>е же решения, что и данное.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4221088"/>
            <a:ext cx="4338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10х</a:t>
            </a:r>
            <a:r>
              <a:rPr lang="ru-RU" dirty="0" smtClean="0">
                <a:solidFill>
                  <a:srgbClr val="FF0000"/>
                </a:solidFill>
              </a:rPr>
              <a:t>-6у</a:t>
            </a:r>
            <a:r>
              <a:rPr lang="ru-RU" dirty="0" smtClean="0"/>
              <a:t>=8           </a:t>
            </a:r>
            <a:r>
              <a:rPr lang="ru-RU" i="1" dirty="0" smtClean="0">
                <a:solidFill>
                  <a:srgbClr val="7030A0"/>
                </a:solidFill>
              </a:rPr>
              <a:t>равносильно</a:t>
            </a:r>
            <a:r>
              <a:rPr lang="ru-RU" dirty="0" smtClean="0"/>
              <a:t>          10х=8</a:t>
            </a:r>
            <a:r>
              <a:rPr lang="ru-RU" dirty="0" smtClean="0">
                <a:solidFill>
                  <a:srgbClr val="FF0000"/>
                </a:solidFill>
              </a:rPr>
              <a:t>+6у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51" y="4869160"/>
            <a:ext cx="84581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Если обе части уравнения умножить (разделить) на одно и тоже отличное от нуля</a:t>
            </a:r>
          </a:p>
          <a:p>
            <a:r>
              <a:rPr lang="ru-RU" dirty="0" smtClean="0"/>
              <a:t>число, то получим уравнение, имеющее те же решения, что и данное.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99592" y="5733256"/>
            <a:ext cx="4761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5х-9у=1             </a:t>
            </a:r>
            <a:r>
              <a:rPr lang="ru-RU" dirty="0" smtClean="0">
                <a:solidFill>
                  <a:srgbClr val="7030A0"/>
                </a:solidFill>
              </a:rPr>
              <a:t>равносильно </a:t>
            </a:r>
            <a:r>
              <a:rPr lang="ru-RU" dirty="0" smtClean="0"/>
              <a:t>           2(5х-9у)=1*2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creen24.jpg" id="1036" name="Google Shape;1036;p2"/>
          <p:cNvPicPr preferRelativeResize="0"/>
          <p:nvPr>
            <p:ph idx="1" type="body"/>
          </p:nvPr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7" name="Google Shape;1037;p2"/>
          <p:cNvSpPr txBox="1"/>
          <p:nvPr/>
        </p:nvSpPr>
        <p:spPr>
          <a:xfrm>
            <a:off x="1547664" y="332656"/>
            <a:ext cx="1752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2800">
                <a:solidFill>
                  <a:srgbClr val="244061"/>
                </a:solidFill>
                <a:latin typeface="Calibri"/>
                <a:ea typeface="Calibri"/>
                <a:cs typeface="Calibri"/>
                <a:sym typeface="Calibri"/>
              </a:rPr>
              <a:t>Задание 1</a:t>
            </a:r>
            <a:endParaRPr b="1" i="1" sz="2800">
              <a:solidFill>
                <a:srgbClr val="2440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8" name="Google Shape;1038;p2"/>
          <p:cNvSpPr txBox="1"/>
          <p:nvPr/>
        </p:nvSpPr>
        <p:spPr>
          <a:xfrm>
            <a:off x="1331640" y="908720"/>
            <a:ext cx="5903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Какие из данных уравнений являются уравнениями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с двумя переменными:</a:t>
            </a:r>
            <a:endParaRPr sz="20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9" name="Google Shape;1039;p2"/>
          <p:cNvSpPr txBox="1"/>
          <p:nvPr/>
        </p:nvSpPr>
        <p:spPr>
          <a:xfrm>
            <a:off x="1403648" y="1772816"/>
            <a:ext cx="3397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2х+у=8                 4)  5n+3m=12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x+y+z=0               5)  x⁴+x=13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xу+1=2                 6)  x⁵+y²-6=2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0" name="Google Shape;1040;p2"/>
          <p:cNvSpPr/>
          <p:nvPr/>
        </p:nvSpPr>
        <p:spPr>
          <a:xfrm>
            <a:off x="1475656" y="3212976"/>
            <a:ext cx="374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2400">
                <a:solidFill>
                  <a:srgbClr val="244061"/>
                </a:solidFill>
                <a:latin typeface="Calibri"/>
                <a:ea typeface="Calibri"/>
                <a:cs typeface="Calibri"/>
                <a:sym typeface="Calibri"/>
              </a:rPr>
              <a:t>№910 стр. 183 учебника</a:t>
            </a:r>
            <a:endParaRPr b="1" i="1" sz="2400">
              <a:solidFill>
                <a:srgbClr val="2440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1" name="Google Shape;1041;p2"/>
          <p:cNvSpPr/>
          <p:nvPr/>
        </p:nvSpPr>
        <p:spPr>
          <a:xfrm>
            <a:off x="1403648" y="3501008"/>
            <a:ext cx="7272900" cy="5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Является ли пара чисел (-2;3) решением уравнения:</a:t>
            </a:r>
            <a:endParaRPr sz="20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2" name="Google Shape;1042;p2"/>
          <p:cNvSpPr txBox="1"/>
          <p:nvPr/>
        </p:nvSpPr>
        <p:spPr>
          <a:xfrm>
            <a:off x="1547664" y="4149080"/>
            <a:ext cx="4338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1) 4х+3у=1;           2) х²+5=у²;              3) ху=6.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3" name="Google Shape;1043;p2"/>
          <p:cNvSpPr txBox="1"/>
          <p:nvPr/>
        </p:nvSpPr>
        <p:spPr>
          <a:xfrm>
            <a:off x="971600" y="4653136"/>
            <a:ext cx="78765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Решение: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Заменим в уравнении х=-2, у=3. проверим, верно ли получившееся равенство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4" name="Google Shape;1044;p2"/>
          <p:cNvSpPr txBox="1"/>
          <p:nvPr/>
        </p:nvSpPr>
        <p:spPr>
          <a:xfrm>
            <a:off x="2483768" y="5589240"/>
            <a:ext cx="2832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4*(-2)+3*3=1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-8+9=1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1=1 - является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5" name="Google Shape;1045;p2"/>
          <p:cNvSpPr/>
          <p:nvPr/>
        </p:nvSpPr>
        <p:spPr>
          <a:xfrm>
            <a:off x="5076056" y="5157192"/>
            <a:ext cx="3888300" cy="648000"/>
          </a:xfrm>
          <a:prstGeom prst="horizontalScroll">
            <a:avLst>
              <a:gd fmla="val 12500" name="adj"/>
            </a:avLst>
          </a:prstGeom>
          <a:solidFill>
            <a:srgbClr val="FFFF0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6" name="Google Shape;1046;p2"/>
          <p:cNvSpPr txBox="1"/>
          <p:nvPr/>
        </p:nvSpPr>
        <p:spPr>
          <a:xfrm>
            <a:off x="5292080" y="5301208"/>
            <a:ext cx="34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Аналогично решите остальные.</a:t>
            </a:r>
            <a:endParaRPr i="1" sz="18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7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creen24.jpg" id="1048" name="Google Shape;104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9" name="Google Shape;1049;p3"/>
          <p:cNvSpPr/>
          <p:nvPr/>
        </p:nvSpPr>
        <p:spPr>
          <a:xfrm>
            <a:off x="1475656" y="188640"/>
            <a:ext cx="374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2400">
                <a:solidFill>
                  <a:srgbClr val="244061"/>
                </a:solidFill>
                <a:latin typeface="Calibri"/>
                <a:ea typeface="Calibri"/>
                <a:cs typeface="Calibri"/>
                <a:sym typeface="Calibri"/>
              </a:rPr>
              <a:t>№912 стр. 183 учебника</a:t>
            </a:r>
            <a:endParaRPr b="1" i="1" sz="2400">
              <a:solidFill>
                <a:srgbClr val="2440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" name="Google Shape;1050;p3"/>
          <p:cNvSpPr txBox="1"/>
          <p:nvPr/>
        </p:nvSpPr>
        <p:spPr>
          <a:xfrm>
            <a:off x="1331640" y="638851"/>
            <a:ext cx="598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Принадлежит ли графику уравнения 2х²-у+1=0 точка: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1) А(-3;-17);    2) В(2;9);     3) С(-2;9);    4) D(-1;4).</a:t>
            </a:r>
            <a:endParaRPr sz="20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" name="Google Shape;1051;p3"/>
          <p:cNvSpPr txBox="1"/>
          <p:nvPr/>
        </p:nvSpPr>
        <p:spPr>
          <a:xfrm>
            <a:off x="899592" y="1484784"/>
            <a:ext cx="7401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Решение: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Заменим в данном уравнении координатами данных точек. Проверим, 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верно ли получившееся равенство.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2" name="Google Shape;1052;p3"/>
          <p:cNvSpPr txBox="1"/>
          <p:nvPr/>
        </p:nvSpPr>
        <p:spPr>
          <a:xfrm>
            <a:off x="1043608" y="2420888"/>
            <a:ext cx="3898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х=-3;   у=-17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2*(-3)²-(-17)+1=2*9+17+1=18+17+1=36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36≠0 – </a:t>
            </a: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 принадлежит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3" name="Google Shape;1053;p3"/>
          <p:cNvSpPr/>
          <p:nvPr/>
        </p:nvSpPr>
        <p:spPr>
          <a:xfrm>
            <a:off x="1115616" y="3356992"/>
            <a:ext cx="374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2400">
                <a:solidFill>
                  <a:srgbClr val="244061"/>
                </a:solidFill>
                <a:latin typeface="Calibri"/>
                <a:ea typeface="Calibri"/>
                <a:cs typeface="Calibri"/>
                <a:sym typeface="Calibri"/>
              </a:rPr>
              <a:t>№915 стр. 183 учебника</a:t>
            </a:r>
            <a:endParaRPr b="1" i="1" sz="2400">
              <a:solidFill>
                <a:srgbClr val="2440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4" name="Google Shape;1054;p3"/>
          <p:cNvSpPr txBox="1"/>
          <p:nvPr/>
        </p:nvSpPr>
        <p:spPr>
          <a:xfrm>
            <a:off x="1259632" y="3861048"/>
            <a:ext cx="53763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Укажите какие-нибудь три решения уравнения: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1) х-у=10;    2) х=4у;     3) 2х²+у=20.</a:t>
            </a:r>
            <a:endParaRPr sz="20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5" name="Google Shape;1055;p3"/>
          <p:cNvSpPr txBox="1"/>
          <p:nvPr/>
        </p:nvSpPr>
        <p:spPr>
          <a:xfrm>
            <a:off x="1403648" y="4665910"/>
            <a:ext cx="7667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Решение: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Придадим любое значение переменной х, а затем подставив в уравнение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найдем переменную у.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6" name="Google Shape;1056;p3"/>
          <p:cNvSpPr txBox="1"/>
          <p:nvPr/>
        </p:nvSpPr>
        <p:spPr>
          <a:xfrm>
            <a:off x="2483768" y="5445224"/>
            <a:ext cx="33843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arenR"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Допустим х=14, тогда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14-у=10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-у=10-14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-у=-4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у=4               </a:t>
            </a: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Ответ: А(14;4)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7" name="Google Shape;1057;p3"/>
          <p:cNvSpPr/>
          <p:nvPr/>
        </p:nvSpPr>
        <p:spPr>
          <a:xfrm>
            <a:off x="5076056" y="2060848"/>
            <a:ext cx="3888300" cy="648000"/>
          </a:xfrm>
          <a:prstGeom prst="horizontalScroll">
            <a:avLst>
              <a:gd fmla="val 12500" name="adj"/>
            </a:avLst>
          </a:prstGeom>
          <a:solidFill>
            <a:srgbClr val="FFFF0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8" name="Google Shape;1058;p3"/>
          <p:cNvSpPr txBox="1"/>
          <p:nvPr/>
        </p:nvSpPr>
        <p:spPr>
          <a:xfrm>
            <a:off x="5220072" y="2195572"/>
            <a:ext cx="34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Аналогично решите остальные.</a:t>
            </a:r>
            <a:endParaRPr i="1" sz="18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9" name="Google Shape;1059;p3"/>
          <p:cNvSpPr/>
          <p:nvPr/>
        </p:nvSpPr>
        <p:spPr>
          <a:xfrm>
            <a:off x="5148064" y="5517232"/>
            <a:ext cx="3888300" cy="648000"/>
          </a:xfrm>
          <a:prstGeom prst="horizontalScroll">
            <a:avLst>
              <a:gd fmla="val 12500" name="adj"/>
            </a:avLst>
          </a:prstGeom>
          <a:solidFill>
            <a:srgbClr val="FFFF0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0" name="Google Shape;1060;p3"/>
          <p:cNvSpPr txBox="1"/>
          <p:nvPr/>
        </p:nvSpPr>
        <p:spPr>
          <a:xfrm>
            <a:off x="5372472" y="5651956"/>
            <a:ext cx="34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Аналогично решите остальные.</a:t>
            </a:r>
            <a:endParaRPr i="1" sz="18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screen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23728" y="980728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№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917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стр. 183 учебника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556792"/>
            <a:ext cx="77096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График уравнения 4х+3у=30 проходит через точку А(6;</a:t>
            </a:r>
            <a:r>
              <a:rPr lang="en-US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b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). Чему равно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з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начение </a:t>
            </a:r>
            <a:r>
              <a:rPr lang="en-US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b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?</a:t>
            </a:r>
            <a:endParaRPr lang="ru-RU" sz="2000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2420888"/>
            <a:ext cx="73338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Решение:</a:t>
            </a:r>
          </a:p>
          <a:p>
            <a:r>
              <a:rPr lang="ru-RU" i="1" dirty="0" smtClean="0"/>
              <a:t>Так как, график проходит через точку А, з</a:t>
            </a:r>
            <a:r>
              <a:rPr lang="ru-RU" i="1" dirty="0" smtClean="0"/>
              <a:t>аменим в данном </a:t>
            </a:r>
            <a:r>
              <a:rPr lang="ru-RU" i="1" dirty="0" smtClean="0"/>
              <a:t>уравнении </a:t>
            </a:r>
            <a:endParaRPr lang="ru-RU" i="1" dirty="0" smtClean="0"/>
          </a:p>
          <a:p>
            <a:r>
              <a:rPr lang="ru-RU" i="1" dirty="0" smtClean="0"/>
              <a:t>координатами точки А. </a:t>
            </a:r>
            <a:r>
              <a:rPr lang="ru-RU" i="1" dirty="0" smtClean="0"/>
              <a:t>Найдем значение переменной </a:t>
            </a:r>
            <a:r>
              <a:rPr lang="en-US" i="1" dirty="0" smtClean="0"/>
              <a:t>b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х</a:t>
            </a:r>
            <a:r>
              <a:rPr lang="ru-RU" i="1" dirty="0" smtClean="0"/>
              <a:t>=6, </a:t>
            </a:r>
            <a:r>
              <a:rPr lang="ru-RU" i="1" dirty="0" err="1" smtClean="0"/>
              <a:t>у=</a:t>
            </a:r>
            <a:r>
              <a:rPr lang="en-US" i="1" dirty="0" smtClean="0"/>
              <a:t>b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27784" y="3861048"/>
            <a:ext cx="14462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4*6+3*</a:t>
            </a:r>
            <a:r>
              <a:rPr lang="en-US" dirty="0" smtClean="0"/>
              <a:t>b=30</a:t>
            </a:r>
          </a:p>
          <a:p>
            <a:r>
              <a:rPr lang="en-US" dirty="0" smtClean="0"/>
              <a:t>24+3b=30</a:t>
            </a:r>
          </a:p>
          <a:p>
            <a:r>
              <a:rPr lang="en-US" dirty="0" smtClean="0"/>
              <a:t>3b=30-24</a:t>
            </a:r>
          </a:p>
          <a:p>
            <a:r>
              <a:rPr lang="en-US" dirty="0" smtClean="0"/>
              <a:t>3b=6</a:t>
            </a:r>
          </a:p>
          <a:p>
            <a:r>
              <a:rPr lang="en-US" dirty="0" smtClean="0"/>
              <a:t>b=6/3</a:t>
            </a:r>
          </a:p>
          <a:p>
            <a:r>
              <a:rPr lang="en-US" dirty="0" smtClean="0"/>
              <a:t>b=2              </a:t>
            </a:r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Ответ: </a:t>
            </a:r>
            <a:r>
              <a:rPr lang="en-US" i="1" dirty="0" smtClean="0"/>
              <a:t>b=2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creen24.jpg" id="1062" name="Google Shape;1062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80528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3" name="Google Shape;1063;p4"/>
          <p:cNvSpPr/>
          <p:nvPr/>
        </p:nvSpPr>
        <p:spPr>
          <a:xfrm>
            <a:off x="2195736" y="404664"/>
            <a:ext cx="374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2400">
                <a:solidFill>
                  <a:srgbClr val="244061"/>
                </a:solidFill>
                <a:latin typeface="Calibri"/>
                <a:ea typeface="Calibri"/>
                <a:cs typeface="Calibri"/>
                <a:sym typeface="Calibri"/>
              </a:rPr>
              <a:t>№919 стр. 184 учебника</a:t>
            </a:r>
            <a:endParaRPr b="1" i="1" sz="2400">
              <a:solidFill>
                <a:srgbClr val="2440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4" name="Google Shape;1064;p4"/>
          <p:cNvSpPr txBox="1"/>
          <p:nvPr/>
        </p:nvSpPr>
        <p:spPr>
          <a:xfrm>
            <a:off x="1043608" y="980728"/>
            <a:ext cx="75186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Не выполняя построения, найдите координаты точек пересечения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с осями координат графика уравнения.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1) х+у=2;     2) х³-у=1;     3) х²+у²=9;    4) ׀х׀-у=5</a:t>
            </a:r>
            <a:endParaRPr sz="20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5" name="Google Shape;1065;p4"/>
          <p:cNvSpPr txBox="1"/>
          <p:nvPr/>
        </p:nvSpPr>
        <p:spPr>
          <a:xfrm>
            <a:off x="683568" y="2348880"/>
            <a:ext cx="42930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Решение: 1)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Если график функции пересекает ось ОХ,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то его координата у=0. Отсюда можно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найти значение  координаты х: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у=0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6" name="Google Shape;1066;p4"/>
          <p:cNvSpPr txBox="1"/>
          <p:nvPr/>
        </p:nvSpPr>
        <p:spPr>
          <a:xfrm>
            <a:off x="2051720" y="3933056"/>
            <a:ext cx="14208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х+0=2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х=2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 ОУ: А(2;0).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7" name="Google Shape;1067;p4"/>
          <p:cNvSpPr txBox="1"/>
          <p:nvPr/>
        </p:nvSpPr>
        <p:spPr>
          <a:xfrm>
            <a:off x="4850902" y="2588711"/>
            <a:ext cx="4293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Если график функции пересекает ось ОУ,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то его координата х=0. Отсюда можно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найти значение  координаты у: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х=0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8" name="Google Shape;1068;p4"/>
          <p:cNvSpPr/>
          <p:nvPr/>
        </p:nvSpPr>
        <p:spPr>
          <a:xfrm>
            <a:off x="3131840" y="5085184"/>
            <a:ext cx="2334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Ответ: А(2;0), В(0;2).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9" name="Google Shape;1069;p4"/>
          <p:cNvSpPr txBox="1"/>
          <p:nvPr/>
        </p:nvSpPr>
        <p:spPr>
          <a:xfrm>
            <a:off x="5364088" y="3933056"/>
            <a:ext cx="1365000" cy="14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0+у=2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у=2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 ОХ: В(0;2).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0" name="Google Shape;1070;p4"/>
          <p:cNvSpPr/>
          <p:nvPr/>
        </p:nvSpPr>
        <p:spPr>
          <a:xfrm>
            <a:off x="2051720" y="5589240"/>
            <a:ext cx="3888300" cy="648000"/>
          </a:xfrm>
          <a:prstGeom prst="horizontalScroll">
            <a:avLst>
              <a:gd fmla="val 12500" name="adj"/>
            </a:avLst>
          </a:prstGeom>
          <a:solidFill>
            <a:srgbClr val="FFFF0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1" name="Google Shape;1071;p4"/>
          <p:cNvSpPr/>
          <p:nvPr/>
        </p:nvSpPr>
        <p:spPr>
          <a:xfrm>
            <a:off x="2411760" y="5661248"/>
            <a:ext cx="3409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Аналогично решите остальные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