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72" r:id="rId4"/>
    <p:sldId id="263" r:id="rId5"/>
    <p:sldId id="264" r:id="rId6"/>
    <p:sldId id="257" r:id="rId7"/>
    <p:sldId id="260" r:id="rId8"/>
    <p:sldId id="261" r:id="rId9"/>
    <p:sldId id="262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F2A544A-6828-402F-95F7-41A2D04ED93B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C66A8F-8DA9-47EA-880A-0C54FD5F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143116"/>
            <a:ext cx="8315324" cy="4071966"/>
          </a:xfrm>
        </p:spPr>
        <p:txBody>
          <a:bodyPr>
            <a:noAutofit/>
          </a:bodyPr>
          <a:lstStyle/>
          <a:p>
            <a:pPr lvl="1"/>
            <a:r>
              <a:rPr lang="en-US" sz="10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Articles</a:t>
            </a:r>
            <a:endParaRPr lang="ru-RU" sz="10000" dirty="0" smtClean="0">
              <a:latin typeface="Arial Unicode MS" pitchFamily="34" charset="-128"/>
              <a:ea typeface="Arial Unicode MS" pitchFamily="34" charset="-128"/>
              <a:cs typeface="Aharoni" pitchFamily="2" charset="-79"/>
            </a:endParaRPr>
          </a:p>
          <a:p>
            <a:pPr marL="1828800" lvl="1" indent="-1371600">
              <a:buFont typeface="Wingdings" pitchFamily="2" charset="2"/>
              <a:buChar char="q"/>
            </a:pPr>
            <a:r>
              <a:rPr lang="en-US" sz="36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A/AN</a:t>
            </a:r>
          </a:p>
          <a:p>
            <a:pPr marL="1828800" lvl="1" indent="-1371600">
              <a:buFont typeface="Wingdings" pitchFamily="2" charset="2"/>
              <a:buChar char="q"/>
            </a:pPr>
            <a:r>
              <a:rPr lang="en-US" sz="36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THE</a:t>
            </a:r>
          </a:p>
          <a:p>
            <a:pPr marL="1828800" lvl="1" indent="-1371600">
              <a:buFont typeface="Wingdings" pitchFamily="2" charset="2"/>
              <a:buChar char="q"/>
            </a:pPr>
            <a:r>
              <a:rPr lang="en-US" sz="36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NO ARTICLE</a:t>
            </a:r>
          </a:p>
          <a:p>
            <a:pPr marL="1828800" lvl="1" indent="-1371600"/>
            <a:endParaRPr lang="en-US" sz="3600" dirty="0" smtClean="0">
              <a:latin typeface="Aharoni" pitchFamily="2" charset="-79"/>
              <a:ea typeface="Arial Unicode MS" pitchFamily="34" charset="-128"/>
              <a:cs typeface="Aharoni" pitchFamily="2" charset="-79"/>
            </a:endParaRPr>
          </a:p>
          <a:p>
            <a:pPr marL="1828800" lvl="1" indent="-1371600">
              <a:buAutoNum type="arabicPeriod"/>
            </a:pPr>
            <a:endParaRPr lang="ru-RU" sz="10000" dirty="0">
              <a:latin typeface="Arial Unicode MS" pitchFamily="34" charset="-128"/>
              <a:ea typeface="Arial Unicode MS" pitchFamily="34" charset="-128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28"/>
            <a:ext cx="8643966" cy="6143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/>
              <a:t>Travelling around the world is fantastic. Sometimes I imagine myself climbing mountains in … North America or in … Asia. </a:t>
            </a:r>
          </a:p>
          <a:p>
            <a:pPr algn="just"/>
            <a:r>
              <a:rPr lang="en-US" sz="3200" dirty="0" smtClean="0"/>
              <a:t>I often dream of going shopping in one of the best boutiques of … Europe, watching the penguins in … Antarctica. I also think of visiting … Turkey, … United States some time in future. </a:t>
            </a:r>
          </a:p>
          <a:p>
            <a:pPr algn="just"/>
            <a:r>
              <a:rPr lang="en-US" sz="3200" dirty="0" smtClean="0"/>
              <a:t>But for me … </a:t>
            </a:r>
            <a:r>
              <a:rPr lang="en-US" sz="3200" dirty="0" smtClean="0"/>
              <a:t>Kemerovo </a:t>
            </a:r>
            <a:r>
              <a:rPr lang="en-US" sz="3200" dirty="0" smtClean="0"/>
              <a:t>will be the best place in the </a:t>
            </a:r>
            <a:r>
              <a:rPr lang="en-US" sz="3200" dirty="0" smtClean="0"/>
              <a:t>world because </a:t>
            </a:r>
            <a:r>
              <a:rPr lang="en-US" sz="3200" dirty="0" smtClean="0"/>
              <a:t>all my family and </a:t>
            </a:r>
            <a:r>
              <a:rPr lang="en-US" sz="3200" smtClean="0"/>
              <a:t>my </a:t>
            </a:r>
            <a:r>
              <a:rPr lang="en-US" sz="3200" smtClean="0"/>
              <a:t>friends </a:t>
            </a:r>
            <a:r>
              <a:rPr lang="en-US" sz="3200" dirty="0" smtClean="0"/>
              <a:t>live here.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 USE ARTICLE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A/AN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BEFORE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u="sng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Singular nouns</a:t>
            </a:r>
          </a:p>
          <a:p>
            <a:pPr>
              <a:buNone/>
            </a:pP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Bob has got </a:t>
            </a:r>
            <a:r>
              <a:rPr lang="en-US" sz="40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 car.</a:t>
            </a:r>
          </a:p>
          <a:p>
            <a:pPr>
              <a:buNone/>
            </a:pP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Mary is </a:t>
            </a:r>
            <a:r>
              <a:rPr lang="en-US" sz="40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</a:t>
            </a: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 engineer.</a:t>
            </a:r>
          </a:p>
          <a:p>
            <a:pPr>
              <a:buNone/>
            </a:pP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It’s </a:t>
            </a:r>
            <a:r>
              <a:rPr lang="en-US" sz="40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</a:t>
            </a: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 international bank.</a:t>
            </a:r>
          </a:p>
          <a:p>
            <a:pPr>
              <a:buNone/>
            </a:pPr>
            <a:r>
              <a:rPr lang="en-US" sz="4000" b="1" u="sng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Certain expressions</a:t>
            </a:r>
          </a:p>
          <a:p>
            <a:pPr>
              <a:buNone/>
            </a:pP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Twice </a:t>
            </a:r>
            <a:r>
              <a:rPr lang="en-US" sz="40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 day</a:t>
            </a:r>
          </a:p>
          <a:p>
            <a:pPr>
              <a:buNone/>
            </a:pP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Six times </a:t>
            </a:r>
            <a:r>
              <a:rPr lang="en-US" sz="40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 month</a:t>
            </a:r>
          </a:p>
          <a:p>
            <a:pPr>
              <a:buNone/>
            </a:pPr>
            <a:endParaRPr lang="ru-RU" sz="4000" b="1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 USE ARTICLE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BEFORE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746760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Specific nouns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Bob has got a car. </a:t>
            </a:r>
            <a:r>
              <a:rPr lang="en-US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 car is green.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Unique nouns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 Sun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The names of musical instruments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Play </a:t>
            </a:r>
            <a:r>
              <a:rPr lang="en-US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 guitar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The names of families and nationalities as a group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The Browns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The French (</a:t>
            </a:r>
            <a:r>
              <a:rPr lang="en-US" b="1" dirty="0" err="1" smtClean="0">
                <a:latin typeface="Aharoni" pitchFamily="2" charset="-79"/>
                <a:cs typeface="Aharoni" pitchFamily="2" charset="-79"/>
              </a:rPr>
              <a:t>sh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, </a:t>
            </a:r>
            <a:r>
              <a:rPr lang="en-US" b="1" dirty="0" err="1" smtClean="0">
                <a:latin typeface="Aharoni" pitchFamily="2" charset="-79"/>
                <a:cs typeface="Aharoni" pitchFamily="2" charset="-79"/>
              </a:rPr>
              <a:t>ch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, </a:t>
            </a:r>
            <a:r>
              <a:rPr lang="en-US" b="1" dirty="0" err="1" smtClean="0">
                <a:latin typeface="Aharoni" pitchFamily="2" charset="-79"/>
                <a:cs typeface="Aharoni" pitchFamily="2" charset="-79"/>
              </a:rPr>
              <a:t>ese</a:t>
            </a:r>
            <a:r>
              <a:rPr lang="en-US" b="1" dirty="0" smtClean="0">
                <a:latin typeface="Aharoni" pitchFamily="2" charset="-79"/>
                <a:cs typeface="Aharoni" pitchFamily="2" charset="-79"/>
              </a:rPr>
              <a:t>) but Russians</a:t>
            </a:r>
          </a:p>
          <a:p>
            <a:pPr>
              <a:buNone/>
            </a:pPr>
            <a:r>
              <a:rPr lang="en-US" b="1" u="sng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Titles 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The Queen, the President</a:t>
            </a:r>
          </a:p>
          <a:p>
            <a:pPr>
              <a:buNone/>
            </a:pPr>
            <a:r>
              <a:rPr lang="en-US" b="1" u="sng" dirty="0" err="1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Ajectives</a:t>
            </a:r>
            <a:r>
              <a:rPr lang="en-US" b="1" u="sng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 in superlative form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The best film</a:t>
            </a:r>
            <a:endParaRPr lang="ru-RU" b="1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972452" cy="85724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 USE ARTICLE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BEFORE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5143536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en-US" u="sng" dirty="0" smtClean="0">
                <a:latin typeface="Aharoni" pitchFamily="2" charset="-79"/>
                <a:cs typeface="Aharoni" pitchFamily="2" charset="-79"/>
              </a:rPr>
              <a:t>Lakes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The Ontario</a:t>
            </a:r>
          </a:p>
          <a:p>
            <a:pPr>
              <a:buNone/>
            </a:pPr>
            <a:r>
              <a:rPr lang="en-US" b="1" u="sng" dirty="0" smtClean="0">
                <a:latin typeface="Aharoni" pitchFamily="2" charset="-79"/>
                <a:cs typeface="Aharoni" pitchFamily="2" charset="-79"/>
              </a:rPr>
              <a:t>Oceans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The Pacific Ocean</a:t>
            </a:r>
          </a:p>
          <a:p>
            <a:pPr>
              <a:buNone/>
            </a:pPr>
            <a:r>
              <a:rPr lang="en-US" b="1" u="sng" dirty="0" smtClean="0">
                <a:latin typeface="Aharoni" pitchFamily="2" charset="-79"/>
                <a:cs typeface="Aharoni" pitchFamily="2" charset="-79"/>
              </a:rPr>
              <a:t>Seas 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The Black Sea</a:t>
            </a:r>
          </a:p>
          <a:p>
            <a:pPr>
              <a:buNone/>
            </a:pPr>
            <a:r>
              <a:rPr lang="en-US" b="1" u="sng" dirty="0" smtClean="0">
                <a:latin typeface="Aharoni" pitchFamily="2" charset="-79"/>
                <a:cs typeface="Aharoni" pitchFamily="2" charset="-79"/>
              </a:rPr>
              <a:t>Rivers </a:t>
            </a:r>
          </a:p>
          <a:p>
            <a:pPr>
              <a:buNone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The Mississippi </a:t>
            </a:r>
          </a:p>
          <a:p>
            <a:pPr>
              <a:buNone/>
            </a:pPr>
            <a:r>
              <a:rPr lang="en-US" u="sng" dirty="0" smtClean="0">
                <a:latin typeface="Aharoni" pitchFamily="2" charset="-79"/>
                <a:cs typeface="Aharoni" pitchFamily="2" charset="-79"/>
              </a:rPr>
              <a:t>Canals and straits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The English Channel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The Bering Strait</a:t>
            </a:r>
            <a:endParaRPr lang="en-US" i="1" u="sng" dirty="0" smtClean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en-US" i="1" u="sng" dirty="0" smtClean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lang="en-US" i="1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Except for</a:t>
            </a:r>
          </a:p>
          <a:p>
            <a:pPr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Lake Baikal</a:t>
            </a:r>
          </a:p>
        </p:txBody>
      </p:sp>
      <p:sp>
        <p:nvSpPr>
          <p:cNvPr id="8194" name="AutoShape 2" descr="ÐÐ°ÑÑÐ¸Ð½ÐºÐ¸ Ð¿Ð¾ Ð·Ð°Ð¿ÑÐ¾ÑÑ lake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ÐÐ°ÑÑÐ¸Ð½ÐºÐ¸ Ð¿Ð¾ Ð·Ð°Ð¿ÑÐ¾ÑÑ lake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786190"/>
            <a:ext cx="3158897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 USE ARTICLE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BEFORE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28736"/>
            <a:ext cx="8286808" cy="5045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u="sng" dirty="0" smtClean="0">
                <a:latin typeface="Aharoni" pitchFamily="2" charset="-79"/>
                <a:cs typeface="Aharoni" pitchFamily="2" charset="-79"/>
              </a:rPr>
              <a:t>Deserts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</a:t>
            </a:r>
          </a:p>
          <a:p>
            <a:pPr>
              <a:buNone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Sahara Desert</a:t>
            </a:r>
          </a:p>
          <a:p>
            <a:pPr>
              <a:buNone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Kalahari Desert</a:t>
            </a:r>
          </a:p>
        </p:txBody>
      </p:sp>
      <p:pic>
        <p:nvPicPr>
          <p:cNvPr id="9" name="Picture 8" descr="ÐÐ°ÑÑÐ¸Ð½ÐºÐ¸ Ð¿Ð¾ Ð·Ð°Ð¿ÑÐ¾ÑÑ desert cli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214818"/>
            <a:ext cx="2695579" cy="202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01122" cy="868346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 ARTICLE WITH CONTINENTS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071546"/>
            <a:ext cx="8543956" cy="5500726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Asia ['</a:t>
            </a:r>
            <a:r>
              <a:rPr lang="en-US" sz="4000" dirty="0" err="1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eɪʃə</a:t>
            </a: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]                Eurasia </a:t>
            </a:r>
          </a:p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Europe </a:t>
            </a:r>
          </a:p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Africa</a:t>
            </a:r>
          </a:p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North America</a:t>
            </a:r>
          </a:p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South America</a:t>
            </a:r>
          </a:p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Antarctica</a:t>
            </a:r>
          </a:p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Australia</a:t>
            </a:r>
            <a:endParaRPr lang="ru-RU" sz="4000" dirty="0">
              <a:latin typeface="Arial Unicode MS" pitchFamily="34" charset="-128"/>
              <a:ea typeface="Arial Unicode MS" pitchFamily="34" charset="-128"/>
              <a:cs typeface="Aharoni" pitchFamily="2" charset="-79"/>
            </a:endParaRPr>
          </a:p>
        </p:txBody>
      </p:sp>
      <p:pic>
        <p:nvPicPr>
          <p:cNvPr id="6" name="Рисунок 5" descr="89959-004-732AD68F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3214686"/>
            <a:ext cx="3929090" cy="2059385"/>
          </a:xfrm>
          <a:prstGeom prst="rect">
            <a:avLst/>
          </a:prstGeom>
        </p:spPr>
      </p:pic>
      <p:sp>
        <p:nvSpPr>
          <p:cNvPr id="5" name="Правая фигурная скобка 4"/>
          <p:cNvSpPr/>
          <p:nvPr/>
        </p:nvSpPr>
        <p:spPr>
          <a:xfrm>
            <a:off x="3786182" y="1285860"/>
            <a:ext cx="298324" cy="107157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sl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3571876"/>
            <a:ext cx="2932176" cy="29565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8501122" cy="86834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 ARTICLE WITH INDIVIDUAL ISLANDS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71546"/>
            <a:ext cx="8543956" cy="5286412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ru-RU" sz="4000" dirty="0" smtClean="0">
              <a:latin typeface="Aharoni" pitchFamily="2" charset="-79"/>
              <a:ea typeface="Arial Unicode MS" pitchFamily="34" charset="-128"/>
              <a:cs typeface="Aharoni" pitchFamily="2" charset="-79"/>
            </a:endParaRPr>
          </a:p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Malta ['</a:t>
            </a:r>
            <a:r>
              <a:rPr lang="en-US" sz="4000" dirty="0" err="1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mɔːltə</a:t>
            </a: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]</a:t>
            </a:r>
          </a:p>
          <a:p>
            <a:pPr lvl="1"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Sakhalin</a:t>
            </a:r>
            <a:endParaRPr lang="ru-RU" sz="4000" dirty="0" smtClean="0">
              <a:latin typeface="Aharoni" pitchFamily="2" charset="-79"/>
              <a:ea typeface="Arial Unicode MS" pitchFamily="34" charset="-128"/>
              <a:cs typeface="Aharoni" pitchFamily="2" charset="-79"/>
            </a:endParaRPr>
          </a:p>
          <a:p>
            <a:pPr lvl="1">
              <a:buNone/>
            </a:pPr>
            <a:r>
              <a:rPr lang="en-US" sz="3600" i="1" u="sng" dirty="0" smtClean="0">
                <a:solidFill>
                  <a:srgbClr val="FF0000"/>
                </a:solidFill>
                <a:latin typeface="Aharoni" pitchFamily="2" charset="-79"/>
                <a:ea typeface="Arial Unicode MS" pitchFamily="34" charset="-128"/>
                <a:cs typeface="Aharoni" pitchFamily="2" charset="-79"/>
              </a:rPr>
              <a:t>Except for groups of islands </a:t>
            </a:r>
          </a:p>
          <a:p>
            <a:pPr lvl="1">
              <a:buNone/>
            </a:pPr>
            <a:r>
              <a:rPr lang="en-US" sz="4000" b="1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The Japanese Islands </a:t>
            </a:r>
          </a:p>
          <a:p>
            <a:pPr lvl="1">
              <a:buNone/>
            </a:pPr>
            <a:r>
              <a:rPr lang="en-US" sz="4000" b="1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The Canaries</a:t>
            </a:r>
          </a:p>
          <a:p>
            <a:pPr lvl="1">
              <a:buNone/>
            </a:pPr>
            <a:r>
              <a:rPr lang="en-US" sz="4000" b="1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The British Isles</a:t>
            </a:r>
            <a:endParaRPr lang="ru-RU" sz="4000" b="1" dirty="0">
              <a:latin typeface="Arial Unicode MS" pitchFamily="34" charset="-128"/>
              <a:ea typeface="Arial Unicode MS" pitchFamily="34" charset="-128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01122" cy="86834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 ARTICLE WITH INDIVIDUAL MOUNTAINS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Everest</a:t>
            </a:r>
          </a:p>
          <a:p>
            <a:pPr>
              <a:buNone/>
            </a:pPr>
            <a:r>
              <a:rPr lang="en-US" sz="4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Kilimanjaro</a:t>
            </a:r>
          </a:p>
          <a:p>
            <a:pPr marL="274320" lvl="1">
              <a:spcBef>
                <a:spcPts val="600"/>
              </a:spcBef>
              <a:buSzPct val="70000"/>
              <a:buNone/>
            </a:pPr>
            <a:r>
              <a:rPr lang="en-US" sz="3600" i="1" u="sng" dirty="0" smtClean="0">
                <a:solidFill>
                  <a:srgbClr val="FF0000"/>
                </a:solidFill>
                <a:latin typeface="Aharoni" pitchFamily="2" charset="-79"/>
                <a:ea typeface="Arial Unicode MS" pitchFamily="34" charset="-128"/>
                <a:cs typeface="Aharoni" pitchFamily="2" charset="-79"/>
              </a:rPr>
              <a:t>Except for mountain ranges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Urals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Himalayas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Alps</a:t>
            </a: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US" sz="4000" dirty="0" err="1" smtClean="0">
                <a:latin typeface="Aharoni" pitchFamily="2" charset="-79"/>
                <a:cs typeface="Aharoni" pitchFamily="2" charset="-79"/>
              </a:rPr>
              <a:t>Pamirs</a:t>
            </a:r>
            <a:endParaRPr lang="en-US" sz="4000" dirty="0" smtClean="0">
              <a:latin typeface="Aharoni" pitchFamily="2" charset="-79"/>
              <a:cs typeface="Aharoni" pitchFamily="2" charset="-79"/>
            </a:endParaRPr>
          </a:p>
          <a:p>
            <a:pPr>
              <a:buFont typeface="Wingdings" pitchFamily="2" charset="2"/>
              <a:buChar char="§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The Andes</a:t>
            </a:r>
          </a:p>
          <a:p>
            <a:pPr>
              <a:buNone/>
            </a:pPr>
            <a:endParaRPr lang="ru-RU" sz="4000" dirty="0">
              <a:latin typeface="+mj-lt"/>
              <a:ea typeface="Arial Unicode MS" pitchFamily="34" charset="-128"/>
              <a:cs typeface="Aharoni" pitchFamily="2" charset="-79"/>
            </a:endParaRPr>
          </a:p>
        </p:txBody>
      </p:sp>
      <p:pic>
        <p:nvPicPr>
          <p:cNvPr id="9" name="Содержимое 4" descr="mountain-clip-art-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643314"/>
            <a:ext cx="3251659" cy="282894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1537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FE8637">
                    <a:lumMod val="75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 ARTICLE WITH MOST COUNTRIES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10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France</a:t>
            </a:r>
          </a:p>
          <a:p>
            <a:pPr>
              <a:buNone/>
            </a:pPr>
            <a:r>
              <a:rPr lang="en-US" sz="10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Portugal</a:t>
            </a:r>
          </a:p>
          <a:p>
            <a:pPr>
              <a:buNone/>
            </a:pPr>
            <a:r>
              <a:rPr lang="en-US" sz="10000" dirty="0" smtClean="0">
                <a:latin typeface="Aharoni" pitchFamily="2" charset="-79"/>
                <a:ea typeface="Arial Unicode MS" pitchFamily="34" charset="-128"/>
                <a:cs typeface="Aharoni" pitchFamily="2" charset="-79"/>
              </a:rPr>
              <a:t>Finland</a:t>
            </a:r>
          </a:p>
          <a:p>
            <a:pPr>
              <a:buNone/>
              <a:defRPr/>
            </a:pPr>
            <a:endParaRPr lang="en-US" sz="10000" i="1" u="sng" dirty="0" smtClean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>
              <a:buNone/>
              <a:defRPr/>
            </a:pPr>
            <a:r>
              <a:rPr lang="en-US" sz="10000" i="1" u="sng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Except for countries</a:t>
            </a:r>
          </a:p>
          <a:p>
            <a:pPr>
              <a:buNone/>
              <a:defRPr/>
            </a:pPr>
            <a:endParaRPr lang="en-US" sz="1000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  <a:defRPr/>
            </a:pPr>
            <a:r>
              <a:rPr lang="en-US" sz="10000" dirty="0" smtClean="0">
                <a:latin typeface="Aharoni" pitchFamily="2" charset="-79"/>
                <a:cs typeface="Aharoni" pitchFamily="2" charset="-79"/>
              </a:rPr>
              <a:t>The United</a:t>
            </a:r>
            <a:r>
              <a:rPr lang="en-US" sz="10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States </a:t>
            </a:r>
            <a:r>
              <a:rPr lang="en-US" sz="10000" dirty="0" smtClean="0">
                <a:latin typeface="Aharoni" pitchFamily="2" charset="-79"/>
                <a:cs typeface="Aharoni" pitchFamily="2" charset="-79"/>
              </a:rPr>
              <a:t>of America</a:t>
            </a:r>
          </a:p>
          <a:p>
            <a:pPr>
              <a:buNone/>
              <a:defRPr/>
            </a:pPr>
            <a:r>
              <a:rPr lang="en-US" sz="10000" dirty="0" smtClean="0">
                <a:latin typeface="Aharoni" pitchFamily="2" charset="-79"/>
                <a:cs typeface="Aharoni" pitchFamily="2" charset="-79"/>
              </a:rPr>
              <a:t>The United </a:t>
            </a:r>
            <a:r>
              <a:rPr lang="en-US" sz="10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Kingdom</a:t>
            </a:r>
          </a:p>
          <a:p>
            <a:pPr>
              <a:buNone/>
              <a:defRPr/>
            </a:pPr>
            <a:r>
              <a:rPr lang="en-US" sz="10000" dirty="0" smtClean="0">
                <a:latin typeface="Aharoni" pitchFamily="2" charset="-79"/>
                <a:cs typeface="Aharoni" pitchFamily="2" charset="-79"/>
              </a:rPr>
              <a:t>The Russian </a:t>
            </a:r>
            <a:r>
              <a:rPr lang="en-US" sz="10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Federation</a:t>
            </a:r>
          </a:p>
          <a:p>
            <a:pPr>
              <a:buNone/>
              <a:defRPr/>
            </a:pPr>
            <a:r>
              <a:rPr lang="en-US" sz="10000" dirty="0" smtClean="0">
                <a:latin typeface="Aharoni" pitchFamily="2" charset="-79"/>
                <a:cs typeface="Aharoni" pitchFamily="2" charset="-79"/>
              </a:rPr>
              <a:t>The Czech ['</a:t>
            </a:r>
            <a:r>
              <a:rPr lang="en-US" sz="10000" dirty="0" err="1" smtClean="0">
                <a:latin typeface="Aharoni" pitchFamily="2" charset="-79"/>
                <a:cs typeface="Aharoni" pitchFamily="2" charset="-79"/>
              </a:rPr>
              <a:t>ʧek</a:t>
            </a:r>
            <a:r>
              <a:rPr lang="en-US" sz="10000" dirty="0" smtClean="0">
                <a:latin typeface="Aharoni" pitchFamily="2" charset="-79"/>
                <a:cs typeface="Aharoni" pitchFamily="2" charset="-79"/>
              </a:rPr>
              <a:t>] </a:t>
            </a:r>
            <a:r>
              <a:rPr lang="en-US" sz="10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Republic</a:t>
            </a:r>
            <a:endParaRPr lang="en-US" sz="1000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  <a:defRPr/>
            </a:pPr>
            <a:r>
              <a:rPr lang="en-US" sz="10000" dirty="0" smtClean="0">
                <a:latin typeface="Aharoni" pitchFamily="2" charset="-79"/>
                <a:cs typeface="Aharoni" pitchFamily="2" charset="-79"/>
              </a:rPr>
              <a:t>The Netherlands</a:t>
            </a:r>
            <a:r>
              <a:rPr lang="ru-RU" sz="10000" dirty="0" smtClean="0">
                <a:cs typeface="Aharoni" pitchFamily="2" charset="-79"/>
              </a:rPr>
              <a:t> </a:t>
            </a:r>
            <a:endParaRPr lang="en-US" sz="10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the_eiffel_tower_in_paris_france_with_the_colors_of_the_french_flag_0515-1012-0503-2116_SM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1714488"/>
            <a:ext cx="3000396" cy="290038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258</TotalTime>
  <Words>329</Words>
  <Application>Microsoft Office PowerPoint</Application>
  <PresentationFormat>Экран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WE USE ARTICLE «A/AN» BEFORE</vt:lpstr>
      <vt:lpstr>WE USE ARTICLE «THE» BEFORE</vt:lpstr>
      <vt:lpstr>WE USE ARTICLE «THE» BEFORE</vt:lpstr>
      <vt:lpstr>WE USE ARTICLE «THE» BEFORE</vt:lpstr>
      <vt:lpstr>NO ARTICLE WITH CONTINENTS</vt:lpstr>
      <vt:lpstr>NO ARTICLE WITH INDIVIDUAL ISLANDS</vt:lpstr>
      <vt:lpstr>NO ARTICLE WITH INDIVIDUAL MOUNTAINS</vt:lpstr>
      <vt:lpstr>NO ARTICLE WITH MOST COUNTRIES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len_klim</dc:creator>
  <cp:lastModifiedBy>Asus</cp:lastModifiedBy>
  <cp:revision>35</cp:revision>
  <dcterms:created xsi:type="dcterms:W3CDTF">2013-11-12T16:04:08Z</dcterms:created>
  <dcterms:modified xsi:type="dcterms:W3CDTF">2019-10-05T13:51:40Z</dcterms:modified>
</cp:coreProperties>
</file>