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5" r:id="rId24"/>
    <p:sldId id="284" r:id="rId25"/>
    <p:sldId id="287" r:id="rId26"/>
    <p:sldId id="288"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06.04.2020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upload.wikimedia.org/wikipedia/ru/2/2a/Crease_pattern.j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hyperlink" Target="http://ru.wikipedia.org/wiki/%D0%A4%D0%B0%D0%B9%D0%BB:Wet-folding_bull.jp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hyperlink" Target="http://img-fotki.yandex.ru/get/2/beregh11.0/0_1555_1f820d97_XL"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img.megaobzor.com/masha/2233.jpg"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img1.liveinternet.ru/images/foto/b/3/21/2235021/f_11664949.gif" TargetMode="Externa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homefamily.rin.ru/images/articles/ow14.jpg" TargetMode="External"/><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atic.tildacdn.com/tild6562-3833-4361-b466-663637336463/pngtree-Water-Card-A.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1071538" y="1142984"/>
            <a:ext cx="7643866" cy="1754326"/>
          </a:xfrm>
          <a:prstGeom prst="rect">
            <a:avLst/>
          </a:prstGeom>
        </p:spPr>
        <p:txBody>
          <a:bodyPr wrap="square">
            <a:spAutoFit/>
          </a:bodyPr>
          <a:lstStyle/>
          <a:p>
            <a:pPr algn="ct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Волшебное искусство –</a:t>
            </a:r>
          </a:p>
          <a:p>
            <a:pPr algn="ct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оригами</a:t>
            </a:r>
            <a:endPar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Прямоугольник 3"/>
          <p:cNvSpPr/>
          <p:nvPr/>
        </p:nvSpPr>
        <p:spPr>
          <a:xfrm>
            <a:off x="4357686" y="5572140"/>
            <a:ext cx="4572000" cy="923330"/>
          </a:xfrm>
          <a:prstGeom prst="rect">
            <a:avLst/>
          </a:prstGeom>
        </p:spPr>
        <p:txBody>
          <a:bodyPr>
            <a:spAutoFit/>
          </a:bodyPr>
          <a:lstStyle/>
          <a:p>
            <a:pPr algn="ctr"/>
            <a:r>
              <a:rPr lang="ru-RU" b="1" dirty="0" smtClean="0">
                <a:ln w="17780" cmpd="sng">
                  <a:solidFill>
                    <a:srgbClr val="FFFFFF"/>
                  </a:solidFill>
                  <a:prstDash val="solid"/>
                  <a:miter lim="800000"/>
                </a:ln>
                <a:solidFill>
                  <a:schemeClr val="tx2">
                    <a:lumMod val="50000"/>
                  </a:schemeClr>
                </a:solidFill>
                <a:effectLst>
                  <a:outerShdw blurRad="50800" algn="tl" rotWithShape="0">
                    <a:srgbClr val="000000"/>
                  </a:outerShdw>
                </a:effectLst>
                <a:latin typeface="Times New Roman" pitchFamily="18" charset="0"/>
                <a:cs typeface="Times New Roman" pitchFamily="18" charset="0"/>
              </a:rPr>
              <a:t>МДОУ «Детский сад «Мечта» </a:t>
            </a:r>
            <a:r>
              <a:rPr lang="ru-RU" b="1" dirty="0" err="1" smtClean="0">
                <a:ln w="17780" cmpd="sng">
                  <a:solidFill>
                    <a:srgbClr val="FFFFFF"/>
                  </a:solidFill>
                  <a:prstDash val="solid"/>
                  <a:miter lim="800000"/>
                </a:ln>
                <a:solidFill>
                  <a:schemeClr val="tx2">
                    <a:lumMod val="50000"/>
                  </a:schemeClr>
                </a:solidFill>
                <a:effectLst>
                  <a:outerShdw blurRad="50800" algn="tl" rotWithShape="0">
                    <a:srgbClr val="000000"/>
                  </a:outerShdw>
                </a:effectLst>
                <a:latin typeface="Times New Roman" pitchFamily="18" charset="0"/>
                <a:cs typeface="Times New Roman" pitchFamily="18" charset="0"/>
              </a:rPr>
              <a:t>п.Пангоды</a:t>
            </a:r>
            <a:r>
              <a:rPr lang="ru-RU" b="1" dirty="0" smtClean="0">
                <a:ln w="17780" cmpd="sng">
                  <a:solidFill>
                    <a:srgbClr val="FFFFFF"/>
                  </a:solidFill>
                  <a:prstDash val="solid"/>
                  <a:miter lim="800000"/>
                </a:ln>
                <a:solidFill>
                  <a:schemeClr val="tx2">
                    <a:lumMod val="50000"/>
                  </a:schemeClr>
                </a:solidFill>
                <a:effectLst>
                  <a:outerShdw blurRad="50800" algn="tl" rotWithShape="0">
                    <a:srgbClr val="000000"/>
                  </a:outerShdw>
                </a:effectLst>
                <a:latin typeface="Times New Roman" pitchFamily="18" charset="0"/>
                <a:cs typeface="Times New Roman" pitchFamily="18" charset="0"/>
              </a:rPr>
              <a:t>»</a:t>
            </a:r>
          </a:p>
          <a:p>
            <a:pPr algn="ctr"/>
            <a:r>
              <a:rPr lang="ru-RU" b="1" dirty="0" err="1" smtClean="0">
                <a:ln w="17780" cmpd="sng">
                  <a:solidFill>
                    <a:srgbClr val="FFFFFF"/>
                  </a:solidFill>
                  <a:prstDash val="solid"/>
                  <a:miter lim="800000"/>
                </a:ln>
                <a:solidFill>
                  <a:schemeClr val="tx2">
                    <a:lumMod val="50000"/>
                  </a:schemeClr>
                </a:solidFill>
                <a:effectLst>
                  <a:outerShdw blurRad="50800" algn="tl" rotWithShape="0">
                    <a:srgbClr val="000000"/>
                  </a:outerShdw>
                </a:effectLst>
                <a:latin typeface="Times New Roman" pitchFamily="18" charset="0"/>
                <a:cs typeface="Times New Roman" pitchFamily="18" charset="0"/>
              </a:rPr>
              <a:t>Багач</a:t>
            </a:r>
            <a:r>
              <a:rPr lang="ru-RU" b="1" dirty="0" smtClean="0">
                <a:ln w="17780" cmpd="sng">
                  <a:solidFill>
                    <a:srgbClr val="FFFFFF"/>
                  </a:solidFill>
                  <a:prstDash val="solid"/>
                  <a:miter lim="800000"/>
                </a:ln>
                <a:solidFill>
                  <a:schemeClr val="tx2">
                    <a:lumMod val="50000"/>
                  </a:schemeClr>
                </a:solidFill>
                <a:effectLst>
                  <a:outerShdw blurRad="50800" algn="tl" rotWithShape="0">
                    <a:srgbClr val="000000"/>
                  </a:outerShdw>
                </a:effectLst>
                <a:latin typeface="Times New Roman" pitchFamily="18" charset="0"/>
                <a:cs typeface="Times New Roman" pitchFamily="18" charset="0"/>
              </a:rPr>
              <a:t> С.А. воспитатель</a:t>
            </a:r>
          </a:p>
          <a:p>
            <a:pPr algn="ctr"/>
            <a:r>
              <a:rPr lang="ru-RU" b="1" dirty="0" smtClean="0">
                <a:ln w="17780" cmpd="sng">
                  <a:solidFill>
                    <a:srgbClr val="FFFFFF"/>
                  </a:solidFill>
                  <a:prstDash val="solid"/>
                  <a:miter lim="800000"/>
                </a:ln>
                <a:solidFill>
                  <a:schemeClr val="tx2">
                    <a:lumMod val="50000"/>
                  </a:schemeClr>
                </a:solidFill>
                <a:effectLst>
                  <a:outerShdw blurRad="50800" algn="tl" rotWithShape="0">
                    <a:srgbClr val="000000"/>
                  </a:outerShdw>
                </a:effectLst>
                <a:latin typeface="Times New Roman" pitchFamily="18" charset="0"/>
                <a:cs typeface="Times New Roman" pitchFamily="18" charset="0"/>
              </a:rPr>
              <a:t>2019/2020уч.г.</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krot.info/uploads/posts/2020-01/1579377662_6-8.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pic>
        <p:nvPicPr>
          <p:cNvPr id="3" name="Picture 2" descr="https://c2.staticflickr.com/6/5035/7418156888_b2c76d775a_z.jpg"/>
          <p:cNvPicPr>
            <a:picLocks noChangeAspect="1" noChangeArrowheads="1"/>
          </p:cNvPicPr>
          <p:nvPr/>
        </p:nvPicPr>
        <p:blipFill>
          <a:blip r:embed="rId3" cstate="email"/>
          <a:srcRect/>
          <a:stretch>
            <a:fillRect/>
          </a:stretch>
        </p:blipFill>
        <p:spPr bwMode="auto">
          <a:xfrm>
            <a:off x="285720" y="3357562"/>
            <a:ext cx="4500594" cy="30027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6" descr="Файл:Crease pattern.jpg">
            <a:hlinkClick r:id="rId4"/>
          </p:cNvPr>
          <p:cNvPicPr>
            <a:picLocks noChangeAspect="1" noChangeArrowheads="1"/>
          </p:cNvPicPr>
          <p:nvPr/>
        </p:nvPicPr>
        <p:blipFill>
          <a:blip r:embed="rId5" cstate="email"/>
          <a:srcRect/>
          <a:stretch>
            <a:fillRect/>
          </a:stretch>
        </p:blipFill>
        <p:spPr bwMode="auto">
          <a:xfrm>
            <a:off x="4429124" y="1285860"/>
            <a:ext cx="4508500" cy="30003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1214414" y="1214422"/>
            <a:ext cx="280038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Паттерн </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krot.info/uploads/posts/2020-01/1579377662_6-8.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pic>
        <p:nvPicPr>
          <p:cNvPr id="3" name="Picture 2" descr="http://iloppmarknad.ru/wp-content/uploads/2014/08/mokr-snake.jpg"/>
          <p:cNvPicPr>
            <a:picLocks noChangeAspect="1" noChangeArrowheads="1"/>
          </p:cNvPicPr>
          <p:nvPr/>
        </p:nvPicPr>
        <p:blipFill>
          <a:blip r:embed="rId3" cstate="email"/>
          <a:srcRect/>
          <a:stretch>
            <a:fillRect/>
          </a:stretch>
        </p:blipFill>
        <p:spPr bwMode="auto">
          <a:xfrm>
            <a:off x="4714876" y="1285860"/>
            <a:ext cx="4205268" cy="30319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6" descr="300px-Wet-folding_bull">
            <a:hlinkClick r:id="rId4"/>
          </p:cNvPr>
          <p:cNvPicPr>
            <a:picLocks noChangeAspect="1" noChangeArrowheads="1"/>
          </p:cNvPicPr>
          <p:nvPr/>
        </p:nvPicPr>
        <p:blipFill>
          <a:blip r:embed="rId5" cstate="email"/>
          <a:srcRect/>
          <a:stretch>
            <a:fillRect/>
          </a:stretch>
        </p:blipFill>
        <p:spPr bwMode="auto">
          <a:xfrm>
            <a:off x="214282" y="3214686"/>
            <a:ext cx="4071966" cy="33726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714348" y="214290"/>
            <a:ext cx="689964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Мокрое складывание</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pic>
        <p:nvPicPr>
          <p:cNvPr id="3" name="Picture 2" descr="https://kreativekangaroo.files.wordpress.com/2012/06/20120615-020724.jpg"/>
          <p:cNvPicPr>
            <a:picLocks noChangeAspect="1" noChangeArrowheads="1"/>
          </p:cNvPicPr>
          <p:nvPr/>
        </p:nvPicPr>
        <p:blipFill>
          <a:blip r:embed="rId3" cstate="email"/>
          <a:srcRect/>
          <a:stretch>
            <a:fillRect/>
          </a:stretch>
        </p:blipFill>
        <p:spPr bwMode="auto">
          <a:xfrm>
            <a:off x="285720" y="1571612"/>
            <a:ext cx="4003895" cy="39290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9" descr="origami9"/>
          <p:cNvPicPr>
            <a:picLocks noChangeAspect="1" noChangeArrowheads="1"/>
          </p:cNvPicPr>
          <p:nvPr/>
        </p:nvPicPr>
        <p:blipFill>
          <a:blip r:embed="rId4" cstate="email"/>
          <a:srcRect/>
          <a:stretch>
            <a:fillRect/>
          </a:stretch>
        </p:blipFill>
        <p:spPr bwMode="auto">
          <a:xfrm>
            <a:off x="4643438" y="2571744"/>
            <a:ext cx="4172351" cy="40005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2714612" y="214290"/>
            <a:ext cx="323806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Кусудама</a:t>
            </a: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pic>
        <p:nvPicPr>
          <p:cNvPr id="3" name="Picture 5" descr="619713530"/>
          <p:cNvPicPr>
            <a:picLocks noChangeAspect="1" noChangeArrowheads="1"/>
          </p:cNvPicPr>
          <p:nvPr/>
        </p:nvPicPr>
        <p:blipFill>
          <a:blip r:embed="rId3" cstate="email"/>
          <a:srcRect/>
          <a:stretch>
            <a:fillRect/>
          </a:stretch>
        </p:blipFill>
        <p:spPr bwMode="auto">
          <a:xfrm>
            <a:off x="3000364" y="1928802"/>
            <a:ext cx="3810000" cy="44418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Прямоугольник 3"/>
          <p:cNvSpPr/>
          <p:nvPr/>
        </p:nvSpPr>
        <p:spPr>
          <a:xfrm>
            <a:off x="1500166" y="428604"/>
            <a:ext cx="606210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Оригами из </a:t>
            </a:r>
            <a:r>
              <a:rPr lang="ru-RU"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денрег</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pic>
        <p:nvPicPr>
          <p:cNvPr id="3" name="Picture 5"/>
          <p:cNvPicPr>
            <a:picLocks noChangeAspect="1" noChangeArrowheads="1"/>
          </p:cNvPicPr>
          <p:nvPr/>
        </p:nvPicPr>
        <p:blipFill>
          <a:blip r:embed="rId3" cstate="email"/>
          <a:srcRect/>
          <a:stretch>
            <a:fillRect/>
          </a:stretch>
        </p:blipFill>
        <p:spPr bwMode="auto">
          <a:xfrm>
            <a:off x="357158" y="2000240"/>
            <a:ext cx="3868840" cy="45005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6" descr="слон"/>
          <p:cNvPicPr>
            <a:picLocks noChangeAspect="1" noChangeArrowheads="1"/>
          </p:cNvPicPr>
          <p:nvPr/>
        </p:nvPicPr>
        <p:blipFill>
          <a:blip r:embed="rId4" cstate="email"/>
          <a:srcRect/>
          <a:stretch>
            <a:fillRect/>
          </a:stretch>
        </p:blipFill>
        <p:spPr bwMode="auto">
          <a:xfrm>
            <a:off x="4572000" y="2643182"/>
            <a:ext cx="4239833" cy="32940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357158" y="357166"/>
            <a:ext cx="8643998"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Железные модели оригами</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pic>
        <p:nvPicPr>
          <p:cNvPr id="3" name="Picture 6" descr="1313569760_0-5[1]"/>
          <p:cNvPicPr>
            <a:picLocks noChangeAspect="1" noChangeArrowheads="1"/>
          </p:cNvPicPr>
          <p:nvPr/>
        </p:nvPicPr>
        <p:blipFill>
          <a:blip r:embed="rId3" cstate="email"/>
          <a:srcRect/>
          <a:stretch>
            <a:fillRect/>
          </a:stretch>
        </p:blipFill>
        <p:spPr bwMode="auto">
          <a:xfrm>
            <a:off x="5286380" y="1785926"/>
            <a:ext cx="3637009" cy="20002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5" descr="Картинка 17 из 777">
            <a:hlinkClick r:id="rId4"/>
          </p:cNvPr>
          <p:cNvPicPr>
            <a:picLocks noChangeAspect="1" noChangeArrowheads="1"/>
          </p:cNvPicPr>
          <p:nvPr/>
        </p:nvPicPr>
        <p:blipFill>
          <a:blip r:embed="rId5" cstate="email"/>
          <a:srcRect/>
          <a:stretch>
            <a:fillRect/>
          </a:stretch>
        </p:blipFill>
        <p:spPr bwMode="auto">
          <a:xfrm>
            <a:off x="5286380" y="4214818"/>
            <a:ext cx="3635375" cy="24209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1928794" y="428604"/>
            <a:ext cx="593021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Интересные факты</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Прямоугольник 5"/>
          <p:cNvSpPr/>
          <p:nvPr/>
        </p:nvSpPr>
        <p:spPr>
          <a:xfrm>
            <a:off x="500034" y="2214554"/>
            <a:ext cx="4572000" cy="707886"/>
          </a:xfrm>
          <a:prstGeom prst="rect">
            <a:avLst/>
          </a:prstGeom>
        </p:spPr>
        <p:txBody>
          <a:bodyPr>
            <a:spAutoFit/>
          </a:bodyPr>
          <a:lstStyle/>
          <a:p>
            <a:pPr algn="ctr"/>
            <a:r>
              <a:rPr lang="ru-RU" sz="2000" b="1" i="1" dirty="0" smtClean="0">
                <a:solidFill>
                  <a:srgbClr val="FF0000"/>
                </a:solidFill>
              </a:rPr>
              <a:t>Самый маленький японский журавлик был сложен из квадрата всего 1 мм.</a:t>
            </a:r>
            <a:endParaRPr lang="ru-RU" sz="2000" b="1" i="1" dirty="0">
              <a:solidFill>
                <a:srgbClr val="FF0000"/>
              </a:solidFill>
            </a:endParaRPr>
          </a:p>
        </p:txBody>
      </p:sp>
      <p:sp>
        <p:nvSpPr>
          <p:cNvPr id="7" name="Прямоугольник 6"/>
          <p:cNvSpPr/>
          <p:nvPr/>
        </p:nvSpPr>
        <p:spPr>
          <a:xfrm>
            <a:off x="428596" y="4786322"/>
            <a:ext cx="4572000" cy="707886"/>
          </a:xfrm>
          <a:prstGeom prst="rect">
            <a:avLst/>
          </a:prstGeom>
        </p:spPr>
        <p:txBody>
          <a:bodyPr>
            <a:spAutoFit/>
          </a:bodyPr>
          <a:lstStyle/>
          <a:p>
            <a:pPr algn="ctr"/>
            <a:r>
              <a:rPr lang="ru-RU" sz="2000" b="1" i="1" dirty="0" smtClean="0">
                <a:solidFill>
                  <a:srgbClr val="FF0000"/>
                </a:solidFill>
              </a:rPr>
              <a:t>Гигантский журавлик изготовлен из квадрата со сторонами в 33 метра!</a:t>
            </a:r>
            <a:endParaRPr lang="ru-RU" sz="2000" b="1" i="1"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785786" y="285728"/>
            <a:ext cx="7643866" cy="6309420"/>
          </a:xfrm>
          <a:prstGeom prst="rect">
            <a:avLst/>
          </a:prstGeom>
        </p:spPr>
        <p:txBody>
          <a:bodyPr wrap="square">
            <a:spAutoFit/>
          </a:bodyPr>
          <a:lstStyle/>
          <a:p>
            <a:pPr algn="ctr"/>
            <a:r>
              <a:rPr lang="ru-RU" sz="3200" b="1" i="1" dirty="0" smtClean="0">
                <a:solidFill>
                  <a:srgbClr val="FF0000"/>
                </a:solidFill>
              </a:rPr>
              <a:t>Значение оригами </a:t>
            </a:r>
            <a:endParaRPr lang="ru-RU" dirty="0" smtClean="0"/>
          </a:p>
          <a:p>
            <a:pPr algn="ctr"/>
            <a:r>
              <a:rPr lang="ru-RU" sz="2400" b="1" i="1" dirty="0" smtClean="0">
                <a:solidFill>
                  <a:srgbClr val="002060"/>
                </a:solidFill>
              </a:rPr>
              <a:t>- Оригами развивает мелкую моторику рук. </a:t>
            </a:r>
          </a:p>
          <a:p>
            <a:pPr algn="ctr">
              <a:buFontTx/>
              <a:buChar char="-"/>
            </a:pPr>
            <a:r>
              <a:rPr lang="ru-RU" sz="2400" b="1" i="1" dirty="0" smtClean="0">
                <a:solidFill>
                  <a:srgbClr val="002060"/>
                </a:solidFill>
              </a:rPr>
              <a:t>Укрепляет внимание и усидчивость. </a:t>
            </a:r>
          </a:p>
          <a:p>
            <a:pPr algn="ctr">
              <a:buFontTx/>
              <a:buChar char="-"/>
            </a:pPr>
            <a:r>
              <a:rPr lang="ru-RU" sz="2400" b="1" i="1" dirty="0" smtClean="0">
                <a:solidFill>
                  <a:srgbClr val="002060"/>
                </a:solidFill>
              </a:rPr>
              <a:t>Занятия оригами безопасны, ведь для работы не требуется ничего кроме бумаги.</a:t>
            </a:r>
          </a:p>
          <a:p>
            <a:pPr algn="ctr"/>
            <a:r>
              <a:rPr lang="ru-RU" sz="2400" b="1" i="1" dirty="0" smtClean="0">
                <a:solidFill>
                  <a:srgbClr val="002060"/>
                </a:solidFill>
              </a:rPr>
              <a:t> - Развивает творчество (можно показать целый театр с помощью поделок оригами) </a:t>
            </a:r>
          </a:p>
          <a:p>
            <a:pPr algn="ctr">
              <a:buFontTx/>
              <a:buChar char="-"/>
            </a:pPr>
            <a:r>
              <a:rPr lang="ru-RU" sz="2400" b="1" i="1" dirty="0" smtClean="0">
                <a:solidFill>
                  <a:srgbClr val="002060"/>
                </a:solidFill>
              </a:rPr>
              <a:t>Развивает память, мышление, пространственное воображение, сообразительность </a:t>
            </a:r>
          </a:p>
          <a:p>
            <a:pPr algn="ctr"/>
            <a:r>
              <a:rPr lang="ru-RU" sz="2400" b="1" i="1" dirty="0" smtClean="0">
                <a:solidFill>
                  <a:srgbClr val="002060"/>
                </a:solidFill>
              </a:rPr>
              <a:t>- Оригами, гармонично развивает оба полушария головного мозга, движения пальцев становятся более точными. Ведь чтобы получилась красивая фигурка, нужны аккуратность, внимание, сосредоточенность (это очень важно для тех, кто учится писать). </a:t>
            </a:r>
          </a:p>
          <a:p>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285720" y="285728"/>
            <a:ext cx="8215370" cy="5509200"/>
          </a:xfrm>
          <a:prstGeom prst="rect">
            <a:avLst/>
          </a:prstGeom>
        </p:spPr>
        <p:txBody>
          <a:bodyPr wrap="square">
            <a:spAutoFit/>
          </a:bodyPr>
          <a:lstStyle/>
          <a:p>
            <a:pPr algn="ctr"/>
            <a:r>
              <a:rPr lang="ru-RU" sz="3600" b="1" i="1" dirty="0" smtClean="0">
                <a:solidFill>
                  <a:srgbClr val="FF0000"/>
                </a:solidFill>
              </a:rPr>
              <a:t>Что дают ребенку занятия оригами </a:t>
            </a:r>
          </a:p>
          <a:p>
            <a:pPr algn="ctr"/>
            <a:endParaRPr lang="ru-RU" sz="2800" b="1" i="1" dirty="0" smtClean="0">
              <a:solidFill>
                <a:srgbClr val="FF0000"/>
              </a:solidFill>
            </a:endParaRPr>
          </a:p>
          <a:p>
            <a:r>
              <a:rPr lang="ru-RU" sz="2800" b="1" i="1" dirty="0" smtClean="0">
                <a:solidFill>
                  <a:srgbClr val="002060"/>
                </a:solidFill>
              </a:rPr>
              <a:t>Совершенствование координации тонких движений пальцев; </a:t>
            </a:r>
          </a:p>
          <a:p>
            <a:r>
              <a:rPr lang="ru-RU" sz="2800" b="1" i="1" dirty="0" smtClean="0">
                <a:solidFill>
                  <a:srgbClr val="002060"/>
                </a:solidFill>
              </a:rPr>
              <a:t>Терпение и внимательность; </a:t>
            </a:r>
          </a:p>
          <a:p>
            <a:r>
              <a:rPr lang="ru-RU" sz="2800" b="1" i="1" dirty="0" smtClean="0">
                <a:solidFill>
                  <a:srgbClr val="002060"/>
                </a:solidFill>
              </a:rPr>
              <a:t>Развитие способности четко формулировать мысль; </a:t>
            </a:r>
          </a:p>
          <a:p>
            <a:r>
              <a:rPr lang="ru-RU" sz="2800" b="1" i="1" dirty="0" smtClean="0">
                <a:solidFill>
                  <a:srgbClr val="002060"/>
                </a:solidFill>
              </a:rPr>
              <a:t>Обучение элементам логического и Абстрактного мышления; </a:t>
            </a:r>
          </a:p>
          <a:p>
            <a:r>
              <a:rPr lang="ru-RU" sz="2800" b="1" i="1" dirty="0" smtClean="0">
                <a:solidFill>
                  <a:srgbClr val="002060"/>
                </a:solidFill>
              </a:rPr>
              <a:t>Развитие усидчивости, наблюдательности, памяти и пространственного конструирования</a:t>
            </a:r>
          </a:p>
          <a:p>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sp>
        <p:nvSpPr>
          <p:cNvPr id="3" name="Прямоугольник 2"/>
          <p:cNvSpPr/>
          <p:nvPr/>
        </p:nvSpPr>
        <p:spPr>
          <a:xfrm>
            <a:off x="4286248" y="285728"/>
            <a:ext cx="4572000" cy="4524315"/>
          </a:xfrm>
          <a:prstGeom prst="rect">
            <a:avLst/>
          </a:prstGeom>
        </p:spPr>
        <p:txBody>
          <a:bodyPr>
            <a:spAutoFit/>
          </a:bodyPr>
          <a:lstStyle/>
          <a:p>
            <a:pPr algn="ctr"/>
            <a:r>
              <a:rPr lang="ru-RU" sz="2400" i="1" dirty="0" smtClean="0">
                <a:solidFill>
                  <a:srgbClr val="002060"/>
                </a:solidFill>
              </a:rPr>
              <a:t>Изготовление поделок из бумаги: увлекает дошкольников; будит детское воображение; приносит радость детям, так как в руках ребенка бумага оживает и за считанные минуты превращается в цветы, животных, птиц, поражающих правдоподобием своих форм и замысловатостью силуэтов; развивает </a:t>
            </a:r>
            <a:r>
              <a:rPr lang="ru-RU" sz="2400" i="1" dirty="0" err="1" smtClean="0">
                <a:solidFill>
                  <a:srgbClr val="002060"/>
                </a:solidFill>
              </a:rPr>
              <a:t>креативность</a:t>
            </a:r>
            <a:r>
              <a:rPr lang="ru-RU" sz="2400" i="1" dirty="0" smtClean="0">
                <a:solidFill>
                  <a:srgbClr val="002060"/>
                </a:solidFill>
              </a:rPr>
              <a:t> .</a:t>
            </a:r>
            <a:endParaRPr lang="ru-RU" sz="2400" i="1" dirty="0">
              <a:solidFill>
                <a:srgbClr val="002060"/>
              </a:solidFill>
            </a:endParaRPr>
          </a:p>
        </p:txBody>
      </p:sp>
      <p:pic>
        <p:nvPicPr>
          <p:cNvPr id="28674" name="Picture 2" descr="https://avatars.mds.yandex.net/get-pdb/51720/12f1d8d0-4560-4858-9ede-89ead5d99598/s1200?webp=false"/>
          <p:cNvPicPr>
            <a:picLocks noChangeAspect="1" noChangeArrowheads="1"/>
          </p:cNvPicPr>
          <p:nvPr/>
        </p:nvPicPr>
        <p:blipFill>
          <a:blip r:embed="rId3" cstate="screen"/>
          <a:srcRect/>
          <a:stretch>
            <a:fillRect/>
          </a:stretch>
        </p:blipFill>
        <p:spPr bwMode="auto">
          <a:xfrm>
            <a:off x="500034" y="500042"/>
            <a:ext cx="3759895" cy="2500330"/>
          </a:xfrm>
          <a:prstGeom prst="rect">
            <a:avLst/>
          </a:prstGeom>
          <a:noFill/>
        </p:spPr>
      </p:pic>
      <p:pic>
        <p:nvPicPr>
          <p:cNvPr id="28676" name="Picture 4" descr="https://i.ytimg.com/vi/Ouc45oZWxSI/maxresdefault.jpg"/>
          <p:cNvPicPr>
            <a:picLocks noChangeAspect="1" noChangeArrowheads="1"/>
          </p:cNvPicPr>
          <p:nvPr/>
        </p:nvPicPr>
        <p:blipFill>
          <a:blip r:embed="rId4" cstate="screen"/>
          <a:srcRect/>
          <a:stretch>
            <a:fillRect/>
          </a:stretch>
        </p:blipFill>
        <p:spPr bwMode="auto">
          <a:xfrm>
            <a:off x="1071538" y="4000504"/>
            <a:ext cx="3175022" cy="178595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4500530" y="0"/>
            <a:ext cx="4643470" cy="4031873"/>
          </a:xfrm>
          <a:prstGeom prst="rect">
            <a:avLst/>
          </a:prstGeom>
        </p:spPr>
        <p:txBody>
          <a:bodyPr wrap="square">
            <a:spAutoFit/>
          </a:bodyPr>
          <a:lstStyle/>
          <a:p>
            <a:pPr algn="ctr"/>
            <a:r>
              <a:rPr lang="ru-RU" sz="3200" b="1" i="1" dirty="0" smtClean="0">
                <a:solidFill>
                  <a:srgbClr val="FF0000"/>
                </a:solidFill>
              </a:rPr>
              <a:t>Использование оригами в современном мире </a:t>
            </a:r>
          </a:p>
          <a:p>
            <a:pPr>
              <a:buFontTx/>
              <a:buChar char="-"/>
            </a:pPr>
            <a:r>
              <a:rPr lang="ru-RU" sz="2400" b="1" i="1" dirty="0" smtClean="0">
                <a:solidFill>
                  <a:srgbClr val="002060"/>
                </a:solidFill>
              </a:rPr>
              <a:t>В архитектуре. </a:t>
            </a:r>
          </a:p>
          <a:p>
            <a:pPr>
              <a:buFontTx/>
              <a:buChar char="-"/>
            </a:pPr>
            <a:r>
              <a:rPr lang="ru-RU" sz="2400" b="1" i="1" dirty="0" smtClean="0">
                <a:solidFill>
                  <a:srgbClr val="002060"/>
                </a:solidFill>
              </a:rPr>
              <a:t>В хореографии. </a:t>
            </a:r>
          </a:p>
          <a:p>
            <a:pPr>
              <a:buFontTx/>
              <a:buChar char="-"/>
            </a:pPr>
            <a:r>
              <a:rPr lang="ru-RU" sz="2400" b="1" i="1" dirty="0" smtClean="0">
                <a:solidFill>
                  <a:srgbClr val="002060"/>
                </a:solidFill>
              </a:rPr>
              <a:t> В </a:t>
            </a:r>
            <a:r>
              <a:rPr lang="ru-RU" sz="2400" b="1" i="1" dirty="0" err="1" smtClean="0">
                <a:solidFill>
                  <a:srgbClr val="002060"/>
                </a:solidFill>
              </a:rPr>
              <a:t>арттерапии</a:t>
            </a:r>
            <a:r>
              <a:rPr lang="ru-RU" sz="2400" b="1" i="1" dirty="0" smtClean="0">
                <a:solidFill>
                  <a:srgbClr val="002060"/>
                </a:solidFill>
              </a:rPr>
              <a:t> .</a:t>
            </a:r>
          </a:p>
          <a:p>
            <a:pPr>
              <a:buFontTx/>
              <a:buChar char="-"/>
            </a:pPr>
            <a:r>
              <a:rPr lang="ru-RU" sz="2400" b="1" i="1" dirty="0" smtClean="0">
                <a:solidFill>
                  <a:srgbClr val="002060"/>
                </a:solidFill>
              </a:rPr>
              <a:t> В оформлении интерьера. </a:t>
            </a:r>
          </a:p>
          <a:p>
            <a:pPr>
              <a:buFontTx/>
              <a:buChar char="-"/>
            </a:pPr>
            <a:r>
              <a:rPr lang="ru-RU" sz="2400" b="1" i="1" dirty="0" smtClean="0">
                <a:solidFill>
                  <a:srgbClr val="002060"/>
                </a:solidFill>
              </a:rPr>
              <a:t>В театрализованной деятельности. </a:t>
            </a:r>
          </a:p>
          <a:p>
            <a:pPr>
              <a:buFontTx/>
              <a:buChar char="-"/>
            </a:pPr>
            <a:r>
              <a:rPr lang="ru-RU" sz="2400" b="1" i="1" dirty="0" smtClean="0">
                <a:solidFill>
                  <a:srgbClr val="002060"/>
                </a:solidFill>
              </a:rPr>
              <a:t>В различных играх. </a:t>
            </a:r>
          </a:p>
          <a:p>
            <a:pPr>
              <a:buFontTx/>
              <a:buChar char="-"/>
            </a:pPr>
            <a:r>
              <a:rPr lang="ru-RU" sz="2400" b="1" i="1" dirty="0" smtClean="0">
                <a:solidFill>
                  <a:srgbClr val="002060"/>
                </a:solidFill>
              </a:rPr>
              <a:t>В развитии ребёнка.</a:t>
            </a:r>
            <a:endParaRPr lang="ru-RU" sz="2400" b="1" i="1" dirty="0">
              <a:solidFill>
                <a:srgbClr val="002060"/>
              </a:solidFill>
            </a:endParaRPr>
          </a:p>
        </p:txBody>
      </p:sp>
      <p:pic>
        <p:nvPicPr>
          <p:cNvPr id="27650" name="Picture 2" descr="https://avatars.mds.yandex.net/get-pdb/368827/8b12fa4e-6939-45ae-8f48-4ce6d557a144/s1200"/>
          <p:cNvPicPr>
            <a:picLocks noChangeAspect="1" noChangeArrowheads="1"/>
          </p:cNvPicPr>
          <p:nvPr/>
        </p:nvPicPr>
        <p:blipFill>
          <a:blip r:embed="rId3" cstate="screen"/>
          <a:srcRect/>
          <a:stretch>
            <a:fillRect/>
          </a:stretch>
        </p:blipFill>
        <p:spPr bwMode="auto">
          <a:xfrm>
            <a:off x="928662" y="3571876"/>
            <a:ext cx="3286092" cy="3098315"/>
          </a:xfrm>
          <a:prstGeom prst="rect">
            <a:avLst/>
          </a:prstGeom>
          <a:noFill/>
        </p:spPr>
      </p:pic>
      <p:pic>
        <p:nvPicPr>
          <p:cNvPr id="27652" name="Picture 4" descr="https://avatars.mds.yandex.net/get-pdb/1926685/e961150a-fdb2-454b-a7bf-a7d450e57117/s1200"/>
          <p:cNvPicPr>
            <a:picLocks noChangeAspect="1" noChangeArrowheads="1"/>
          </p:cNvPicPr>
          <p:nvPr/>
        </p:nvPicPr>
        <p:blipFill>
          <a:blip r:embed="rId4" cstate="screen"/>
          <a:srcRect/>
          <a:stretch>
            <a:fillRect/>
          </a:stretch>
        </p:blipFill>
        <p:spPr bwMode="auto">
          <a:xfrm>
            <a:off x="285721" y="462793"/>
            <a:ext cx="3857652" cy="290346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tildacdn.com/tild6562-3833-4361-b466-663637336463/pngtree-Water-Card-A.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Прямоугольник 3"/>
          <p:cNvSpPr/>
          <p:nvPr/>
        </p:nvSpPr>
        <p:spPr>
          <a:xfrm>
            <a:off x="1571604" y="642918"/>
            <a:ext cx="6072230" cy="5139869"/>
          </a:xfrm>
          <a:prstGeom prst="rect">
            <a:avLst/>
          </a:prstGeom>
        </p:spPr>
        <p:txBody>
          <a:bodyPr wrap="square">
            <a:spAutoFit/>
          </a:bodyPr>
          <a:lstStyle/>
          <a:p>
            <a:pPr algn="ctr"/>
            <a:r>
              <a:rPr lang="ru-RU" sz="2400" b="1" i="1" dirty="0" err="1" smtClean="0">
                <a:solidFill>
                  <a:schemeClr val="accent2">
                    <a:lumMod val="75000"/>
                  </a:schemeClr>
                </a:solidFill>
                <a:latin typeface="Times New Roman" pitchFamily="18" charset="0"/>
                <a:cs typeface="Times New Roman" pitchFamily="18" charset="0"/>
              </a:rPr>
              <a:t>Орига́ми</a:t>
            </a:r>
            <a:r>
              <a:rPr lang="ru-RU" sz="2400" b="1" i="1" dirty="0" smtClean="0">
                <a:solidFill>
                  <a:schemeClr val="accent2">
                    <a:lumMod val="75000"/>
                  </a:schemeClr>
                </a:solidFill>
                <a:latin typeface="Times New Roman" pitchFamily="18" charset="0"/>
                <a:cs typeface="Times New Roman" pitchFamily="18" charset="0"/>
              </a:rPr>
              <a:t>— древнее искусство складывания фигурок из бумаги. «Ори» в переводе с японского - «складывать», « </a:t>
            </a:r>
            <a:r>
              <a:rPr lang="ru-RU" sz="2400" b="1" i="1" dirty="0" err="1" smtClean="0">
                <a:solidFill>
                  <a:schemeClr val="accent2">
                    <a:lumMod val="75000"/>
                  </a:schemeClr>
                </a:solidFill>
                <a:latin typeface="Times New Roman" pitchFamily="18" charset="0"/>
                <a:cs typeface="Times New Roman" pitchFamily="18" charset="0"/>
              </a:rPr>
              <a:t>Ками</a:t>
            </a:r>
            <a:r>
              <a:rPr lang="ru-RU" sz="2400" b="1" i="1" dirty="0" smtClean="0">
                <a:solidFill>
                  <a:schemeClr val="accent2">
                    <a:lumMod val="75000"/>
                  </a:schemeClr>
                </a:solidFill>
                <a:latin typeface="Times New Roman" pitchFamily="18" charset="0"/>
                <a:cs typeface="Times New Roman" pitchFamily="18" charset="0"/>
              </a:rPr>
              <a:t> » – бумага. Искусство оригами своими корнями уходит в древний Китай, где и была изобретена бумага. Первоначально оригами использовалось в религиозных обрядах. Долгое время этот вид искусства был доступен только представителям высших сословий, где признаком хорошего тона было владение техникой складывания из бумаги. </a:t>
            </a:r>
          </a:p>
          <a:p>
            <a:pPr algn="ctr"/>
            <a:r>
              <a:rPr lang="ru-RU" sz="4000" b="1" i="1" dirty="0" smtClean="0">
                <a:solidFill>
                  <a:schemeClr val="tx2">
                    <a:lumMod val="50000"/>
                  </a:schemeClr>
                </a:solidFill>
                <a:latin typeface="Times New Roman" pitchFamily="18" charset="0"/>
                <a:cs typeface="Times New Roman" pitchFamily="18" charset="0"/>
              </a:rPr>
              <a:t>ОРИГАМИ</a:t>
            </a:r>
            <a:endParaRPr lang="ru-RU" sz="4000" b="1" i="1" dirty="0">
              <a:solidFill>
                <a:schemeClr val="tx2">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428596" y="285728"/>
            <a:ext cx="8358246" cy="1815882"/>
          </a:xfrm>
          <a:prstGeom prst="rect">
            <a:avLst/>
          </a:prstGeom>
        </p:spPr>
        <p:txBody>
          <a:bodyPr wrap="square">
            <a:spAutoFit/>
          </a:bodyPr>
          <a:lstStyle/>
          <a:p>
            <a:pPr algn="ctr"/>
            <a:r>
              <a:rPr lang="ru-RU" sz="2800" b="1" i="1" dirty="0" smtClean="0">
                <a:solidFill>
                  <a:srgbClr val="002060"/>
                </a:solidFill>
              </a:rPr>
              <a:t>Художественно – эстетическое развитие ребёнка Модели выполненные из цветной бумаги доставляют удовольствие своим видом, радуют глаз создателя и зрителя .</a:t>
            </a:r>
            <a:endParaRPr lang="ru-RU" sz="2800" b="1" i="1" dirty="0">
              <a:solidFill>
                <a:srgbClr val="002060"/>
              </a:solidFill>
            </a:endParaRPr>
          </a:p>
        </p:txBody>
      </p:sp>
      <p:pic>
        <p:nvPicPr>
          <p:cNvPr id="26628" name="Picture 4" descr="https://www.moirebenok.ua/wp-content/uploads/2017/02/FotorCreatedppp-1.jpg"/>
          <p:cNvPicPr>
            <a:picLocks noChangeAspect="1" noChangeArrowheads="1"/>
          </p:cNvPicPr>
          <p:nvPr/>
        </p:nvPicPr>
        <p:blipFill>
          <a:blip r:embed="rId3" cstate="screen"/>
          <a:srcRect/>
          <a:stretch>
            <a:fillRect/>
          </a:stretch>
        </p:blipFill>
        <p:spPr bwMode="auto">
          <a:xfrm>
            <a:off x="928662" y="2428868"/>
            <a:ext cx="7378033" cy="414811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500034" y="500042"/>
            <a:ext cx="8358246" cy="1200329"/>
          </a:xfrm>
          <a:prstGeom prst="rect">
            <a:avLst/>
          </a:prstGeom>
        </p:spPr>
        <p:txBody>
          <a:bodyPr wrap="square">
            <a:spAutoFit/>
          </a:bodyPr>
          <a:lstStyle/>
          <a:p>
            <a:pPr algn="ctr"/>
            <a:r>
              <a:rPr lang="ru-RU" sz="2400" b="1" i="1" dirty="0" smtClean="0">
                <a:solidFill>
                  <a:srgbClr val="002060"/>
                </a:solidFill>
              </a:rPr>
              <a:t>Приобщение ребёнка к общечеловеческим ценностям Оригами дает возможность выразить свои чувства близким в виде подарка, сделанного своими руками</a:t>
            </a:r>
            <a:endParaRPr lang="ru-RU" sz="2400" b="1" i="1" dirty="0">
              <a:solidFill>
                <a:srgbClr val="002060"/>
              </a:solidFill>
            </a:endParaRPr>
          </a:p>
        </p:txBody>
      </p:sp>
      <p:sp>
        <p:nvSpPr>
          <p:cNvPr id="25602" name="AutoShape 2" descr="https://www.thesprucecrafts.com/thmb/W1BIGW6XIo_VVEf83FLKjjzC2FM=/2000x1500/filters:fill(auto,1)/cupcake-card-05-56a6d5f65f9b58b7d0e50a4a.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5604" name="AutoShape 4" descr="https://www.thesprucecrafts.com/thmb/W1BIGW6XIo_VVEf83FLKjjzC2FM=/2000x1500/filters:fill(auto,1)/cupcake-card-05-56a6d5f65f9b58b7d0e50a4a.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5606" name="AutoShape 6" descr="https://www.thesprucecrafts.com/thmb/W1BIGW6XIo_VVEf83FLKjjzC2FM=/2000x1500/filters:fill(auto,1)/cupcake-card-05-56a6d5f65f9b58b7d0e50a4a.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5608" name="Picture 8" descr="https://1.bp.blogspot.com/-DfHRyA9eFzM/VzB7hm-CbpI/AAAAAAAAAwk/v9lDjvaklzQZlOK6-_5Bkg5sKaobmVYugCLcB/s1600/DSC00504.jpg"/>
          <p:cNvPicPr>
            <a:picLocks noChangeAspect="1" noChangeArrowheads="1"/>
          </p:cNvPicPr>
          <p:nvPr/>
        </p:nvPicPr>
        <p:blipFill>
          <a:blip r:embed="rId3" cstate="screen"/>
          <a:srcRect/>
          <a:stretch>
            <a:fillRect/>
          </a:stretch>
        </p:blipFill>
        <p:spPr bwMode="auto">
          <a:xfrm>
            <a:off x="1857356" y="2214554"/>
            <a:ext cx="5334037" cy="400052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1928794" y="142852"/>
            <a:ext cx="7000924" cy="3108543"/>
          </a:xfrm>
          <a:prstGeom prst="rect">
            <a:avLst/>
          </a:prstGeom>
        </p:spPr>
        <p:txBody>
          <a:bodyPr wrap="square">
            <a:spAutoFit/>
          </a:bodyPr>
          <a:lstStyle/>
          <a:p>
            <a:pPr algn="ctr"/>
            <a:r>
              <a:rPr lang="ru-RU" sz="3600" b="1" i="1" dirty="0" smtClean="0">
                <a:solidFill>
                  <a:srgbClr val="FF0000"/>
                </a:solidFill>
              </a:rPr>
              <a:t>Развитие речи дошкольников </a:t>
            </a:r>
          </a:p>
          <a:p>
            <a:pPr algn="ctr"/>
            <a:r>
              <a:rPr lang="ru-RU" sz="2000" b="1" i="1" dirty="0" smtClean="0">
                <a:solidFill>
                  <a:srgbClr val="002060"/>
                </a:solidFill>
              </a:rPr>
              <a:t>Оригами способствует развитию речи ребенка. Выполнив поделку ему необходимо о ней рассказать маме, бабушке, папе, другу и т.д. Ребенок неоднократно рассказывает как он делал, использует знакомые термины. Дети очень любят играть с поделками, обыгрывая знакомые произведения. Игрушки – оригами провоцируют детей на ведение диалога, что служит  стимулирующим фактором для развития диалогической речи.</a:t>
            </a:r>
            <a:endParaRPr lang="ru-RU" sz="2000" b="1" i="1" dirty="0">
              <a:solidFill>
                <a:srgbClr val="002060"/>
              </a:solidFill>
            </a:endParaRPr>
          </a:p>
        </p:txBody>
      </p:sp>
      <p:pic>
        <p:nvPicPr>
          <p:cNvPr id="24578" name="Picture 2" descr="https://avatars.mds.yandex.net/get-pdb/251121/f13ff327-ff3c-42a9-830d-c1047d7f4a26/s1200?webp=false"/>
          <p:cNvPicPr>
            <a:picLocks noChangeAspect="1" noChangeArrowheads="1"/>
          </p:cNvPicPr>
          <p:nvPr/>
        </p:nvPicPr>
        <p:blipFill>
          <a:blip r:embed="rId3" cstate="screen"/>
          <a:srcRect/>
          <a:stretch>
            <a:fillRect/>
          </a:stretch>
        </p:blipFill>
        <p:spPr bwMode="auto">
          <a:xfrm>
            <a:off x="214282" y="3143248"/>
            <a:ext cx="2798334" cy="3500462"/>
          </a:xfrm>
          <a:prstGeom prst="rect">
            <a:avLst/>
          </a:prstGeom>
          <a:noFill/>
        </p:spPr>
      </p:pic>
      <p:pic>
        <p:nvPicPr>
          <p:cNvPr id="24580" name="Picture 4" descr="https://www.maam.ru/upload/blogs/detsad-349377-1513345521.jpg"/>
          <p:cNvPicPr>
            <a:picLocks noChangeAspect="1" noChangeArrowheads="1"/>
          </p:cNvPicPr>
          <p:nvPr/>
        </p:nvPicPr>
        <p:blipFill>
          <a:blip r:embed="rId4" cstate="screen"/>
          <a:srcRect/>
          <a:stretch>
            <a:fillRect/>
          </a:stretch>
        </p:blipFill>
        <p:spPr bwMode="auto">
          <a:xfrm>
            <a:off x="4643438" y="3357562"/>
            <a:ext cx="3430718" cy="257176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3929058" y="214290"/>
            <a:ext cx="4572000" cy="3785652"/>
          </a:xfrm>
          <a:prstGeom prst="rect">
            <a:avLst/>
          </a:prstGeom>
        </p:spPr>
        <p:txBody>
          <a:bodyPr>
            <a:spAutoFit/>
          </a:bodyPr>
          <a:lstStyle/>
          <a:p>
            <a:pPr algn="ctr"/>
            <a:r>
              <a:rPr lang="ru-RU" sz="2000" b="1" i="1" dirty="0" smtClean="0">
                <a:solidFill>
                  <a:srgbClr val="002060"/>
                </a:solidFill>
              </a:rPr>
              <a:t>Развитие пространственного воображения, глазомера, внимания, памяти На занятиях оригами это происходит автоматически. Каждое действие требует участие глаз, требует участие памяти (помнишь, как мы делали...?), внимания (пропустив операцию, не знаешь, что делать дальше) И так на каждом занятии. Но важно, что все это скрыто от ребенка, он просто делает поделку.</a:t>
            </a:r>
            <a:endParaRPr lang="ru-RU" sz="2000" b="1" i="1" dirty="0">
              <a:solidFill>
                <a:srgbClr val="002060"/>
              </a:solidFill>
            </a:endParaRPr>
          </a:p>
        </p:txBody>
      </p:sp>
      <p:pic>
        <p:nvPicPr>
          <p:cNvPr id="4" name="Picture 2" descr="https://mirrukodelija.ru/wp-content/uploads/2018/10/Origami-zakladka-46-768x768.jpeg"/>
          <p:cNvPicPr>
            <a:picLocks noChangeAspect="1" noChangeArrowheads="1"/>
          </p:cNvPicPr>
          <p:nvPr/>
        </p:nvPicPr>
        <p:blipFill>
          <a:blip r:embed="rId3" cstate="screen"/>
          <a:srcRect/>
          <a:stretch>
            <a:fillRect/>
          </a:stretch>
        </p:blipFill>
        <p:spPr bwMode="auto">
          <a:xfrm>
            <a:off x="785786" y="2928934"/>
            <a:ext cx="3171796" cy="3171796"/>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4286248" y="214290"/>
            <a:ext cx="4572000" cy="3477875"/>
          </a:xfrm>
          <a:prstGeom prst="rect">
            <a:avLst/>
          </a:prstGeom>
        </p:spPr>
        <p:txBody>
          <a:bodyPr>
            <a:spAutoFit/>
          </a:bodyPr>
          <a:lstStyle/>
          <a:p>
            <a:pPr algn="ctr"/>
            <a:r>
              <a:rPr lang="ru-RU" sz="2000" b="1" i="1" dirty="0" smtClean="0">
                <a:solidFill>
                  <a:srgbClr val="002060"/>
                </a:solidFill>
              </a:rPr>
              <a:t>Знакомство с основными геометрическими понятиями . Оригами знакомит детей на практике с основными геометрическими понятиями (угол, сторона, квадрат, треугольник и т.д.), одновременно происходит обогащение словаря специальными терминами. Дети учатся читать чертежи, запоминают условные обозначения.</a:t>
            </a:r>
            <a:endParaRPr lang="ru-RU" sz="2000" b="1" i="1" dirty="0">
              <a:solidFill>
                <a:srgbClr val="002060"/>
              </a:solidFill>
            </a:endParaRPr>
          </a:p>
        </p:txBody>
      </p:sp>
      <p:sp>
        <p:nvSpPr>
          <p:cNvPr id="4" name="Равнобедренный треугольник 3"/>
          <p:cNvSpPr/>
          <p:nvPr/>
        </p:nvSpPr>
        <p:spPr>
          <a:xfrm>
            <a:off x="1928794" y="500042"/>
            <a:ext cx="1928826" cy="17859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57224" y="3214686"/>
            <a:ext cx="1714512" cy="1643074"/>
          </a:xfrm>
          <a:prstGeom prst="rect">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авильный пятиугольник 5"/>
          <p:cNvSpPr/>
          <p:nvPr/>
        </p:nvSpPr>
        <p:spPr>
          <a:xfrm>
            <a:off x="6143636" y="4357694"/>
            <a:ext cx="1571636" cy="1557342"/>
          </a:xfrm>
          <a:prstGeom prst="pentag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3428992" y="4071942"/>
            <a:ext cx="1785950" cy="162878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1500166" y="357166"/>
            <a:ext cx="6786610" cy="3046988"/>
          </a:xfrm>
          <a:prstGeom prst="rect">
            <a:avLst/>
          </a:prstGeom>
        </p:spPr>
        <p:txBody>
          <a:bodyPr wrap="square">
            <a:spAutoFit/>
          </a:bodyPr>
          <a:lstStyle/>
          <a:p>
            <a:pPr algn="ctr"/>
            <a:r>
              <a:rPr lang="ru-RU" sz="2400" b="1" i="1" dirty="0" smtClean="0">
                <a:solidFill>
                  <a:srgbClr val="002060"/>
                </a:solidFill>
              </a:rPr>
              <a:t>Стимулирование самообразования Увлечение оригами стимулирует детей к самостоятельным занятиям, поискам совместно с родителями книг по оригами, выполнение незнакомых моделей или повторение дома интересных поделок. Часто дети, увлекшись оригами, начинают заниматься и другими видами творчества .</a:t>
            </a:r>
            <a:endParaRPr lang="ru-RU" sz="2400" b="1" i="1" dirty="0">
              <a:solidFill>
                <a:srgbClr val="002060"/>
              </a:solidFill>
            </a:endParaRPr>
          </a:p>
        </p:txBody>
      </p:sp>
      <p:pic>
        <p:nvPicPr>
          <p:cNvPr id="21506" name="Picture 2" descr="https://vdome.club/wp-content/uploads/2019/01/origami-mebel-34.jpg"/>
          <p:cNvPicPr>
            <a:picLocks noChangeAspect="1" noChangeArrowheads="1"/>
          </p:cNvPicPr>
          <p:nvPr/>
        </p:nvPicPr>
        <p:blipFill>
          <a:blip r:embed="rId3" cstate="screen"/>
          <a:srcRect/>
          <a:stretch>
            <a:fillRect/>
          </a:stretch>
        </p:blipFill>
        <p:spPr bwMode="auto">
          <a:xfrm>
            <a:off x="2857488" y="3429000"/>
            <a:ext cx="4068283" cy="3069294"/>
          </a:xfrm>
          <a:prstGeom prst="rect">
            <a:avLst/>
          </a:prstGeom>
          <a:noFill/>
        </p:spPr>
      </p:pic>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Прямоугольник 2"/>
          <p:cNvSpPr/>
          <p:nvPr/>
        </p:nvSpPr>
        <p:spPr>
          <a:xfrm>
            <a:off x="642910" y="2643182"/>
            <a:ext cx="7652993" cy="923330"/>
          </a:xfrm>
          <a:prstGeom prst="rect">
            <a:avLst/>
          </a:prstGeom>
          <a:noFill/>
        </p:spPr>
        <p:txBody>
          <a:bodyPr wrap="none" lIns="91440" tIns="45720" rIns="91440" bIns="45720">
            <a:spAutoFit/>
          </a:bodyPr>
          <a:lstStyle/>
          <a:p>
            <a:pPr algn="ctr"/>
            <a:r>
              <a:rPr lang="ru-RU" sz="5400" b="1" dirty="0" smtClean="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СПАСИБО ЗА ВНИМАНИЕ</a:t>
            </a:r>
            <a:endParaRPr lang="ru-RU" sz="5400" b="1" cap="none" spc="0"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tildacdn.com/tild6562-3833-4361-b466-663637336463/pngtree-Water-Card-A.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2928926" y="1643050"/>
            <a:ext cx="5857916" cy="2554545"/>
          </a:xfrm>
          <a:prstGeom prst="rect">
            <a:avLst/>
          </a:prstGeom>
        </p:spPr>
        <p:txBody>
          <a:bodyPr wrap="square">
            <a:spAutoFit/>
          </a:bodyPr>
          <a:lstStyle/>
          <a:p>
            <a:r>
              <a:rPr lang="ru-RU" sz="2000" b="1" i="1" dirty="0" smtClean="0">
                <a:solidFill>
                  <a:schemeClr val="accent2">
                    <a:lumMod val="50000"/>
                  </a:schemeClr>
                </a:solidFill>
                <a:latin typeface="Times New Roman" pitchFamily="18" charset="0"/>
                <a:cs typeface="Times New Roman" pitchFamily="18" charset="0"/>
              </a:rPr>
              <a:t>Немного истории Две тысячи лет назад китайцы изобрели бумагу. Примерно тогда же и появилось искусство оригами. Но считается, что искусство оригами зародилось в Японии и оно даже старше, чем бумага. Первые фигурки оригами возникли из искусства драпировки ткани при изготовлении традиционной японкой одежды. </a:t>
            </a:r>
            <a:endParaRPr lang="ru-RU" sz="2000" b="1" i="1" dirty="0">
              <a:solidFill>
                <a:schemeClr val="accent2">
                  <a:lumMod val="50000"/>
                </a:schemeClr>
              </a:solidFill>
              <a:latin typeface="Times New Roman" pitchFamily="18" charset="0"/>
              <a:cs typeface="Times New Roman" pitchFamily="18" charset="0"/>
            </a:endParaRPr>
          </a:p>
        </p:txBody>
      </p:sp>
      <p:pic>
        <p:nvPicPr>
          <p:cNvPr id="4" name="Picture 16" descr="Картинка 36 из 228943">
            <a:hlinkClick r:id="rId3"/>
          </p:cNvPr>
          <p:cNvPicPr>
            <a:picLocks noChangeAspect="1" noChangeArrowheads="1"/>
          </p:cNvPicPr>
          <p:nvPr/>
        </p:nvPicPr>
        <p:blipFill>
          <a:blip r:embed="rId4" cstate="email"/>
          <a:srcRect/>
          <a:stretch>
            <a:fillRect/>
          </a:stretch>
        </p:blipFill>
        <p:spPr bwMode="auto">
          <a:xfrm>
            <a:off x="214282" y="214290"/>
            <a:ext cx="2654808" cy="2071702"/>
          </a:xfrm>
          <a:prstGeom prst="rect">
            <a:avLst/>
          </a:prstGeom>
          <a:noFill/>
          <a:ln w="38100">
            <a:solidFill>
              <a:srgbClr val="002060"/>
            </a:solidFill>
            <a:miter lim="800000"/>
            <a:headEnd/>
            <a:tailEnd/>
          </a:ln>
        </p:spPr>
      </p:pic>
      <p:pic>
        <p:nvPicPr>
          <p:cNvPr id="5" name="Picture 18" descr="Картинка 30 из 202136">
            <a:hlinkClick r:id="rId5"/>
          </p:cNvPr>
          <p:cNvPicPr>
            <a:picLocks noChangeAspect="1" noChangeArrowheads="1"/>
          </p:cNvPicPr>
          <p:nvPr/>
        </p:nvPicPr>
        <p:blipFill>
          <a:blip r:embed="rId6" cstate="email"/>
          <a:srcRect/>
          <a:stretch>
            <a:fillRect/>
          </a:stretch>
        </p:blipFill>
        <p:spPr bwMode="auto">
          <a:xfrm>
            <a:off x="5929322" y="4286256"/>
            <a:ext cx="2825262" cy="2286016"/>
          </a:xfrm>
          <a:prstGeom prst="rect">
            <a:avLst/>
          </a:prstGeom>
          <a:noFill/>
          <a:ln w="38100">
            <a:solidFill>
              <a:srgbClr val="002060"/>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tatic.tildacdn.com/tild6562-3833-4361-b466-663637336463/pngtree-Water-Card-A.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5" name="Picture 8"/>
          <p:cNvPicPr>
            <a:picLocks noChangeAspect="1" noChangeArrowheads="1"/>
          </p:cNvPicPr>
          <p:nvPr/>
        </p:nvPicPr>
        <p:blipFill>
          <a:blip r:embed="rId3" cstate="email"/>
          <a:srcRect/>
          <a:stretch>
            <a:fillRect/>
          </a:stretch>
        </p:blipFill>
        <p:spPr bwMode="auto">
          <a:xfrm>
            <a:off x="142844" y="285728"/>
            <a:ext cx="3535357" cy="4916909"/>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sp>
        <p:nvSpPr>
          <p:cNvPr id="6" name="Прямоугольник 5"/>
          <p:cNvSpPr/>
          <p:nvPr/>
        </p:nvSpPr>
        <p:spPr>
          <a:xfrm>
            <a:off x="4000496" y="2071678"/>
            <a:ext cx="4572000" cy="2677656"/>
          </a:xfrm>
          <a:prstGeom prst="rect">
            <a:avLst/>
          </a:prstGeom>
        </p:spPr>
        <p:txBody>
          <a:bodyPr>
            <a:spAutoFit/>
          </a:bodyPr>
          <a:lstStyle/>
          <a:p>
            <a:pPr algn="ctr"/>
            <a:r>
              <a:rPr lang="ru-RU" sz="2800" b="1" i="1" dirty="0" smtClean="0">
                <a:solidFill>
                  <a:schemeClr val="accent2">
                    <a:lumMod val="50000"/>
                  </a:schemeClr>
                </a:solidFill>
                <a:latin typeface="Times New Roman" pitchFamily="18" charset="0"/>
                <a:cs typeface="Times New Roman" pitchFamily="18" charset="0"/>
              </a:rPr>
              <a:t>Знаменитый японский мастер оригами </a:t>
            </a:r>
            <a:r>
              <a:rPr lang="ru-RU" sz="2800" b="1" i="1" dirty="0" err="1" smtClean="0">
                <a:solidFill>
                  <a:schemeClr val="accent2">
                    <a:lumMod val="50000"/>
                  </a:schemeClr>
                </a:solidFill>
                <a:latin typeface="Times New Roman" pitchFamily="18" charset="0"/>
                <a:cs typeface="Times New Roman" pitchFamily="18" charset="0"/>
              </a:rPr>
              <a:t>Акира</a:t>
            </a:r>
            <a:r>
              <a:rPr lang="ru-RU" sz="2800" b="1" i="1" dirty="0" smtClean="0">
                <a:solidFill>
                  <a:schemeClr val="accent2">
                    <a:lumMod val="50000"/>
                  </a:schemeClr>
                </a:solidFill>
                <a:latin typeface="Times New Roman" pitchFamily="18" charset="0"/>
                <a:cs typeface="Times New Roman" pitchFamily="18" charset="0"/>
              </a:rPr>
              <a:t> </a:t>
            </a:r>
            <a:r>
              <a:rPr lang="ru-RU" sz="2800" b="1" i="1" dirty="0" err="1" smtClean="0">
                <a:solidFill>
                  <a:schemeClr val="accent2">
                    <a:lumMod val="50000"/>
                  </a:schemeClr>
                </a:solidFill>
                <a:latin typeface="Times New Roman" pitchFamily="18" charset="0"/>
                <a:cs typeface="Times New Roman" pitchFamily="18" charset="0"/>
              </a:rPr>
              <a:t>Йошизава</a:t>
            </a:r>
            <a:r>
              <a:rPr lang="ru-RU" sz="2800" b="1" i="1" dirty="0" smtClean="0">
                <a:solidFill>
                  <a:schemeClr val="accent2">
                    <a:lumMod val="50000"/>
                  </a:schemeClr>
                </a:solidFill>
                <a:latin typeface="Times New Roman" pitchFamily="18" charset="0"/>
                <a:cs typeface="Times New Roman" pitchFamily="18" charset="0"/>
              </a:rPr>
              <a:t> придумал «азбуку оригами».</a:t>
            </a:r>
          </a:p>
          <a:p>
            <a:pPr algn="ctr"/>
            <a:r>
              <a:rPr lang="ru-RU" sz="2800" b="1" i="1" dirty="0" smtClean="0">
                <a:solidFill>
                  <a:schemeClr val="accent2">
                    <a:lumMod val="50000"/>
                  </a:schemeClr>
                </a:solidFill>
                <a:latin typeface="Times New Roman" pitchFamily="18" charset="0"/>
                <a:cs typeface="Times New Roman" pitchFamily="18" charset="0"/>
              </a:rPr>
              <a:t>Это условные знаки и базовые формы</a:t>
            </a:r>
            <a:endParaRPr lang="ru-RU" sz="2800" b="1" i="1" dirty="0">
              <a:solidFill>
                <a:schemeClr val="accent2">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krot.info/uploads/posts/2020-01/1579377662_6-8.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3" name="Прямоугольник 2"/>
          <p:cNvSpPr/>
          <p:nvPr/>
        </p:nvSpPr>
        <p:spPr>
          <a:xfrm>
            <a:off x="1928794" y="357166"/>
            <a:ext cx="5357850" cy="646331"/>
          </a:xfrm>
          <a:prstGeom prst="rect">
            <a:avLst/>
          </a:prstGeom>
        </p:spPr>
        <p:txBody>
          <a:bodyPr wrap="square">
            <a:spAutoFit/>
          </a:bodyPr>
          <a:lstStyle/>
          <a:p>
            <a:pPr algn="ctr"/>
            <a:r>
              <a:rPr lang="ru-RU" sz="3600" b="1" dirty="0" smtClean="0">
                <a:solidFill>
                  <a:srgbClr val="002060"/>
                </a:solidFill>
                <a:latin typeface="Comic Sans MS" pitchFamily="66" charset="0"/>
              </a:rPr>
              <a:t>Базовые формы</a:t>
            </a:r>
            <a:endParaRPr lang="ru-RU" sz="3600" dirty="0"/>
          </a:p>
        </p:txBody>
      </p:sp>
      <p:pic>
        <p:nvPicPr>
          <p:cNvPr id="4" name="Picture 5"/>
          <p:cNvPicPr>
            <a:picLocks noChangeAspect="1" noChangeArrowheads="1"/>
          </p:cNvPicPr>
          <p:nvPr/>
        </p:nvPicPr>
        <p:blipFill>
          <a:blip r:embed="rId3" cstate="email"/>
          <a:srcRect/>
          <a:stretch>
            <a:fillRect/>
          </a:stretch>
        </p:blipFill>
        <p:spPr bwMode="auto">
          <a:xfrm>
            <a:off x="928662" y="1214422"/>
            <a:ext cx="7058540" cy="5276945"/>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static7.depositphotos.com/1302650/777/i/950/depositphotos_7779598-stock-photo-oriental-background.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pic>
        <p:nvPicPr>
          <p:cNvPr id="3" name="Picture 4"/>
          <p:cNvPicPr>
            <a:picLocks noChangeAspect="1" noChangeArrowheads="1"/>
          </p:cNvPicPr>
          <p:nvPr/>
        </p:nvPicPr>
        <p:blipFill>
          <a:blip r:embed="rId3" cstate="email"/>
          <a:srcRect/>
          <a:stretch>
            <a:fillRect/>
          </a:stretch>
        </p:blipFill>
        <p:spPr bwMode="auto">
          <a:xfrm>
            <a:off x="1581128" y="1295384"/>
            <a:ext cx="6429420" cy="5429264"/>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sp>
        <p:nvSpPr>
          <p:cNvPr id="4" name="Прямоугольник 3"/>
          <p:cNvSpPr/>
          <p:nvPr/>
        </p:nvSpPr>
        <p:spPr>
          <a:xfrm>
            <a:off x="1428728" y="214290"/>
            <a:ext cx="6572296" cy="646331"/>
          </a:xfrm>
          <a:prstGeom prst="rect">
            <a:avLst/>
          </a:prstGeom>
        </p:spPr>
        <p:txBody>
          <a:bodyPr wrap="square">
            <a:spAutoFit/>
          </a:bodyPr>
          <a:lstStyle/>
          <a:p>
            <a:pPr algn="ctr"/>
            <a:r>
              <a:rPr lang="ru-RU" sz="3600" b="1" dirty="0" smtClean="0">
                <a:solidFill>
                  <a:schemeClr val="accent1">
                    <a:lumMod val="50000"/>
                  </a:schemeClr>
                </a:solidFill>
                <a:latin typeface="Comic Sans MS" pitchFamily="66" charset="0"/>
              </a:rPr>
              <a:t>Условные знаки</a:t>
            </a:r>
            <a:endParaRPr lang="ru-RU" sz="3600" dirty="0">
              <a:solidFill>
                <a:schemeClr val="accent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krot.info/uploads/posts/2020-01/1579377662_6-8.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3" name="Прямоугольник 2"/>
          <p:cNvSpPr/>
          <p:nvPr/>
        </p:nvSpPr>
        <p:spPr>
          <a:xfrm>
            <a:off x="1571604" y="2571744"/>
            <a:ext cx="6323782" cy="1107996"/>
          </a:xfrm>
          <a:prstGeom prst="rect">
            <a:avLst/>
          </a:prstGeom>
          <a:noFill/>
        </p:spPr>
        <p:txBody>
          <a:bodyPr wrap="none" lIns="91440" tIns="45720" rIns="91440" bIns="45720">
            <a:spAutoFit/>
          </a:bodyPr>
          <a:lstStyle/>
          <a:p>
            <a:pPr algn="ctr"/>
            <a:r>
              <a:rPr lang="ru-RU" sz="6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ВИДЫ ОРИГАМИ</a:t>
            </a:r>
            <a:endParaRPr lang="ru-RU" sz="6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krot.info/uploads/posts/2020-01/1579377662_6-8.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pic>
        <p:nvPicPr>
          <p:cNvPr id="3" name="Picture 9" descr="Картинка 1 из 11571">
            <a:hlinkClick r:id="rId3"/>
          </p:cNvPr>
          <p:cNvPicPr>
            <a:picLocks noChangeAspect="1" noChangeArrowheads="1"/>
          </p:cNvPicPr>
          <p:nvPr/>
        </p:nvPicPr>
        <p:blipFill>
          <a:blip r:embed="rId4" cstate="email"/>
          <a:srcRect/>
          <a:stretch>
            <a:fillRect/>
          </a:stretch>
        </p:blipFill>
        <p:spPr bwMode="auto">
          <a:xfrm>
            <a:off x="357158" y="1357298"/>
            <a:ext cx="3848032" cy="38576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2" descr="http://www.origaminew.ru/images/smooth_gallery/ptitsa_mashushchaya_krilami.jpg"/>
          <p:cNvPicPr>
            <a:picLocks noChangeAspect="1" noChangeArrowheads="1"/>
          </p:cNvPicPr>
          <p:nvPr/>
        </p:nvPicPr>
        <p:blipFill>
          <a:blip r:embed="rId5" cstate="email"/>
          <a:srcRect/>
          <a:stretch>
            <a:fillRect/>
          </a:stretch>
        </p:blipFill>
        <p:spPr bwMode="auto">
          <a:xfrm>
            <a:off x="5000628" y="2500306"/>
            <a:ext cx="3786214" cy="39897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2071670" y="285728"/>
            <a:ext cx="650451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Простое оригами</a:t>
            </a:r>
            <a:endPar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krot.info/uploads/posts/2020-01/1579377662_6-8.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pic>
        <p:nvPicPr>
          <p:cNvPr id="3" name="Picture 4" descr="http://img.vrukodelii.com/wp-content/uploads/2011/03/modulnoe-origami-cvety1.jpg"/>
          <p:cNvPicPr>
            <a:picLocks noChangeAspect="1" noChangeArrowheads="1"/>
          </p:cNvPicPr>
          <p:nvPr/>
        </p:nvPicPr>
        <p:blipFill>
          <a:blip r:embed="rId3" cstate="email"/>
          <a:srcRect/>
          <a:stretch>
            <a:fillRect/>
          </a:stretch>
        </p:blipFill>
        <p:spPr bwMode="auto">
          <a:xfrm>
            <a:off x="500034" y="2000240"/>
            <a:ext cx="3429024" cy="46473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2" descr="http://origamka.ru/uploads/posts/2012-01/1326306564_011.1.1.jpg"/>
          <p:cNvPicPr>
            <a:picLocks noChangeAspect="1" noChangeArrowheads="1"/>
          </p:cNvPicPr>
          <p:nvPr/>
        </p:nvPicPr>
        <p:blipFill>
          <a:blip r:embed="rId4" cstate="email"/>
          <a:srcRect/>
          <a:stretch>
            <a:fillRect/>
          </a:stretch>
        </p:blipFill>
        <p:spPr bwMode="auto">
          <a:xfrm>
            <a:off x="5143504" y="1000108"/>
            <a:ext cx="3500462" cy="46359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Прямоугольник 4"/>
          <p:cNvSpPr/>
          <p:nvPr/>
        </p:nvSpPr>
        <p:spPr>
          <a:xfrm>
            <a:off x="928662" y="214290"/>
            <a:ext cx="4504246"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Модульное оригами</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655</Words>
  <PresentationFormat>Экран (4:3)</PresentationFormat>
  <Paragraphs>56</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25</dc:creator>
  <cp:lastModifiedBy>25</cp:lastModifiedBy>
  <cp:revision>15</cp:revision>
  <dcterms:created xsi:type="dcterms:W3CDTF">2020-04-06T06:01:44Z</dcterms:created>
  <dcterms:modified xsi:type="dcterms:W3CDTF">2020-04-06T08:29:06Z</dcterms:modified>
</cp:coreProperties>
</file>