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58" r:id="rId4"/>
    <p:sldId id="263" r:id="rId5"/>
    <p:sldId id="259" r:id="rId6"/>
    <p:sldId id="260" r:id="rId7"/>
    <p:sldId id="264" r:id="rId8"/>
    <p:sldId id="265" r:id="rId9"/>
    <p:sldId id="266" r:id="rId10"/>
    <p:sldId id="267" r:id="rId11"/>
    <p:sldId id="268" r:id="rId12"/>
    <p:sldId id="261" r:id="rId13"/>
    <p:sldId id="262" r:id="rId14"/>
    <p:sldId id="269" r:id="rId15"/>
    <p:sldId id="278" r:id="rId16"/>
    <p:sldId id="270" r:id="rId17"/>
    <p:sldId id="271" r:id="rId18"/>
    <p:sldId id="273" r:id="rId19"/>
    <p:sldId id="272" r:id="rId20"/>
    <p:sldId id="275" r:id="rId21"/>
    <p:sldId id="276" r:id="rId22"/>
    <p:sldId id="274" r:id="rId23"/>
    <p:sldId id="277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  <a:srgbClr val="99FF99"/>
    <a:srgbClr val="CCFF99"/>
    <a:srgbClr val="82E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EECDB-4677-41E4-ACEC-3DB5EC699D32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C101D-2866-4FE6-97A9-7BF6BBBB178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874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C101D-2866-4FE6-97A9-7BF6BBBB1783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614E-3DF2-406D-B8F9-F77A36D30001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CA80-4CC7-4D6A-9D25-A4F1308694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614E-3DF2-406D-B8F9-F77A36D30001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CA80-4CC7-4D6A-9D25-A4F1308694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614E-3DF2-406D-B8F9-F77A36D30001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CA80-4CC7-4D6A-9D25-A4F1308694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614E-3DF2-406D-B8F9-F77A36D30001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CA80-4CC7-4D6A-9D25-A4F1308694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614E-3DF2-406D-B8F9-F77A36D30001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B8CCA80-4CC7-4D6A-9D25-A4F1308694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614E-3DF2-406D-B8F9-F77A36D30001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CA80-4CC7-4D6A-9D25-A4F1308694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614E-3DF2-406D-B8F9-F77A36D30001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CA80-4CC7-4D6A-9D25-A4F1308694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614E-3DF2-406D-B8F9-F77A36D30001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CA80-4CC7-4D6A-9D25-A4F1308694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614E-3DF2-406D-B8F9-F77A36D30001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CA80-4CC7-4D6A-9D25-A4F1308694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614E-3DF2-406D-B8F9-F77A36D30001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CA80-4CC7-4D6A-9D25-A4F1308694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614E-3DF2-406D-B8F9-F77A36D30001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CA80-4CC7-4D6A-9D25-A4F1308694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50000"/>
                <a:satMod val="180000"/>
              </a:schemeClr>
            </a:gs>
            <a:gs pos="100000">
              <a:srgbClr val="82EC7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7E614E-3DF2-406D-B8F9-F77A36D30001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8CCA80-4CC7-4D6A-9D25-A4F1308694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8" Target="../media/image34.jpeg" Type="http://schemas.openxmlformats.org/officeDocument/2006/relationships/image"/><Relationship Id="rId13" Target="../media/image24.wmf" Type="http://schemas.openxmlformats.org/officeDocument/2006/relationships/image"/><Relationship Id="rId3" Target="../media/image30.jpeg" Type="http://schemas.openxmlformats.org/officeDocument/2006/relationships/image"/><Relationship Id="rId7" Target="slide6.xml" Type="http://schemas.openxmlformats.org/officeDocument/2006/relationships/slide"/><Relationship Id="rId12" Target="../media/image37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3.jpeg" Type="http://schemas.openxmlformats.org/officeDocument/2006/relationships/image"/><Relationship Id="rId11" Target="../media/image36.jpeg" Type="http://schemas.openxmlformats.org/officeDocument/2006/relationships/image"/><Relationship Id="rId5" Target="../media/image32.jpeg" Type="http://schemas.openxmlformats.org/officeDocument/2006/relationships/image"/><Relationship Id="rId10" Target="slide4.xml" Type="http://schemas.openxmlformats.org/officeDocument/2006/relationships/slide"/><Relationship Id="rId4" Target="../media/image31.jpeg" Type="http://schemas.openxmlformats.org/officeDocument/2006/relationships/image"/><Relationship Id="rId9" Target="../media/image35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3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 ?><Relationships xmlns="http://schemas.openxmlformats.org/package/2006/relationships"><Relationship Id="rId8" Target="../media/image43.jpeg" Type="http://schemas.openxmlformats.org/officeDocument/2006/relationships/image"/><Relationship Id="rId3" Target="../media/image39.jpeg" Type="http://schemas.openxmlformats.org/officeDocument/2006/relationships/image"/><Relationship Id="rId7" Target="../media/image42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41.jpeg" Type="http://schemas.openxmlformats.org/officeDocument/2006/relationships/image"/><Relationship Id="rId5" Target="../media/image40.jpeg" Type="http://schemas.openxmlformats.org/officeDocument/2006/relationships/image"/><Relationship Id="rId10" Target="../media/image45.jpeg" Type="http://schemas.openxmlformats.org/officeDocument/2006/relationships/image"/><Relationship Id="rId4" Target="slide17.xml" Type="http://schemas.openxmlformats.org/officeDocument/2006/relationships/slide"/><Relationship Id="rId9" Target="../media/image44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<Relationships xmlns="http://schemas.openxmlformats.org/package/2006/relationships"><Relationship Id="rId8" Target="../media/image50.jpeg" Type="http://schemas.openxmlformats.org/officeDocument/2006/relationships/image"/><Relationship Id="rId13" Target="../media/image53.jpeg" Type="http://schemas.openxmlformats.org/officeDocument/2006/relationships/image"/><Relationship Id="rId18" Target="slide4.xml" Type="http://schemas.openxmlformats.org/officeDocument/2006/relationships/slide"/><Relationship Id="rId26" Target="../media/image24.wmf" Type="http://schemas.openxmlformats.org/officeDocument/2006/relationships/image"/><Relationship Id="rId3" Target="../media/image45.jpeg" Type="http://schemas.openxmlformats.org/officeDocument/2006/relationships/image"/><Relationship Id="rId21" Target="slide19.xml" Type="http://schemas.openxmlformats.org/officeDocument/2006/relationships/slide"/><Relationship Id="rId7" Target="../media/image49.jpeg" Type="http://schemas.openxmlformats.org/officeDocument/2006/relationships/image"/><Relationship Id="rId12" Target="../media/image52.jpeg" Type="http://schemas.openxmlformats.org/officeDocument/2006/relationships/image"/><Relationship Id="rId17" Target="../media/image57.wmf" Type="http://schemas.openxmlformats.org/officeDocument/2006/relationships/image"/><Relationship Id="rId25" Target="../media/image62.jpeg" Type="http://schemas.openxmlformats.org/officeDocument/2006/relationships/image"/><Relationship Id="rId2" Target="../media/image46.jpeg" Type="http://schemas.openxmlformats.org/officeDocument/2006/relationships/image"/><Relationship Id="rId16" Target="../media/image56.jpeg" Type="http://schemas.openxmlformats.org/officeDocument/2006/relationships/image"/><Relationship Id="rId20" Target="../media/image58.jpeg" Type="http://schemas.openxmlformats.org/officeDocument/2006/relationships/image"/><Relationship Id="rId29" Target="../media/image6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48.jpeg" Type="http://schemas.openxmlformats.org/officeDocument/2006/relationships/image"/><Relationship Id="rId11" Target="../media/image51.jpeg" Type="http://schemas.openxmlformats.org/officeDocument/2006/relationships/image"/><Relationship Id="rId24" Target="../media/image61.jpeg" Type="http://schemas.openxmlformats.org/officeDocument/2006/relationships/image"/><Relationship Id="rId5" Target="../media/image47.jpeg" Type="http://schemas.openxmlformats.org/officeDocument/2006/relationships/image"/><Relationship Id="rId15" Target="../media/image55.jpeg" Type="http://schemas.openxmlformats.org/officeDocument/2006/relationships/image"/><Relationship Id="rId23" Target="../media/image60.jpeg" Type="http://schemas.openxmlformats.org/officeDocument/2006/relationships/image"/><Relationship Id="rId28" Target="../media/image63.jpeg" Type="http://schemas.openxmlformats.org/officeDocument/2006/relationships/image"/><Relationship Id="rId10" Target="../media/image33.jpeg" Type="http://schemas.openxmlformats.org/officeDocument/2006/relationships/image"/><Relationship Id="rId19" Target="../media/image36.jpeg" Type="http://schemas.openxmlformats.org/officeDocument/2006/relationships/image"/><Relationship Id="rId4" Target="slide10.xml" Type="http://schemas.openxmlformats.org/officeDocument/2006/relationships/slide"/><Relationship Id="rId9" Target="../media/image30.jpeg" Type="http://schemas.openxmlformats.org/officeDocument/2006/relationships/image"/><Relationship Id="rId14" Target="../media/image54.jpeg" Type="http://schemas.openxmlformats.org/officeDocument/2006/relationships/image"/><Relationship Id="rId22" Target="../media/image59.jpeg" Type="http://schemas.openxmlformats.org/officeDocument/2006/relationships/image"/><Relationship Id="rId27" Target="slide17.xml" Type="http://schemas.openxmlformats.org/officeDocument/2006/relationships/slide"/><Relationship Id="rId30" Target="../media/image65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2" Target="../media/image3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C:\Documents%20and%20Settings\user\&#1052;&#1086;&#1080;%20&#1076;&#1086;&#1082;&#1091;&#1084;&#1077;&#1085;&#1090;&#1099;\&#1056;&#1072;&#1079;&#1075;&#1086;&#1074;&#1086;&#1088;%20&#1086;%20&#1087;&#1088;&#1072;&#1074;&#1080;&#1083;&#1100;&#1085;&#1086;&#1084;%20&#1087;&#1080;&#1090;&#1072;&#1085;&#1080;&#1080;\Pesnja_Buratino.mp3" TargetMode="External" Type="http://schemas.openxmlformats.org/officeDocument/2006/relationships/audio"/><Relationship Id="rId4" Target="../media/image4.png" Type="http://schemas.openxmlformats.org/officeDocument/2006/relationships/image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 ?><Relationships xmlns="http://schemas.openxmlformats.org/package/2006/relationships"><Relationship Id="rId8" Target="slide21.xml" Type="http://schemas.openxmlformats.org/officeDocument/2006/relationships/slide"/><Relationship Id="rId13" Target="../media/image74.jpeg" Type="http://schemas.openxmlformats.org/officeDocument/2006/relationships/image"/><Relationship Id="rId3" Target="../media/image24.wmf" Type="http://schemas.openxmlformats.org/officeDocument/2006/relationships/image"/><Relationship Id="rId7" Target="../media/image69.jpeg" Type="http://schemas.openxmlformats.org/officeDocument/2006/relationships/image"/><Relationship Id="rId12" Target="../media/image73.jpeg" Type="http://schemas.openxmlformats.org/officeDocument/2006/relationships/image"/><Relationship Id="rId2" Target="../media/image66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2.jpeg" Type="http://schemas.openxmlformats.org/officeDocument/2006/relationships/image"/><Relationship Id="rId11" Target="../media/image72.jpeg" Type="http://schemas.openxmlformats.org/officeDocument/2006/relationships/image"/><Relationship Id="rId5" Target="../media/image68.jpeg" Type="http://schemas.openxmlformats.org/officeDocument/2006/relationships/image"/><Relationship Id="rId10" Target="../media/image71.jpeg" Type="http://schemas.openxmlformats.org/officeDocument/2006/relationships/image"/><Relationship Id="rId4" Target="../media/image67.jpeg" Type="http://schemas.openxmlformats.org/officeDocument/2006/relationships/image"/><Relationship Id="rId9" Target="../media/image70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2" Target="../media/image7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2" Target="../media/image7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5.jpeg"/><Relationship Id="rId7" Type="http://schemas.openxmlformats.org/officeDocument/2006/relationships/hyperlink" Target="http://images.yandex.ru/yandpage?q=1482650256&amp;p=1&amp;ag=ih&amp;rpt2=simage&amp;qs=text=%CB%D5%CB%D5%D2%D5%DA%C1&amp;isize=&amp;ogo=5&amp;rpt=image" TargetMode="External"/><Relationship Id="rId12" Type="http://schemas.openxmlformats.org/officeDocument/2006/relationships/image" Target="../media/image12.jpeg"/><Relationship Id="rId2" Type="http://schemas.openxmlformats.org/officeDocument/2006/relationships/hyperlink" Target="http://images.yandex.ru/yandpage?q=1707977552&amp;p=0&amp;ag=ih&amp;rpt2=simage&amp;qs=text=%D0%CF%CD%C9%C4%CF%D2%D9&amp;isize=&amp;ogo=5&amp;rpt=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1.jpeg"/><Relationship Id="rId5" Type="http://schemas.openxmlformats.org/officeDocument/2006/relationships/hyperlink" Target="http://images.yandex.ru/yandpage?q=767352112&amp;p=11&amp;ag=ih&amp;rpt2=simage&amp;qs=text=%DA%C5%CD%CC%D1%CE%C9%CB%C1&amp;isize=&amp;ogo=5&amp;rpt=image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6.jpeg"/><Relationship Id="rId9" Type="http://schemas.openxmlformats.org/officeDocument/2006/relationships/image" Target="../media/image9.jpeg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8" Target="../media/image18.jpeg" Type="http://schemas.openxmlformats.org/officeDocument/2006/relationships/image"/><Relationship Id="rId13" Target="../media/image23.jpeg" Type="http://schemas.openxmlformats.org/officeDocument/2006/relationships/image"/><Relationship Id="rId3" Target="../media/image14.jpeg" Type="http://schemas.openxmlformats.org/officeDocument/2006/relationships/image"/><Relationship Id="rId7" Target="../media/image17.jpeg" Type="http://schemas.openxmlformats.org/officeDocument/2006/relationships/image"/><Relationship Id="rId12" Target="../media/image22.wmf" Type="http://schemas.openxmlformats.org/officeDocument/2006/relationships/image"/><Relationship Id="rId2" Target="../notesSlides/notesSlide1.xml" Type="http://schemas.openxmlformats.org/officeDocument/2006/relationships/notesSlide"/><Relationship Id="rId16" Target="../media/image26.jpeg" Type="http://schemas.openxmlformats.org/officeDocument/2006/relationships/image"/><Relationship Id="rId1" Target="../slideLayouts/slideLayout2.xml" Type="http://schemas.openxmlformats.org/officeDocument/2006/relationships/slideLayout"/><Relationship Id="rId6" Target="slide5.xml" Type="http://schemas.openxmlformats.org/officeDocument/2006/relationships/slide"/><Relationship Id="rId11" Target="../media/image21.jpeg" Type="http://schemas.openxmlformats.org/officeDocument/2006/relationships/image"/><Relationship Id="rId5" Target="../media/image16.jpeg" Type="http://schemas.openxmlformats.org/officeDocument/2006/relationships/image"/><Relationship Id="rId15" Target="../media/image25.jpeg" Type="http://schemas.openxmlformats.org/officeDocument/2006/relationships/image"/><Relationship Id="rId10" Target="../media/image20.jpeg" Type="http://schemas.openxmlformats.org/officeDocument/2006/relationships/image"/><Relationship Id="rId4" Target="../media/image15.wmf" Type="http://schemas.openxmlformats.org/officeDocument/2006/relationships/image"/><Relationship Id="rId9" Target="../media/image19.png" Type="http://schemas.openxmlformats.org/officeDocument/2006/relationships/image"/><Relationship Id="rId14" Target="../media/image24.wmf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C:\Documents%20and%20Settings\user\&#1052;&#1086;&#1080;%20&#1076;&#1086;&#1082;&#1091;&#1084;&#1077;&#1085;&#1090;&#1099;\&#1056;&#1072;&#1079;&#1075;&#1086;&#1074;&#1086;&#1088;%20&#1086;%20&#1087;&#1088;&#1072;&#1074;&#1080;&#1083;&#1100;&#1085;&#1086;&#1084;%20&#1087;&#1080;&#1090;&#1072;&#1085;&#1080;&#1080;\buratino.kar.mid" TargetMode="External" Type="http://schemas.openxmlformats.org/officeDocument/2006/relationships/audio"/><Relationship Id="rId4" Target="../media/image29.pn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1785918" y="142852"/>
            <a:ext cx="5643602" cy="22860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428604"/>
            <a:ext cx="5214974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Овощи и фрукты – самые витаминные продукты</a:t>
            </a:r>
            <a:endParaRPr lang="ru-RU" sz="4000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0" y="3714752"/>
            <a:ext cx="1928794" cy="2149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5" name="TextBox 4"/>
          <p:cNvSpPr txBox="1"/>
          <p:nvPr/>
        </p:nvSpPr>
        <p:spPr>
          <a:xfrm>
            <a:off x="714348" y="85723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428604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Хоть чернил он не видал, </a:t>
            </a:r>
            <a:br>
              <a:rPr lang="ru-RU" dirty="0" smtClean="0"/>
            </a:br>
            <a:r>
              <a:rPr lang="ru-RU" dirty="0" smtClean="0"/>
              <a:t>Фиолетовым вдруг стал, </a:t>
            </a:r>
            <a:br>
              <a:rPr lang="ru-RU" dirty="0" smtClean="0"/>
            </a:br>
            <a:r>
              <a:rPr lang="ru-RU" dirty="0" smtClean="0"/>
              <a:t>Любят овощ Ваня, Жан... </a:t>
            </a:r>
            <a:br>
              <a:rPr lang="ru-RU" dirty="0" smtClean="0"/>
            </a:br>
            <a:r>
              <a:rPr lang="ru-RU" dirty="0" smtClean="0"/>
              <a:t>Так ведь это... </a:t>
            </a:r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14687">
            <a:off x="1110426" y="1354814"/>
            <a:ext cx="1400168" cy="171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500430" y="428604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зелёной палатке </a:t>
            </a:r>
            <a:br>
              <a:rPr lang="ru-RU" dirty="0" smtClean="0"/>
            </a:br>
            <a:r>
              <a:rPr lang="ru-RU" dirty="0" smtClean="0"/>
              <a:t>Колобки спят сладко. </a:t>
            </a:r>
            <a:br>
              <a:rPr lang="ru-RU" dirty="0" smtClean="0"/>
            </a:br>
            <a:r>
              <a:rPr lang="ru-RU" dirty="0" smtClean="0"/>
              <a:t>Много круглых крошек! </a:t>
            </a:r>
            <a:br>
              <a:rPr lang="ru-RU" dirty="0" smtClean="0"/>
            </a:br>
            <a:r>
              <a:rPr lang="ru-RU" dirty="0" smtClean="0"/>
              <a:t>Что это? </a:t>
            </a:r>
            <a:endParaRPr lang="ru-RU" dirty="0"/>
          </a:p>
        </p:txBody>
      </p:sp>
      <p:pic>
        <p:nvPicPr>
          <p:cNvPr id="9" name="Picture 7" descr="2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1285860"/>
            <a:ext cx="1079501" cy="106033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286480" y="428604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Он кусает, только вот, </a:t>
            </a:r>
            <a:br>
              <a:rPr lang="ru-RU" dirty="0" smtClean="0"/>
            </a:br>
            <a:r>
              <a:rPr lang="ru-RU" dirty="0" smtClean="0"/>
              <a:t>Зубок есть, но, где же рот? </a:t>
            </a:r>
            <a:br>
              <a:rPr lang="ru-RU" dirty="0" smtClean="0"/>
            </a:br>
            <a:r>
              <a:rPr lang="ru-RU" dirty="0" smtClean="0"/>
              <a:t>Белый носит сюртучок. </a:t>
            </a:r>
            <a:br>
              <a:rPr lang="ru-RU" dirty="0" smtClean="0"/>
            </a:br>
            <a:r>
              <a:rPr lang="ru-RU" dirty="0" smtClean="0"/>
              <a:t>Что, скажи, дружок? </a:t>
            </a:r>
            <a:endParaRPr lang="ru-RU" dirty="0"/>
          </a:p>
        </p:txBody>
      </p:sp>
      <p:pic>
        <p:nvPicPr>
          <p:cNvPr id="11" name="Picture 4" descr="2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86776" y="1357298"/>
            <a:ext cx="714380" cy="82077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5984" y="2071678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Бурая - не мишка, </a:t>
            </a:r>
            <a:br>
              <a:rPr lang="ru-RU" dirty="0" smtClean="0"/>
            </a:br>
            <a:r>
              <a:rPr lang="ru-RU" dirty="0" smtClean="0"/>
              <a:t>В норке - но не мышка. </a:t>
            </a:r>
            <a:endParaRPr lang="ru-RU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643182"/>
            <a:ext cx="1176322" cy="69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500694" y="1928802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Зелёная толстуха </a:t>
            </a:r>
            <a:br>
              <a:rPr lang="ru-RU" dirty="0" smtClean="0"/>
            </a:br>
            <a:r>
              <a:rPr lang="ru-RU" dirty="0" smtClean="0"/>
              <a:t>Надела уйму юбок. </a:t>
            </a:r>
            <a:br>
              <a:rPr lang="ru-RU" dirty="0" smtClean="0"/>
            </a:br>
            <a:r>
              <a:rPr lang="ru-RU" dirty="0" smtClean="0"/>
              <a:t>Стоит как балерина, </a:t>
            </a:r>
            <a:br>
              <a:rPr lang="ru-RU" dirty="0" smtClean="0"/>
            </a:br>
            <a:r>
              <a:rPr lang="ru-RU" dirty="0" smtClean="0"/>
              <a:t>Из листьев пелерина. </a:t>
            </a:r>
            <a:endParaRPr lang="ru-RU" dirty="0"/>
          </a:p>
        </p:txBody>
      </p:sp>
      <p:pic>
        <p:nvPicPr>
          <p:cNvPr id="15" name="Picture 4" descr="9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3000372"/>
            <a:ext cx="785818" cy="83621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071670" y="3500438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Красный, детки, но не мак. </a:t>
            </a:r>
            <a:br>
              <a:rPr lang="ru-RU" dirty="0" smtClean="0"/>
            </a:br>
            <a:r>
              <a:rPr lang="ru-RU" dirty="0" smtClean="0"/>
              <a:t>В огороде - не бурак. </a:t>
            </a:r>
            <a:br>
              <a:rPr lang="ru-RU" dirty="0" smtClean="0"/>
            </a:br>
            <a:r>
              <a:rPr lang="ru-RU" dirty="0" smtClean="0"/>
              <a:t>Сочный лакомый синьор. </a:t>
            </a:r>
            <a:br>
              <a:rPr lang="ru-RU" dirty="0" smtClean="0"/>
            </a:br>
            <a:r>
              <a:rPr lang="ru-RU" dirty="0" smtClean="0"/>
              <a:t>Угадали?</a:t>
            </a:r>
            <a:endParaRPr lang="ru-RU" dirty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3571876"/>
            <a:ext cx="952494" cy="138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5786446" y="3786190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Золотистый и полезный, </a:t>
            </a:r>
            <a:br>
              <a:rPr lang="ru-RU" dirty="0" smtClean="0"/>
            </a:br>
            <a:r>
              <a:rPr lang="ru-RU" dirty="0" smtClean="0"/>
              <a:t>Витаминный, хотя резкий, </a:t>
            </a:r>
            <a:br>
              <a:rPr lang="ru-RU" dirty="0" smtClean="0"/>
            </a:br>
            <a:r>
              <a:rPr lang="ru-RU" dirty="0" smtClean="0"/>
              <a:t>Горький вкус имеет он… </a:t>
            </a:r>
            <a:br>
              <a:rPr lang="ru-RU" dirty="0" smtClean="0"/>
            </a:br>
            <a:r>
              <a:rPr lang="ru-RU" dirty="0" smtClean="0"/>
              <a:t>Обжигает… Не лимон.   </a:t>
            </a:r>
            <a:endParaRPr lang="ru-RU" dirty="0"/>
          </a:p>
        </p:txBody>
      </p:sp>
      <p:pic>
        <p:nvPicPr>
          <p:cNvPr id="19" name="Picture 8" descr="8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8182" y="4000504"/>
            <a:ext cx="785818" cy="1164525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071670" y="4857760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Как на грядке под листок </a:t>
            </a:r>
            <a:br>
              <a:rPr lang="ru-RU" dirty="0" smtClean="0"/>
            </a:br>
            <a:r>
              <a:rPr lang="ru-RU" dirty="0" smtClean="0"/>
              <a:t>Закатился чурбачок - </a:t>
            </a:r>
            <a:br>
              <a:rPr lang="ru-RU" dirty="0" smtClean="0"/>
            </a:br>
            <a:r>
              <a:rPr lang="ru-RU" dirty="0" smtClean="0"/>
              <a:t>Зеленец удаленький, </a:t>
            </a:r>
            <a:br>
              <a:rPr lang="ru-RU" dirty="0" smtClean="0"/>
            </a:br>
            <a:r>
              <a:rPr lang="ru-RU" dirty="0" smtClean="0"/>
              <a:t>Вкусный овощ маленький. </a:t>
            </a:r>
            <a:endParaRPr lang="ru-RU" dirty="0"/>
          </a:p>
        </p:txBody>
      </p:sp>
      <p:pic>
        <p:nvPicPr>
          <p:cNvPr id="21" name="Picture 5" descr="2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6000768"/>
            <a:ext cx="1316020" cy="710813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5572132" y="5000636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Огородная краля </a:t>
            </a:r>
            <a:br>
              <a:rPr lang="ru-RU" dirty="0" smtClean="0"/>
            </a:br>
            <a:r>
              <a:rPr lang="ru-RU" dirty="0" smtClean="0"/>
              <a:t>Скрылась в подвале, </a:t>
            </a:r>
            <a:br>
              <a:rPr lang="ru-RU" dirty="0" smtClean="0"/>
            </a:br>
            <a:r>
              <a:rPr lang="ru-RU" dirty="0" smtClean="0"/>
              <a:t>Ярко-жёлтая на цвет, </a:t>
            </a:r>
            <a:br>
              <a:rPr lang="ru-RU" dirty="0" smtClean="0"/>
            </a:br>
            <a:r>
              <a:rPr lang="ru-RU" dirty="0" smtClean="0"/>
              <a:t>А коса-то, как букет. </a:t>
            </a:r>
            <a:endParaRPr lang="ru-RU" dirty="0"/>
          </a:p>
        </p:txBody>
      </p:sp>
      <p:pic>
        <p:nvPicPr>
          <p:cNvPr id="23" name="Picture 14" descr="j041331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8800537">
            <a:off x="7312904" y="5971287"/>
            <a:ext cx="1998644" cy="953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16" grpId="0"/>
      <p:bldP spid="18" grpId="0"/>
      <p:bldP spid="2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flipH="1">
            <a:off x="6072198" y="1"/>
            <a:ext cx="3071802" cy="342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857496"/>
            <a:ext cx="341947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Выноска-облако 5"/>
          <p:cNvSpPr/>
          <p:nvPr/>
        </p:nvSpPr>
        <p:spPr>
          <a:xfrm>
            <a:off x="428596" y="142852"/>
            <a:ext cx="5143536" cy="2071702"/>
          </a:xfrm>
          <a:prstGeom prst="cloudCallout">
            <a:avLst>
              <a:gd name="adj1" fmla="val 62694"/>
              <a:gd name="adj2" fmla="val -904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>
            <a:off x="2714612" y="3857628"/>
            <a:ext cx="6143668" cy="2714644"/>
          </a:xfrm>
          <a:prstGeom prst="cloudCallout">
            <a:avLst>
              <a:gd name="adj1" fmla="val -59449"/>
              <a:gd name="adj2" fmla="val -24738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357554" y="4357694"/>
            <a:ext cx="50720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 я и не знаю!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 Может позвать </a:t>
            </a:r>
            <a:r>
              <a:rPr lang="ru-RU" sz="2800" dirty="0" err="1" smtClean="0"/>
              <a:t>Мальвину</a:t>
            </a:r>
            <a:r>
              <a:rPr lang="ru-RU" sz="2800" dirty="0" smtClean="0"/>
              <a:t> на помощь, она все и про все знает.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428604"/>
            <a:ext cx="4857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Как назвать эти продукты,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одним словом?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Что означает слово овощ?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1142984"/>
            <a:ext cx="356765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Выноска-облако 2"/>
          <p:cNvSpPr/>
          <p:nvPr/>
        </p:nvSpPr>
        <p:spPr>
          <a:xfrm>
            <a:off x="2786050" y="0"/>
            <a:ext cx="6143668" cy="3929090"/>
          </a:xfrm>
          <a:prstGeom prst="cloudCallout">
            <a:avLst>
              <a:gd name="adj1" fmla="val -50320"/>
              <a:gd name="adj2" fmla="val 40115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357554" y="285728"/>
            <a:ext cx="50720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Овощи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b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сочные части травянистых растений, употребляемые в пищу человеком в свежем или переработанном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виде.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571472" y="571480"/>
            <a:ext cx="7858180" cy="5143536"/>
          </a:xfrm>
          <a:prstGeom prst="cloud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85786" y="1714488"/>
            <a:ext cx="7072362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Второе</a:t>
            </a:r>
            <a:br>
              <a:rPr lang="ru-RU" sz="8000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8000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испытание</a:t>
            </a:r>
            <a:endParaRPr lang="ru-RU" sz="8000" b="1" spc="50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C0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rrowheads="1"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0" y="4429132"/>
            <a:ext cx="1928794" cy="2149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6" name="TextBox 5"/>
          <p:cNvSpPr txBox="1"/>
          <p:nvPr/>
        </p:nvSpPr>
        <p:spPr>
          <a:xfrm>
            <a:off x="285720" y="285728"/>
            <a:ext cx="2857520" cy="92333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/>
              <a:t>Синий мундир, белая подкладка,</a:t>
            </a:r>
            <a:br>
              <a:rPr dirty="0" lang="ru-RU" smtClean="0"/>
            </a:br>
            <a:r>
              <a:rPr dirty="0" lang="ru-RU" smtClean="0"/>
              <a:t>В середине - сладко.</a:t>
            </a:r>
            <a:endParaRPr dirty="0" lang="ru-RU"/>
          </a:p>
        </p:txBody>
      </p:sp>
      <p:pic>
        <p:nvPicPr>
          <p:cNvPr id="1026" name="Picture 2"/>
          <p:cNvPicPr>
            <a:picLocks noChangeArrowheads="1" noChangeAspect="1"/>
          </p:cNvPicPr>
          <p:nvPr/>
        </p:nvPicPr>
        <p:blipFill>
          <a:blip cstate="print"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142984"/>
            <a:ext cx="800093" cy="82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000364" y="285728"/>
            <a:ext cx="3000396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/>
              <a:t>Этот плод едва обнимешь,</a:t>
            </a:r>
            <a:br>
              <a:rPr dirty="0" lang="ru-RU" smtClean="0"/>
            </a:br>
            <a:r>
              <a:rPr dirty="0" lang="ru-RU" smtClean="0"/>
              <a:t>если слаб, то не поднимешь,</a:t>
            </a:r>
            <a:br>
              <a:rPr dirty="0" lang="ru-RU" smtClean="0"/>
            </a:br>
            <a:r>
              <a:rPr dirty="0" lang="ru-RU" smtClean="0"/>
              <a:t>На куски его порежь,</a:t>
            </a:r>
            <a:br>
              <a:rPr dirty="0" lang="ru-RU" smtClean="0"/>
            </a:br>
            <a:r>
              <a:rPr dirty="0" lang="ru-RU" smtClean="0"/>
              <a:t>мякоть красную поешь.</a:t>
            </a:r>
            <a:endParaRPr dirty="0" lang="ru-RU"/>
          </a:p>
        </p:txBody>
      </p:sp>
      <p:pic>
        <p:nvPicPr>
          <p:cNvPr descr="23" id="9" name="Picture 4">
            <a:hlinkClick action="ppaction://hlinksldjump" r:id="rId4"/>
          </p:cNvPr>
          <p:cNvPicPr>
            <a:picLocks noChangeArrowheads="1" noChangeAspect="1"/>
          </p:cNvPicPr>
          <p:nvPr/>
        </p:nvPicPr>
        <p:blipFill>
          <a:blip cstate="print"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1357298"/>
            <a:ext cx="928694" cy="93446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929322" y="285728"/>
            <a:ext cx="3000396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/>
              <a:t>Само с кулачок,</a:t>
            </a:r>
            <a:br>
              <a:rPr dirty="0" lang="ru-RU" smtClean="0"/>
            </a:br>
            <a:r>
              <a:rPr dirty="0" lang="ru-RU" smtClean="0"/>
              <a:t> красный бочок,</a:t>
            </a:r>
            <a:br>
              <a:rPr dirty="0" lang="ru-RU" smtClean="0"/>
            </a:br>
            <a:r>
              <a:rPr dirty="0" lang="ru-RU" smtClean="0"/>
              <a:t>Потрогаешь - гладко, откусишь - сладко.</a:t>
            </a:r>
            <a:endParaRPr dirty="0" lang="ru-RU"/>
          </a:p>
        </p:txBody>
      </p:sp>
      <p:pic>
        <p:nvPicPr>
          <p:cNvPr descr="3159" id="11" name="Picture 4"/>
          <p:cNvPicPr>
            <a:picLocks noChangeArrowheads="1" noChangeAspect="1"/>
          </p:cNvPicPr>
          <p:nvPr/>
        </p:nvPicPr>
        <p:blipFill>
          <a:blip cstate="print"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95"/>
          <a:stretch>
            <a:fillRect/>
          </a:stretch>
        </p:blipFill>
        <p:spPr bwMode="auto">
          <a:xfrm flipH="1">
            <a:off x="7286644" y="1357298"/>
            <a:ext cx="571504" cy="60601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14282" y="2285992"/>
            <a:ext cx="3000396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/>
              <a:t>В поле на пригорочке</a:t>
            </a:r>
            <a:br>
              <a:rPr dirty="0" lang="ru-RU" smtClean="0"/>
            </a:br>
            <a:r>
              <a:rPr dirty="0" lang="ru-RU" smtClean="0"/>
              <a:t>Лежат желтые бочоночки.</a:t>
            </a:r>
            <a:endParaRPr dirty="0" lang="ru-RU"/>
          </a:p>
        </p:txBody>
      </p:sp>
      <p:pic>
        <p:nvPicPr>
          <p:cNvPr id="1027" name="Picture 3"/>
          <p:cNvPicPr>
            <a:picLocks noChangeArrowheads="1" noChangeAspect="1"/>
          </p:cNvPicPr>
          <p:nvPr/>
        </p:nvPicPr>
        <p:blipFill>
          <a:blip cstate="print"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2928934"/>
            <a:ext cx="908999" cy="71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143240" y="2285992"/>
            <a:ext cx="3429024" cy="175432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/>
              <a:t>Желтый круглый, ты откуда?</a:t>
            </a:r>
          </a:p>
          <a:p>
            <a:pPr algn="ctr"/>
            <a:r>
              <a:rPr dirty="0" lang="ru-RU" smtClean="0"/>
              <a:t>- Прямо с солнечного юга.</a:t>
            </a:r>
          </a:p>
          <a:p>
            <a:pPr algn="ctr"/>
            <a:r>
              <a:rPr dirty="0" lang="ru-RU" smtClean="0"/>
              <a:t>Сам на солнышко похож</a:t>
            </a:r>
          </a:p>
          <a:p>
            <a:pPr algn="ctr"/>
            <a:r>
              <a:rPr dirty="0" lang="ru-RU" smtClean="0"/>
              <a:t>Можешь съесть меня, но только</a:t>
            </a:r>
          </a:p>
          <a:p>
            <a:pPr algn="ctr"/>
            <a:r>
              <a:rPr dirty="0" lang="ru-RU" smtClean="0"/>
              <a:t>Раздели сперва на дольки.</a:t>
            </a:r>
          </a:p>
          <a:p>
            <a:pPr algn="ctr"/>
            <a:endParaRPr dirty="0" lang="ru-RU"/>
          </a:p>
        </p:txBody>
      </p:sp>
      <p:pic>
        <p:nvPicPr>
          <p:cNvPr id="1028" name="Picture 4"/>
          <p:cNvPicPr>
            <a:picLocks noChangeArrowheads="1"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905383">
            <a:off x="4136858" y="3472226"/>
            <a:ext cx="1195387" cy="1451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214678" y="4857760"/>
            <a:ext cx="3000396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/>
              <a:t>Она на лампочку похожа </a:t>
            </a:r>
            <a:br>
              <a:rPr dirty="0" lang="ru-RU" smtClean="0"/>
            </a:br>
            <a:r>
              <a:rPr dirty="0" lang="ru-RU" smtClean="0"/>
              <a:t>И на матрешку тоже.</a:t>
            </a:r>
            <a:br>
              <a:rPr dirty="0" lang="ru-RU" smtClean="0"/>
            </a:br>
            <a:r>
              <a:rPr dirty="0" lang="ru-RU" smtClean="0"/>
              <a:t>Степашке, Филе и Каркуше</a:t>
            </a:r>
            <a:br>
              <a:rPr dirty="0" lang="ru-RU" smtClean="0"/>
            </a:br>
            <a:r>
              <a:rPr dirty="0" lang="ru-RU" smtClean="0"/>
              <a:t>Полезно будет съесть по </a:t>
            </a:r>
            <a:endParaRPr dirty="0" lang="ru-RU"/>
          </a:p>
        </p:txBody>
      </p:sp>
      <p:pic>
        <p:nvPicPr>
          <p:cNvPr descr="груша" id="17" name="Picture 7">
            <a:hlinkClick action="ppaction://noaction" r:id=""/>
          </p:cNvPr>
          <p:cNvPicPr>
            <a:picLocks noChangeArrowheads="1" noChangeAspect="1"/>
          </p:cNvPicPr>
          <p:nvPr/>
        </p:nvPicPr>
        <p:blipFill>
          <a:blip cstate="print"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6072206"/>
            <a:ext cx="785818" cy="63267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786446" y="4000504"/>
            <a:ext cx="3143272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/>
              <a:t>На островок налетел ураган – </a:t>
            </a:r>
          </a:p>
          <a:p>
            <a:r>
              <a:rPr dirty="0" lang="ru-RU" smtClean="0"/>
              <a:t>На пальме остался последний </a:t>
            </a:r>
            <a:endParaRPr dirty="0" lang="ru-RU"/>
          </a:p>
        </p:txBody>
      </p:sp>
      <p:pic>
        <p:nvPicPr>
          <p:cNvPr descr="033" id="19" name="Picture 4"/>
          <p:cNvPicPr>
            <a:picLocks noChangeArrowheads="1" noChangeAspect="1"/>
          </p:cNvPicPr>
          <p:nvPr/>
        </p:nvPicPr>
        <p:blipFill>
          <a:blip r:embed="rId10">
            <a:clrChange>
              <a:clrFrom>
                <a:srgbClr val="B7FFC0"/>
              </a:clrFrom>
              <a:clrTo>
                <a:srgbClr val="B7FF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292707">
            <a:off x="6903145" y="4391675"/>
            <a:ext cx="1700066" cy="1452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3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4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7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9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">
                      <p:stCondLst>
                        <p:cond delay="indefinite"/>
                      </p:stCondLst>
                      <p:childTnLst>
                        <p:par>
                          <p:cTn fill="hold" id="22">
                            <p:stCondLst>
                              <p:cond delay="0"/>
                            </p:stCondLst>
                            <p:childTnLst>
                              <p:par>
                                <p:cTn fill="hold" id="23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5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6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9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2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7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8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">
                      <p:stCondLst>
                        <p:cond delay="indefinite"/>
                      </p:stCondLst>
                      <p:childTnLst>
                        <p:par>
                          <p:cTn fill="hold" id="40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1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43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44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5">
                      <p:stCondLst>
                        <p:cond delay="indefinite"/>
                      </p:stCondLst>
                      <p:childTnLst>
                        <p:par>
                          <p:cTn fill="hold" id="46">
                            <p:stCondLst>
                              <p:cond delay="0"/>
                            </p:stCondLst>
                            <p:childTnLst>
                              <p:par>
                                <p:cTn fill="hold" id="47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49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5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1">
                      <p:stCondLst>
                        <p:cond delay="indefinite"/>
                      </p:stCondLst>
                      <p:childTnLst>
                        <p:par>
                          <p:cTn fill="hold" id="5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3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55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56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7">
                      <p:stCondLst>
                        <p:cond delay="indefinite"/>
                      </p:stCondLst>
                      <p:childTnLst>
                        <p:par>
                          <p:cTn fill="hold" id="58">
                            <p:stCondLst>
                              <p:cond delay="0"/>
                            </p:stCondLst>
                            <p:childTnLst>
                              <p:par>
                                <p:cTn fill="hold" id="59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61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62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3">
                      <p:stCondLst>
                        <p:cond delay="indefinite"/>
                      </p:stCondLst>
                      <p:childTnLst>
                        <p:par>
                          <p:cTn fill="hold" id="6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6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67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68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9">
                      <p:stCondLst>
                        <p:cond delay="indefinite"/>
                      </p:stCondLst>
                      <p:childTnLst>
                        <p:par>
                          <p:cTn fill="hold" id="70">
                            <p:stCondLst>
                              <p:cond delay="0"/>
                            </p:stCondLst>
                            <p:childTnLst>
                              <p:par>
                                <p:cTn fill="hold" id="71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3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74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5">
                      <p:stCondLst>
                        <p:cond delay="indefinite"/>
                      </p:stCondLst>
                      <p:childTnLst>
                        <p:par>
                          <p:cTn fill="hold" id="76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77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9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1">
                      <p:stCondLst>
                        <p:cond delay="indefinite"/>
                      </p:stCondLst>
                      <p:childTnLst>
                        <p:par>
                          <p:cTn fill="hold" id="82">
                            <p:stCondLst>
                              <p:cond delay="0"/>
                            </p:stCondLst>
                            <p:childTnLst>
                              <p:par>
                                <p:cTn fill="hold" id="83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85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6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6"/>
      <p:bldP grpId="0" spid="8"/>
      <p:bldP grpId="0" spid="10"/>
      <p:bldP grpId="0" spid="12"/>
      <p:bldP grpId="0" spid="14"/>
      <p:bldP grpId="0" spid="16"/>
      <p:bldP grpId="0" spid="18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571472" y="571480"/>
            <a:ext cx="7858180" cy="5143536"/>
          </a:xfrm>
          <a:prstGeom prst="cloud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85786" y="1714488"/>
            <a:ext cx="7072362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Третье</a:t>
            </a:r>
            <a:br>
              <a:rPr lang="ru-RU" sz="8000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8000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испытание</a:t>
            </a:r>
            <a:endParaRPr lang="ru-RU" sz="8000" b="1" spc="50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C0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500098" y="285728"/>
            <a:ext cx="9929882" cy="707886"/>
          </a:xfrm>
          <a:prstGeom prst="rect">
            <a:avLst/>
          </a:prstGeom>
          <a:noFill/>
        </p:spPr>
        <p:txBody>
          <a:bodyPr rtlCol="0" wrap="square">
            <a:spAutoFit/>
            <a:scene3d>
              <a:camera prst="orthographicFront"/>
              <a:lightRig dir="tl" rig="glow">
                <a:rot lat="0" lon="0" rev="5400000"/>
              </a:lightRig>
            </a:scene3d>
            <a:sp3d contourW="12700">
              <a:bevelT h="25400" w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b="1" dirty="0" lang="ru-RU" smtClean="0" sz="400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rPr>
              <a:t>Распределите картинки в две колонки</a:t>
            </a:r>
            <a:endParaRPr b="1" dirty="0" lang="ru-RU" sz="400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algn="tl" blurRad="80000" dir="5040000" dist="40000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715274" y="3928272"/>
            <a:ext cx="55721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14282" y="1714488"/>
            <a:ext cx="87154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57224" y="1071546"/>
            <a:ext cx="2214578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chemeClr val="accent1">
                    <a:lumMod val="50000"/>
                  </a:schemeClr>
                </a:solidFill>
              </a:rPr>
              <a:t>Овощи</a:t>
            </a:r>
            <a:endParaRPr b="1" dirty="0" lang="ru-RU" sz="36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43570" y="1071546"/>
            <a:ext cx="2214578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chemeClr val="accent1">
                    <a:lumMod val="50000"/>
                  </a:schemeClr>
                </a:solidFill>
              </a:rPr>
              <a:t>Фрукты</a:t>
            </a:r>
            <a:endParaRPr b="1" dirty="0" lang="ru-RU" sz="360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rrowheads="1"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714620"/>
            <a:ext cx="95629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033" id="19" name="Picture 4"/>
          <p:cNvPicPr>
            <a:picLocks noChangeArrowheads="1" noChangeAspect="1"/>
          </p:cNvPicPr>
          <p:nvPr/>
        </p:nvPicPr>
        <p:blipFill>
          <a:blip r:embed="rId3">
            <a:clrChange>
              <a:clrFrom>
                <a:srgbClr val="B7FFC0"/>
              </a:clrFrom>
              <a:clrTo>
                <a:srgbClr val="B7FF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643182"/>
            <a:ext cx="1693262" cy="1446737"/>
          </a:xfrm>
          <a:prstGeom prst="rect">
            <a:avLst/>
          </a:prstGeom>
          <a:noFill/>
        </p:spPr>
      </p:pic>
      <p:pic>
        <p:nvPicPr>
          <p:cNvPr descr="4" id="20" name="Picture 5">
            <a:hlinkClick action="ppaction://hlinksldjump" r:id="rId4"/>
          </p:cNvPr>
          <p:cNvPicPr>
            <a:picLocks noChangeArrowheads="1"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786058"/>
            <a:ext cx="1464508" cy="1285884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3000372"/>
            <a:ext cx="179728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3159" id="25" name="Picture 4"/>
          <p:cNvPicPr>
            <a:picLocks noChangeArrowheads="1" noChangeAspect="1"/>
          </p:cNvPicPr>
          <p:nvPr/>
        </p:nvPicPr>
        <p:blipFill>
          <a:blip cstate="print"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43"/>
          <a:stretch>
            <a:fillRect/>
          </a:stretch>
        </p:blipFill>
        <p:spPr bwMode="auto">
          <a:xfrm>
            <a:off x="3714744" y="2714620"/>
            <a:ext cx="1428760" cy="1515031"/>
          </a:xfrm>
          <a:prstGeom prst="rect">
            <a:avLst/>
          </a:prstGeom>
          <a:noFill/>
        </p:spPr>
      </p:pic>
      <p:pic>
        <p:nvPicPr>
          <p:cNvPr descr="1185319748_f" id="26" name="Picture 4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3500430" y="2928934"/>
            <a:ext cx="1954204" cy="1302952"/>
          </a:xfrm>
          <a:prstGeom prst="rect">
            <a:avLst/>
          </a:prstGeom>
          <a:noFill/>
        </p:spPr>
      </p:pic>
      <p:pic>
        <p:nvPicPr>
          <p:cNvPr id="27" name="Picture 2"/>
          <p:cNvPicPr>
            <a:picLocks noChangeArrowheads="1" noChangeAspect="1"/>
          </p:cNvPicPr>
          <p:nvPr/>
        </p:nvPicPr>
        <p:blipFill>
          <a:blip cstate="print"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14687">
            <a:off x="3825070" y="2569259"/>
            <a:ext cx="1400168" cy="171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3"/>
          <p:cNvPicPr>
            <a:picLocks noChangeArrowheads="1" noChangeAspect="1"/>
          </p:cNvPicPr>
          <p:nvPr/>
        </p:nvPicPr>
        <p:blipFill>
          <a:blip cstate="print"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3071810"/>
            <a:ext cx="156689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rrowheads="1" noChangeAspect="1"/>
          </p:cNvPicPr>
          <p:nvPr/>
        </p:nvPicPr>
        <p:blipFill>
          <a:blip cstate="print"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3071810"/>
            <a:ext cx="1612280" cy="121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rrowheads="1"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3071810"/>
            <a:ext cx="1271590" cy="11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d2-0120-181" id="35" name="Picture 4"/>
          <p:cNvPicPr>
            <a:picLocks noChangeArrowheads="1" noChangeAspect="1"/>
          </p:cNvPicPr>
          <p:nvPr/>
        </p:nvPicPr>
        <p:blipFill>
          <a:blip cstate="print" r:embed="rId13"/>
          <a:srcRect b="3"/>
          <a:stretch>
            <a:fillRect/>
          </a:stretch>
        </p:blipFill>
        <p:spPr bwMode="auto">
          <a:xfrm>
            <a:off x="3857620" y="2857496"/>
            <a:ext cx="1106465" cy="1470057"/>
          </a:xfrm>
          <a:prstGeom prst="rect">
            <a:avLst/>
          </a:prstGeom>
          <a:noFill/>
        </p:spPr>
      </p:pic>
      <p:pic>
        <p:nvPicPr>
          <p:cNvPr descr="20080616_007" id="36" name="Picture 4"/>
          <p:cNvPicPr>
            <a:picLocks noChangeArrowheads="1" noChangeAspect="1"/>
          </p:cNvPicPr>
          <p:nvPr/>
        </p:nvPicPr>
        <p:blipFill>
          <a:blip cstate="print" r:embed="rId14"/>
          <a:stretch>
            <a:fillRect/>
          </a:stretch>
        </p:blipFill>
        <p:spPr bwMode="auto">
          <a:xfrm>
            <a:off x="3500430" y="2928934"/>
            <a:ext cx="1881179" cy="1287753"/>
          </a:xfrm>
          <a:prstGeom prst="rect">
            <a:avLst/>
          </a:prstGeom>
          <a:noFill/>
        </p:spPr>
      </p:pic>
      <p:pic>
        <p:nvPicPr>
          <p:cNvPr id="2059" name="Picture 11"/>
          <p:cNvPicPr>
            <a:picLocks noChangeArrowheads="1" noChangeAspect="1"/>
          </p:cNvPicPr>
          <p:nvPr/>
        </p:nvPicPr>
        <p:blipFill>
          <a:blip cstate="print"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3429000"/>
            <a:ext cx="642922" cy="64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21" id="38" name="Picture 7">
            <a:hlinkClick action="ppaction://noaction" r:id=""/>
          </p:cNvPr>
          <p:cNvPicPr>
            <a:picLocks noChangeArrowheads="1" noChangeAspect="1"/>
          </p:cNvPicPr>
          <p:nvPr/>
        </p:nvPicPr>
        <p:blipFill>
          <a:blip cstate="print"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3286124"/>
            <a:ext cx="800025" cy="785818"/>
          </a:xfrm>
          <a:prstGeom prst="rect">
            <a:avLst/>
          </a:prstGeom>
          <a:noFill/>
        </p:spPr>
      </p:pic>
      <p:pic>
        <p:nvPicPr>
          <p:cNvPr descr="j0088382" id="39" name="Picture 15"/>
          <p:cNvPicPr>
            <a:picLocks noChangeArrowheads="1"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 flipH="1">
            <a:off x="3786182" y="3214686"/>
            <a:ext cx="1159070" cy="1032137"/>
          </a:xfrm>
          <a:prstGeom prst="rect">
            <a:avLst/>
          </a:prstGeom>
          <a:noFill/>
        </p:spPr>
      </p:pic>
      <p:pic>
        <p:nvPicPr>
          <p:cNvPr descr="8" id="40" name="Picture 8">
            <a:hlinkClick action="ppaction://hlinksldjump" r:id="rId18"/>
          </p:cNvPr>
          <p:cNvPicPr>
            <a:picLocks noChangeArrowheads="1" noChangeAspect="1"/>
          </p:cNvPicPr>
          <p:nvPr/>
        </p:nvPicPr>
        <p:blipFill>
          <a:blip cstate="print" r:embed="rId19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3286124"/>
            <a:ext cx="785818" cy="1164525"/>
          </a:xfrm>
          <a:prstGeom prst="rect">
            <a:avLst/>
          </a:prstGeom>
          <a:noFill/>
        </p:spPr>
      </p:pic>
      <p:pic>
        <p:nvPicPr>
          <p:cNvPr id="2060" name="Picture 12"/>
          <p:cNvPicPr>
            <a:picLocks noChangeArrowheads="1" noChangeAspect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8913" y="2715186"/>
            <a:ext cx="1647467" cy="164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24" id="42" name="Picture 4">
            <a:hlinkClick action="ppaction://hlinksldjump" r:id="rId21"/>
          </p:cNvPr>
          <p:cNvPicPr>
            <a:picLocks noChangeArrowheads="1" noChangeAspect="1"/>
          </p:cNvPicPr>
          <p:nvPr/>
        </p:nvPicPr>
        <p:blipFill>
          <a:blip cstate="print"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3214686"/>
            <a:ext cx="885806" cy="1017735"/>
          </a:xfrm>
          <a:prstGeom prst="rect">
            <a:avLst/>
          </a:prstGeom>
          <a:noFill/>
        </p:spPr>
      </p:pic>
      <p:pic>
        <p:nvPicPr>
          <p:cNvPr descr="ананас" id="43" name="Picture 10">
            <a:hlinkClick action="ppaction://noaction" r:id=""/>
          </p:cNvPr>
          <p:cNvPicPr>
            <a:picLocks noChangeArrowheads="1" noChangeAspect="1"/>
          </p:cNvPicPr>
          <p:nvPr/>
        </p:nvPicPr>
        <p:blipFill>
          <a:blip cstate="print"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2786058"/>
            <a:ext cx="815954" cy="1621360"/>
          </a:xfrm>
          <a:prstGeom prst="rect">
            <a:avLst/>
          </a:prstGeom>
          <a:noFill/>
        </p:spPr>
      </p:pic>
      <p:pic>
        <p:nvPicPr>
          <p:cNvPr id="2061" name="Picture 13"/>
          <p:cNvPicPr>
            <a:picLocks noChangeArrowheads="1" noChangeAspect="1"/>
          </p:cNvPicPr>
          <p:nvPr/>
        </p:nvPicPr>
        <p:blipFill>
          <a:blip cstate="print" r:embed="rId24"/>
          <a:srcRect/>
          <a:stretch>
            <a:fillRect/>
          </a:stretch>
        </p:blipFill>
        <p:spPr bwMode="auto">
          <a:xfrm>
            <a:off x="4000496" y="3357562"/>
            <a:ext cx="809612" cy="75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14"/>
          <p:cNvPicPr>
            <a:picLocks noChangeArrowheads="1" noChangeAspect="1"/>
          </p:cNvPicPr>
          <p:nvPr/>
        </p:nvPicPr>
        <p:blipFill>
          <a:blip r:embed="rId2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8916" y="3714752"/>
            <a:ext cx="1190274" cy="1019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j0413312" id="46" name="Picture 14"/>
          <p:cNvPicPr>
            <a:picLocks noChangeArrowheads="1" noChangeAspect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3357554" y="3214686"/>
            <a:ext cx="1945892" cy="928675"/>
          </a:xfrm>
          <a:prstGeom prst="rect">
            <a:avLst/>
          </a:prstGeom>
          <a:noFill/>
        </p:spPr>
      </p:pic>
      <p:pic>
        <p:nvPicPr>
          <p:cNvPr descr="23" id="47" name="Picture 4">
            <a:hlinkClick action="ppaction://hlinksldjump" r:id="rId27"/>
          </p:cNvPr>
          <p:cNvPicPr>
            <a:picLocks noChangeArrowheads="1" noChangeAspect="1"/>
          </p:cNvPicPr>
          <p:nvPr/>
        </p:nvPicPr>
        <p:blipFill>
          <a:blip cstate="print"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3571876"/>
            <a:ext cx="818813" cy="823902"/>
          </a:xfrm>
          <a:prstGeom prst="rect">
            <a:avLst/>
          </a:prstGeom>
          <a:noFill/>
        </p:spPr>
      </p:pic>
      <p:pic>
        <p:nvPicPr>
          <p:cNvPr id="48" name="Picture 3"/>
          <p:cNvPicPr>
            <a:picLocks noChangeArrowheads="1" noChangeAspect="1"/>
          </p:cNvPicPr>
          <p:nvPr/>
        </p:nvPicPr>
        <p:blipFill>
          <a:blip cstate="print" r:embed="rId2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3857628"/>
            <a:ext cx="908999" cy="71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344530c2a76c" id="49" name="Picture 5"/>
          <p:cNvPicPr>
            <a:picLocks noChangeArrowheads="1" noChangeAspect="1"/>
          </p:cNvPicPr>
          <p:nvPr/>
        </p:nvPicPr>
        <p:blipFill>
          <a:blip cstate="print" r:embed="rId30"/>
          <a:srcRect/>
          <a:stretch>
            <a:fillRect/>
          </a:stretch>
        </p:blipFill>
        <p:spPr bwMode="auto">
          <a:xfrm>
            <a:off x="4070327" y="3786190"/>
            <a:ext cx="715987" cy="536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1" nodeType="clickEffect" presetClass="path" presetID="56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68363E-6 L 0.41979 -0.12049 " pathEditMode="relative" ptsTypes="AA" rAng="0">
                                      <p:cBhvr>
                                        <p:cTn dur="2000" fill="hold" id="12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0" y="-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7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8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1" nodeType="clickEffect" presetClass="path" presetID="56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22849E-6 L 0.26893 -0.1272 " pathEditMode="relative" ptsTypes="AA" rAng="0">
                                      <p:cBhvr>
                                        <p:cTn dur="2000" fill="hold" id="22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0" y="-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7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8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">
                      <p:stCondLst>
                        <p:cond delay="indefinite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3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3469E-6 L -0.40364 -0.14686 " pathEditMode="relative" ptsTypes="AA" rAng="0">
                                      <p:cBhvr>
                                        <p:cTn dur="2000" fill="hold" id="32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00" y="-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7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8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">
                      <p:stCondLst>
                        <p:cond delay="indefinite"/>
                      </p:stCondLst>
                      <p:childTnLst>
                        <p:par>
                          <p:cTn fill="hold" id="4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4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37743E-6 L -0.24861 -0.15194 " pathEditMode="relative" ptsTypes="AA" rAng="0">
                                      <p:cBhvr>
                                        <p:cTn dur="2000" fill="hold" id="42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0" y="-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fill="hold" id="4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47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48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9">
                      <p:stCondLst>
                        <p:cond delay="indefinite"/>
                      </p:stCondLst>
                      <p:childTnLst>
                        <p:par>
                          <p:cTn fill="hold" id="5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1" nodeType="clickEffect" presetClass="path" presetID="64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68363E-6 L 0.08646 -0.14269 " pathEditMode="relative" ptsTypes="AA" rAng="0">
                                      <p:cBhvr>
                                        <p:cTn dur="2000" fill="hold" id="52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-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3">
                      <p:stCondLst>
                        <p:cond delay="indefinite"/>
                      </p:stCondLst>
                      <p:childTnLst>
                        <p:par>
                          <p:cTn fill="hold" id="54">
                            <p:stCondLst>
                              <p:cond delay="0"/>
                            </p:stCondLst>
                            <p:childTnLst>
                              <p:par>
                                <p:cTn fill="hold" id="5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57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58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9">
                      <p:stCondLst>
                        <p:cond delay="indefinite"/>
                      </p:stCondLst>
                      <p:childTnLst>
                        <p:par>
                          <p:cTn fill="hold" id="6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61" nodeType="click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13691E-6 L 0.38056 0.05157 " pathEditMode="relative" ptsTypes="AA" rAng="0">
                                      <p:cBhvr>
                                        <p:cTn dur="2000" fill="hold" id="62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0" y="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3">
                      <p:stCondLst>
                        <p:cond delay="indefinite"/>
                      </p:stCondLst>
                      <p:childTnLst>
                        <p:par>
                          <p:cTn fill="hold" id="64">
                            <p:stCondLst>
                              <p:cond delay="0"/>
                            </p:stCondLst>
                            <p:childTnLst>
                              <p:par>
                                <p:cTn fill="hold" id="6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67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68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9">
                      <p:stCondLst>
                        <p:cond delay="indefinite"/>
                      </p:stCondLst>
                      <p:childTnLst>
                        <p:par>
                          <p:cTn fill="hold" id="7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7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93062E-6 L -0.05781 -0.12534 " pathEditMode="relative" ptsTypes="AA" rAng="0">
                                      <p:cBhvr>
                                        <p:cTn dur="2000" fill="hold" id="72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0" y="-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3">
                      <p:stCondLst>
                        <p:cond delay="indefinite"/>
                      </p:stCondLst>
                      <p:childTnLst>
                        <p:par>
                          <p:cTn fill="hold" id="74">
                            <p:stCondLst>
                              <p:cond delay="0"/>
                            </p:stCondLst>
                            <p:childTnLst>
                              <p:par>
                                <p:cTn fill="hold" id="7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7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78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9">
                      <p:stCondLst>
                        <p:cond delay="indefinite"/>
                      </p:stCondLst>
                      <p:childTnLst>
                        <p:par>
                          <p:cTn fill="hold" id="8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8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37743E-6 L -0.40139 0.00555 " pathEditMode="relative" ptsTypes="AA" rAng="0">
                                      <p:cBhvr>
                                        <p:cTn dur="2000" fill="hold" id="82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3">
                      <p:stCondLst>
                        <p:cond delay="indefinite"/>
                      </p:stCondLst>
                      <p:childTnLst>
                        <p:par>
                          <p:cTn fill="hold" id="84">
                            <p:stCondLst>
                              <p:cond delay="0"/>
                            </p:stCondLst>
                            <p:childTnLst>
                              <p:par>
                                <p:cTn fill="hold" id="8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87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8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9">
                      <p:stCondLst>
                        <p:cond delay="indefinite"/>
                      </p:stCondLst>
                      <p:childTnLst>
                        <p:par>
                          <p:cTn fill="hold" id="9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91" nodeType="click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56152E-6 L 0.18663 0.03723 " pathEditMode="relative" ptsTypes="AA" rAng="0">
                                      <p:cBhvr>
                                        <p:cTn dur="2000" fill="hold" id="92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0" y="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3">
                      <p:stCondLst>
                        <p:cond delay="indefinite"/>
                      </p:stCondLst>
                      <p:childTnLst>
                        <p:par>
                          <p:cTn fill="hold" id="94">
                            <p:stCondLst>
                              <p:cond delay="0"/>
                            </p:stCondLst>
                            <p:childTnLst>
                              <p:par>
                                <p:cTn fill="hold" id="9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97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8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9">
                      <p:stCondLst>
                        <p:cond delay="indefinite"/>
                      </p:stCondLst>
                      <p:childTnLst>
                        <p:par>
                          <p:cTn fill="hold" id="10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01" nodeType="click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01758E-7 L -0.25122 -0.02475 " pathEditMode="relative" ptsTypes="AA" rAng="0">
                                      <p:cBhvr>
                                        <p:cTn dur="2000" fill="hold" id="102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0" y="-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3">
                      <p:stCondLst>
                        <p:cond delay="indefinite"/>
                      </p:stCondLst>
                      <p:childTnLst>
                        <p:par>
                          <p:cTn fill="hold" id="104">
                            <p:stCondLst>
                              <p:cond delay="0"/>
                            </p:stCondLst>
                            <p:childTnLst>
                              <p:par>
                                <p:cTn fill="hold" id="10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07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8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9">
                      <p:stCondLst>
                        <p:cond delay="indefinite"/>
                      </p:stCondLst>
                      <p:childTnLst>
                        <p:par>
                          <p:cTn fill="hold" id="11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1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0278 L 0.42917 0.27752 " pathEditMode="relative" ptsTypes="AA" rAng="0">
                                      <p:cBhvr>
                                        <p:cTn dur="2000" fill="hold" id="112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00" y="1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3">
                      <p:stCondLst>
                        <p:cond delay="indefinite"/>
                      </p:stCondLst>
                      <p:childTnLst>
                        <p:par>
                          <p:cTn fill="hold" id="114">
                            <p:stCondLst>
                              <p:cond delay="0"/>
                            </p:stCondLst>
                            <p:childTnLst>
                              <p:par>
                                <p:cTn fill="hold" id="11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17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18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9">
                      <p:stCondLst>
                        <p:cond delay="indefinite"/>
                      </p:stCondLst>
                      <p:childTnLst>
                        <p:par>
                          <p:cTn fill="hold" id="12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21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52636E-6 L -0.37934 0.18895 " pathEditMode="relative" ptsTypes="AA" rAng="0">
                                      <p:cBhvr>
                                        <p:cTn dur="2000" fill="hold" id="122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0" y="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23">
                      <p:stCondLst>
                        <p:cond delay="indefinite"/>
                      </p:stCondLst>
                      <p:childTnLst>
                        <p:par>
                          <p:cTn fill="hold" id="124">
                            <p:stCondLst>
                              <p:cond delay="0"/>
                            </p:stCondLst>
                            <p:childTnLst>
                              <p:par>
                                <p:cTn fill="hold" id="12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27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28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29">
                      <p:stCondLst>
                        <p:cond delay="indefinite"/>
                      </p:stCondLst>
                      <p:childTnLst>
                        <p:par>
                          <p:cTn fill="hold" id="13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31" nodeType="click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0.08264 -0.02567 " pathEditMode="relative" ptsTypes="AA" rAng="0">
                                      <p:cBhvr>
                                        <p:cTn dur="2000" fill="hold" id="132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3">
                      <p:stCondLst>
                        <p:cond delay="indefinite"/>
                      </p:stCondLst>
                      <p:childTnLst>
                        <p:par>
                          <p:cTn fill="hold" id="134">
                            <p:stCondLst>
                              <p:cond delay="0"/>
                            </p:stCondLst>
                            <p:childTnLst>
                              <p:par>
                                <p:cTn fill="hold" id="13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37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38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9">
                      <p:stCondLst>
                        <p:cond delay="indefinite"/>
                      </p:stCondLst>
                      <p:childTnLst>
                        <p:par>
                          <p:cTn fill="hold" id="14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4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56152E-6 L -0.12291 -0.00486 " pathEditMode="relative" ptsTypes="AA" rAng="0">
                                      <p:cBhvr>
                                        <p:cTn dur="2000" fill="hold" id="142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3">
                      <p:stCondLst>
                        <p:cond delay="indefinite"/>
                      </p:stCondLst>
                      <p:childTnLst>
                        <p:par>
                          <p:cTn fill="hold" id="144">
                            <p:stCondLst>
                              <p:cond delay="0"/>
                            </p:stCondLst>
                            <p:childTnLst>
                              <p:par>
                                <p:cTn fill="hold" id="14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47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48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9">
                      <p:stCondLst>
                        <p:cond delay="indefinite"/>
                      </p:stCondLst>
                      <p:childTnLst>
                        <p:par>
                          <p:cTn fill="hold" id="15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51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23034E-6 L 0.30607 0.23913 " pathEditMode="relative" ptsTypes="AA" rAng="0">
                                      <p:cBhvr>
                                        <p:cTn dur="2000" fill="hold" id="152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00" y="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3">
                      <p:stCondLst>
                        <p:cond delay="indefinite"/>
                      </p:stCondLst>
                      <p:childTnLst>
                        <p:par>
                          <p:cTn fill="hold" id="154">
                            <p:stCondLst>
                              <p:cond delay="0"/>
                            </p:stCondLst>
                            <p:childTnLst>
                              <p:par>
                                <p:cTn fill="hold" id="15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57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8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9">
                      <p:stCondLst>
                        <p:cond delay="indefinite"/>
                      </p:stCondLst>
                      <p:childTnLst>
                        <p:par>
                          <p:cTn fill="hold" id="16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6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48011E-6 L -0.25591 0.08279 " pathEditMode="relative" ptsTypes="AA" rAng="0">
                                      <p:cBhvr>
                                        <p:cTn dur="2000" fill="hold" id="162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00" y="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3">
                      <p:stCondLst>
                        <p:cond delay="indefinite"/>
                      </p:stCondLst>
                      <p:childTnLst>
                        <p:par>
                          <p:cTn fill="hold" id="164">
                            <p:stCondLst>
                              <p:cond delay="0"/>
                            </p:stCondLst>
                            <p:childTnLst>
                              <p:par>
                                <p:cTn fill="hold" id="16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67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68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9">
                      <p:stCondLst>
                        <p:cond delay="indefinite"/>
                      </p:stCondLst>
                      <p:childTnLst>
                        <p:par>
                          <p:cTn fill="hold" id="17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71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37743E-6 L 0.16945 0.24676 " pathEditMode="relative" ptsTypes="AA" rAng="0">
                                      <p:cBhvr>
                                        <p:cTn dur="2000" fill="hold" id="172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00" y="1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3">
                      <p:stCondLst>
                        <p:cond delay="indefinite"/>
                      </p:stCondLst>
                      <p:childTnLst>
                        <p:par>
                          <p:cTn fill="hold" id="174">
                            <p:stCondLst>
                              <p:cond delay="0"/>
                            </p:stCondLst>
                            <p:childTnLst>
                              <p:par>
                                <p:cTn fill="hold" id="17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77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78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9">
                      <p:stCondLst>
                        <p:cond delay="indefinite"/>
                      </p:stCondLst>
                      <p:childTnLst>
                        <p:par>
                          <p:cTn fill="hold" id="18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8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2414E-6 L -0.13542 0.11448 " pathEditMode="relative" ptsTypes="AA" rAng="0">
                                      <p:cBhvr>
                                        <p:cTn dur="2000" fill="hold" id="182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00" y="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3">
                      <p:stCondLst>
                        <p:cond delay="indefinite"/>
                      </p:stCondLst>
                      <p:childTnLst>
                        <p:par>
                          <p:cTn fill="hold" id="184">
                            <p:stCondLst>
                              <p:cond delay="0"/>
                            </p:stCondLst>
                            <p:childTnLst>
                              <p:par>
                                <p:cTn fill="hold" id="18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87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88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9">
                      <p:stCondLst>
                        <p:cond delay="indefinite"/>
                      </p:stCondLst>
                      <p:childTnLst>
                        <p:par>
                          <p:cTn fill="hold" id="19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91" nodeType="click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5.3654E-7 L 0.04948 0.15402 " pathEditMode="relative" ptsTypes="AA" rAng="0">
                                      <p:cBhvr>
                                        <p:cTn dur="2000" fill="hold" id="192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3">
                      <p:stCondLst>
                        <p:cond delay="indefinite"/>
                      </p:stCondLst>
                      <p:childTnLst>
                        <p:par>
                          <p:cTn fill="hold" id="194">
                            <p:stCondLst>
                              <p:cond delay="0"/>
                            </p:stCondLst>
                            <p:childTnLst>
                              <p:par>
                                <p:cTn fill="hold" id="19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97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98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9">
                      <p:stCondLst>
                        <p:cond delay="indefinite"/>
                      </p:stCondLst>
                      <p:childTnLst>
                        <p:par>
                          <p:cTn fill="hold" id="20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01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9556E-7 L 0.30174 0.36471 " pathEditMode="relative" ptsTypes="AA" rAng="0">
                                      <p:cBhvr>
                                        <p:cTn dur="2000" fill="hold" id="202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00" y="1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3">
                      <p:stCondLst>
                        <p:cond delay="indefinite"/>
                      </p:stCondLst>
                      <p:childTnLst>
                        <p:par>
                          <p:cTn fill="hold" id="204">
                            <p:stCondLst>
                              <p:cond delay="0"/>
                            </p:stCondLst>
                            <p:childTnLst>
                              <p:par>
                                <p:cTn fill="hold" id="20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07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08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9">
                      <p:stCondLst>
                        <p:cond delay="indefinite"/>
                      </p:stCondLst>
                      <p:childTnLst>
                        <p:par>
                          <p:cTn fill="hold" id="21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1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40518E-6 L -0.38351 0.2722 " pathEditMode="relative" ptsTypes="AA" rAng="0">
                                      <p:cBhvr>
                                        <p:cTn dur="2000" fill="hold" id="212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3">
                      <p:stCondLst>
                        <p:cond delay="indefinite"/>
                      </p:stCondLst>
                      <p:childTnLst>
                        <p:par>
                          <p:cTn fill="hold" id="214">
                            <p:stCondLst>
                              <p:cond delay="0"/>
                            </p:stCondLst>
                            <p:childTnLst>
                              <p:par>
                                <p:cTn fill="hold" id="21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17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18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9">
                      <p:stCondLst>
                        <p:cond delay="indefinite"/>
                      </p:stCondLst>
                      <p:childTnLst>
                        <p:par>
                          <p:cTn fill="hold" id="22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2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56152E-6 L -0.23351 0.35175 " pathEditMode="relative" ptsTypes="AA" rAng="0">
                                      <p:cBhvr>
                                        <p:cTn dur="2000" fill="hold" id="222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1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23">
                      <p:stCondLst>
                        <p:cond delay="indefinite"/>
                      </p:stCondLst>
                      <p:childTnLst>
                        <p:par>
                          <p:cTn fill="hold" id="224">
                            <p:stCondLst>
                              <p:cond delay="0"/>
                            </p:stCondLst>
                            <p:childTnLst>
                              <p:par>
                                <p:cTn fill="hold" id="22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27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28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29">
                      <p:stCondLst>
                        <p:cond delay="indefinite"/>
                      </p:stCondLst>
                      <p:childTnLst>
                        <p:par>
                          <p:cTn fill="hold" id="23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31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31267E-7 L 0.19097 0.31799 " pathEditMode="relative" ptsTypes="AA" rAng="0">
                                      <p:cBhvr>
                                        <p:cTn dur="2000" fill="hold" id="232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00" y="1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3">
                      <p:stCondLst>
                        <p:cond delay="indefinite"/>
                      </p:stCondLst>
                      <p:childTnLst>
                        <p:par>
                          <p:cTn fill="hold" id="234">
                            <p:stCondLst>
                              <p:cond delay="0"/>
                            </p:stCondLst>
                            <p:childTnLst>
                              <p:par>
                                <p:cTn fill="hold" id="23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37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38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9">
                      <p:stCondLst>
                        <p:cond delay="indefinite"/>
                      </p:stCondLst>
                      <p:childTnLst>
                        <p:par>
                          <p:cTn fill="hold" id="24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41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93154E-6 L 0.07587 0.25254 " pathEditMode="relative" ptsTypes="AA" rAng="0">
                                      <p:cBhvr>
                                        <p:cTn dur="2000" fill="hold" id="242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3">
                      <p:stCondLst>
                        <p:cond delay="indefinite"/>
                      </p:stCondLst>
                      <p:childTnLst>
                        <p:par>
                          <p:cTn fill="hold" id="244">
                            <p:stCondLst>
                              <p:cond delay="0"/>
                            </p:stCondLst>
                            <p:childTnLst>
                              <p:par>
                                <p:cTn fill="hold" id="24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47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48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9">
                      <p:stCondLst>
                        <p:cond delay="indefinite"/>
                      </p:stCondLst>
                      <p:childTnLst>
                        <p:par>
                          <p:cTn fill="hold" id="25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51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20074E-6 L 0.10243 0.34944 " pathEditMode="relative" ptsTypes="AA" rAng="0">
                                      <p:cBhvr>
                                        <p:cTn dur="2000" fill="hold" id="252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0" y="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142908" y="2643182"/>
            <a:ext cx="356765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Выноска-облако 4"/>
          <p:cNvSpPr/>
          <p:nvPr/>
        </p:nvSpPr>
        <p:spPr>
          <a:xfrm rot="1251063">
            <a:off x="2546446" y="323664"/>
            <a:ext cx="6474785" cy="5866085"/>
          </a:xfrm>
          <a:prstGeom prst="cloudCallout">
            <a:avLst>
              <a:gd name="adj1" fmla="val -36326"/>
              <a:gd name="adj2" fmla="val 46975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86116" y="642918"/>
            <a:ext cx="52864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Витамины —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ценнейшие вещества, необходимые организму человека. Все виды обмена веществ, работа нервной пищеварительной, сердечнососудистой систем осуществляются должным образом только при участии витаминов.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684213" y="0"/>
            <a:ext cx="79200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Суточная потребность  человека в витаминах и их основные функции</a:t>
            </a:r>
          </a:p>
        </p:txBody>
      </p:sp>
      <p:graphicFrame>
        <p:nvGraphicFramePr>
          <p:cNvPr id="60419" name="Group 3"/>
          <p:cNvGraphicFramePr>
            <a:graphicFrameLocks noGrp="1"/>
          </p:cNvGraphicFramePr>
          <p:nvPr/>
        </p:nvGraphicFramePr>
        <p:xfrm>
          <a:off x="0" y="765175"/>
          <a:ext cx="9144000" cy="6111240"/>
        </p:xfrm>
        <a:graphic>
          <a:graphicData uri="http://schemas.openxmlformats.org/drawingml/2006/table">
            <a:tbl>
              <a:tblPr/>
              <a:tblGrid>
                <a:gridCol w="2484438"/>
                <a:gridCol w="1511300"/>
                <a:gridCol w="5148262"/>
              </a:tblGrid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Витамин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Суточная потребность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Функции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Аскорбиновая кислота(С)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50-100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Повышает сопротивляемость организма экстремальным воздействиям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Тиамин (В</a:t>
                      </a:r>
                      <a:r>
                        <a:rPr kumimoji="0" lang="ru-RU" sz="15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1,4-2,4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Регулятор жирового и углеводного обмена, деятельности нервной системы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Рибофлавин (В</a:t>
                      </a:r>
                      <a:r>
                        <a:rPr kumimoji="0" lang="ru-RU" sz="15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 – 3,0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Участвует в обмене белков, жиров и углеводов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Пиридоксин (В</a:t>
                      </a:r>
                      <a:r>
                        <a:rPr kumimoji="0" lang="ru-RU" sz="15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2,0 - 2,2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Усвоение белка и здоровье нервной системы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Ниацин (РР)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 – 20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Участвует в ОВР в клетках. Недостаток вызывает пеллагру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Фолиевая кислота (В</a:t>
                      </a:r>
                      <a:r>
                        <a:rPr kumimoji="0" lang="ru-RU" sz="15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200 мкг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Кроветворный фактор, участвует в синтезе аминокислот, нуклеиновых кислот, холина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Цианокобальтамин (В</a:t>
                      </a:r>
                      <a:r>
                        <a:rPr kumimoji="0" lang="ru-RU" sz="15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 – 5 мкг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Необходим для кроветворения, предотвращает анемию, важен для роста организма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Биотин (Н)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50 -300 мкг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Участвует в реакциях обмена кислот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Пантотеновая к-та (В</a:t>
                      </a:r>
                      <a:r>
                        <a:rPr kumimoji="0" lang="ru-RU" sz="15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 – 10мг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Участвует в обмене белков, жиров, углеводов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Холин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250-600мкг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Синтез биологически важных соединений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Ретинол (А)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0,5 – 2,5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Улучшает зрение, сохраняет подвижность суставов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Кальциферол (</a:t>
                      </a: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2,5 – 10 мкг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Обмен кальция и фосфата, минерализация костей и зубов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Токоферол (Е)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 – 15 мг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15E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Активный антиокислитель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661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1357298"/>
          <a:ext cx="7786742" cy="5286405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4500594"/>
                <a:gridCol w="3286148"/>
              </a:tblGrid>
              <a:tr h="352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Наименование продукта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Содержание в продукте мг/100 г 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Капуста белокочанная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45-60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Картофель свежий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20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Картофель отварной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14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Картофель, хранившийся 6–8 мес., отварной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3-7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Укроп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100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Редис, помидоры, зеленый горошек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25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Зеленый салат, кабачки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15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Огурцы свежие, свекла, морковь, баклажаны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5-10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Яблоки свежие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10-20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Яблоки, хранившиеся 6–8 мес.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2-3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Плоды шиповника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650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Смородина черная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200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Сок томатный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10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  <a:tr h="352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Сок яблочный, виноградный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2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noFill/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130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cs typeface="Times New Roman" pitchFamily="18" charset="0"/>
              </a:rPr>
              <a:t>Витамины в продуктах питания</a:t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Витамин С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14488"/>
            <a:ext cx="341947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571736" y="357166"/>
            <a:ext cx="657226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В класс пришла игрушка к нам,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Деревянный мальчуган,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Ключик он в руке несет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Нос во все дела сует.</a:t>
            </a:r>
          </a:p>
          <a:p>
            <a:endParaRPr lang="ru-RU" dirty="0"/>
          </a:p>
        </p:txBody>
      </p:sp>
      <p:pic>
        <p:nvPicPr>
          <p:cNvPr id="7" name="Pesnja_Buratin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715272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39)">
                                      <p:cBhvr>
                                        <p:cTn id="6" dur="22950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5" presetClass="entr" presetSubtype="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857232"/>
          <a:ext cx="7429552" cy="1805940"/>
        </p:xfrm>
        <a:graphic>
          <a:graphicData uri="http://schemas.openxmlformats.org/drawingml/2006/table">
            <a:tbl>
              <a:tblPr>
                <a:noFill/>
                <a:tableStyleId>{08FB837D-C827-4EFA-A057-4D05807E0F7C}</a:tableStyleId>
              </a:tblPr>
              <a:tblGrid>
                <a:gridCol w="3714776"/>
                <a:gridCol w="371477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Наименование продукта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Содержание в продукте мг/100 г 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Зелень петрушки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110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Зеленый салат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50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Остальные овощи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5–20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Яблоки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1,5–2,0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Другие фрукты и ягоды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2–10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3429000"/>
          <a:ext cx="7500990" cy="3009900"/>
        </p:xfrm>
        <a:graphic>
          <a:graphicData uri="http://schemas.openxmlformats.org/drawingml/2006/table">
            <a:tbl>
              <a:tblPr>
                <a:noFill/>
                <a:tableStyleId>{08FB837D-C827-4EFA-A057-4D05807E0F7C}</a:tableStyleId>
              </a:tblPr>
              <a:tblGrid>
                <a:gridCol w="3750495"/>
                <a:gridCol w="375049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Наименование продукта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Содержание в продукте </a:t>
                      </a:r>
                      <a:r>
                        <a:rPr lang="ru-RU" sz="1600" dirty="0" smtClean="0"/>
                        <a:t>г</a:t>
                      </a:r>
                      <a:r>
                        <a:rPr lang="ru-RU" sz="1600" dirty="0"/>
                        <a:t> </a:t>
                      </a:r>
                      <a:r>
                        <a:rPr lang="ru-RU" sz="1600" dirty="0" err="1"/>
                        <a:t>ретинола</a:t>
                      </a:r>
                      <a:r>
                        <a:rPr lang="ru-RU" sz="1600" dirty="0"/>
                        <a:t>/100 г 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Помидоры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0,01–0,1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Дыня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0,2–1,0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Морковь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5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Тыква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4–8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Лук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0,25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Перец красный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0,03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Горох 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0,1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Капуста 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0,01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Укроп, петрушка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0,6–0,8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142852"/>
            <a:ext cx="8501122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Фолиевая кислота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2714620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</a:rPr>
              <a:t>Витамин А</a:t>
            </a:r>
            <a:endParaRPr lang="ru-RU" sz="3600" i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560049"/>
          <a:ext cx="9001155" cy="6297951"/>
        </p:xfrm>
        <a:graphic>
          <a:graphicData uri="http://schemas.openxmlformats.org/drawingml/2006/table">
            <a:tbl>
              <a:tblPr>
                <a:noFill/>
                <a:tableStyleId>{08FB837D-C827-4EFA-A057-4D05807E0F7C}</a:tableStyleId>
              </a:tblPr>
              <a:tblGrid>
                <a:gridCol w="703188"/>
                <a:gridCol w="2616911"/>
                <a:gridCol w="2582298"/>
                <a:gridCol w="848471"/>
                <a:gridCol w="2250287"/>
              </a:tblGrid>
              <a:tr h="699772">
                <a:tc>
                  <a:txBody>
                    <a:bodyPr/>
                    <a:lstStyle/>
                    <a:p>
                      <a:pPr marR="97790" algn="r">
                        <a:spcAft>
                          <a:spcPts val="0"/>
                        </a:spcAft>
                      </a:pPr>
                      <a:r>
                        <a:rPr lang="ru-RU" sz="1500" spc="-15" dirty="0"/>
                        <a:t>Назв. </a:t>
                      </a:r>
                      <a:r>
                        <a:rPr lang="ru-RU" sz="1500" spc="-20" dirty="0"/>
                        <a:t>вит.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R="106680" indent="-8890">
                        <a:spcAft>
                          <a:spcPts val="0"/>
                        </a:spcAft>
                      </a:pPr>
                      <a:r>
                        <a:rPr lang="ru-RU" sz="1500" spc="-10" dirty="0"/>
                        <a:t>Нарушения, вызывае</a:t>
                      </a:r>
                      <a:r>
                        <a:rPr lang="ru-RU" sz="1500" spc="-5" dirty="0"/>
                        <a:t>мые недостатком данного витамина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L="149225" marR="280670" indent="3175">
                        <a:spcAft>
                          <a:spcPts val="0"/>
                        </a:spcAft>
                      </a:pPr>
                      <a:r>
                        <a:rPr lang="ru-RU" sz="1500" spc="-5" dirty="0"/>
                        <a:t>Продукты, </a:t>
                      </a:r>
                      <a:r>
                        <a:rPr lang="ru-RU" sz="1500" spc="-10" dirty="0"/>
                        <a:t>богатые ви</a:t>
                      </a:r>
                      <a:r>
                        <a:rPr lang="ru-RU" sz="1500" dirty="0"/>
                        <a:t>тамином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R="15240">
                        <a:spcAft>
                          <a:spcPts val="0"/>
                        </a:spcAft>
                      </a:pPr>
                      <a:r>
                        <a:rPr lang="ru-RU" sz="1500" spc="-5"/>
                        <a:t>Суточная </a:t>
                      </a:r>
                      <a:r>
                        <a:rPr lang="ru-RU" sz="1500"/>
                        <a:t>норма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spc="-20"/>
                        <a:t>(мг)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L="60960" marR="161290">
                        <a:spcAft>
                          <a:spcPts val="0"/>
                        </a:spcAft>
                      </a:pPr>
                      <a:r>
                        <a:rPr lang="ru-RU" sz="1500" spc="-10"/>
                        <a:t>Рекоменду</a:t>
                      </a:r>
                      <a:r>
                        <a:rPr lang="ru-RU" sz="1500" spc="-20"/>
                        <a:t>ется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</a:tr>
              <a:tr h="1399545">
                <a:tc>
                  <a:txBody>
                    <a:bodyPr/>
                    <a:lstStyle/>
                    <a:p>
                      <a:pPr marR="57785" algn="r">
                        <a:spcAft>
                          <a:spcPts val="0"/>
                        </a:spcAft>
                      </a:pPr>
                      <a:r>
                        <a:rPr lang="ru-RU" sz="1500" dirty="0"/>
                        <a:t>А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R="15240" indent="-6350">
                        <a:spcAft>
                          <a:spcPts val="0"/>
                        </a:spcAft>
                      </a:pPr>
                      <a:r>
                        <a:rPr lang="ru-RU" sz="1500" spc="-5" dirty="0"/>
                        <a:t>Сухость кожи, хрупкость ногтей, плохое </a:t>
                      </a:r>
                      <a:r>
                        <a:rPr lang="ru-RU" sz="1500" spc="-10" dirty="0"/>
                        <a:t>зрение в сумерках («ку</a:t>
                      </a:r>
                      <a:r>
                        <a:rPr lang="ru-RU" sz="1500" dirty="0"/>
                        <a:t>риная слепота»)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indent="-6350">
                        <a:spcAft>
                          <a:spcPts val="0"/>
                        </a:spcAft>
                      </a:pPr>
                      <a:r>
                        <a:rPr lang="ru-RU" sz="1500" dirty="0"/>
                        <a:t>Морковь, томаты, </a:t>
                      </a:r>
                      <a:r>
                        <a:rPr lang="ru-RU" sz="1500" spc="-5" dirty="0"/>
                        <a:t>яичный желток, крас</a:t>
                      </a:r>
                      <a:r>
                        <a:rPr lang="ru-RU" sz="1500" dirty="0"/>
                        <a:t>ный перец, сливки, сметана, сливочное масло, рыбий жир, зеленый горошек, чернослив, печень, </a:t>
                      </a:r>
                      <a:r>
                        <a:rPr lang="ru-RU" sz="1500" spc="-5" dirty="0"/>
                        <a:t>почки, тыква, шпинат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L="76200">
                        <a:spcAft>
                          <a:spcPts val="0"/>
                        </a:spcAft>
                      </a:pPr>
                      <a:r>
                        <a:rPr lang="ru-RU" sz="1500"/>
                        <a:t>1—2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R="201295" indent="-3175">
                        <a:spcAft>
                          <a:spcPts val="0"/>
                        </a:spcAft>
                      </a:pPr>
                      <a:r>
                        <a:rPr lang="ru-RU" sz="1500" spc="-5" dirty="0"/>
                        <a:t>При по</a:t>
                      </a:r>
                      <a:r>
                        <a:rPr lang="ru-RU" sz="1500" spc="-10" dirty="0"/>
                        <a:t>нижен</a:t>
                      </a:r>
                      <a:r>
                        <a:rPr lang="ru-RU" sz="1500" spc="-15" dirty="0"/>
                        <a:t>ном зре</a:t>
                      </a:r>
                      <a:r>
                        <a:rPr lang="ru-RU" sz="1500" spc="-25" dirty="0"/>
                        <a:t>нии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</a:tr>
              <a:tr h="1399545">
                <a:tc>
                  <a:txBody>
                    <a:bodyPr/>
                    <a:lstStyle/>
                    <a:p>
                      <a:pPr marR="57785" algn="r">
                        <a:spcAft>
                          <a:spcPts val="0"/>
                        </a:spcAft>
                      </a:pPr>
                      <a:r>
                        <a:rPr lang="ru-RU" sz="1500"/>
                        <a:t>С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R="3175">
                        <a:spcAft>
                          <a:spcPts val="0"/>
                        </a:spcAft>
                      </a:pPr>
                      <a:r>
                        <a:rPr lang="ru-RU" sz="1500" dirty="0"/>
                        <a:t>Цинга - заболевание, </a:t>
                      </a:r>
                      <a:r>
                        <a:rPr lang="ru-RU" sz="1500" spc="-10" dirty="0"/>
                        <a:t>сопровождаемое крово</a:t>
                      </a:r>
                      <a:r>
                        <a:rPr lang="ru-RU" sz="1500" dirty="0"/>
                        <a:t>точивостью слизистой </a:t>
                      </a:r>
                      <a:r>
                        <a:rPr lang="ru-RU" sz="1500" spc="-5" dirty="0"/>
                        <a:t>ротовой полости, расшатыванием и выпадением зубов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R="137160" indent="-3175">
                        <a:spcAft>
                          <a:spcPts val="0"/>
                        </a:spcAft>
                      </a:pPr>
                      <a:r>
                        <a:rPr lang="ru-RU" sz="1500" spc="-5" dirty="0"/>
                        <a:t>Лимон, шиповник, черная смородина, хвоя, зеленый лук, </a:t>
                      </a:r>
                      <a:r>
                        <a:rPr lang="ru-RU" sz="1500" dirty="0"/>
                        <a:t>грецкие орехи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/>
                        <a:t>50—100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R="27305">
                        <a:spcAft>
                          <a:spcPts val="0"/>
                        </a:spcAft>
                      </a:pPr>
                      <a:r>
                        <a:rPr lang="ru-RU" sz="1500" spc="-10" dirty="0"/>
                        <a:t>При острых инфекционных заболеваниях, в том числе при </a:t>
                      </a:r>
                      <a:r>
                        <a:rPr lang="ru-RU" sz="1500" spc="-5" dirty="0"/>
                        <a:t>гриппе, отравлениях, </a:t>
                      </a:r>
                      <a:r>
                        <a:rPr lang="ru-RU" sz="1500" spc="-10" dirty="0"/>
                        <a:t>склерозах, цинге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</a:tr>
              <a:tr h="1166287">
                <a:tc>
                  <a:txBody>
                    <a:bodyPr/>
                    <a:lstStyle/>
                    <a:p>
                      <a:pPr marR="64135" algn="r">
                        <a:spcAft>
                          <a:spcPts val="0"/>
                        </a:spcAft>
                      </a:pPr>
                      <a:r>
                        <a:rPr lang="ru-RU" sz="1500"/>
                        <a:t>В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R="54610">
                        <a:spcAft>
                          <a:spcPts val="0"/>
                        </a:spcAft>
                      </a:pPr>
                      <a:r>
                        <a:rPr lang="ru-RU" sz="1500" dirty="0"/>
                        <a:t>Бери-бери - заболева</a:t>
                      </a:r>
                      <a:r>
                        <a:rPr lang="ru-RU" sz="1500" spc="-5" dirty="0"/>
                        <a:t>ние, связанное с расстройством нервной системы и сердечнос</a:t>
                      </a:r>
                      <a:r>
                        <a:rPr lang="ru-RU" sz="1500" spc="-10" dirty="0"/>
                        <a:t>осудистой деятельно</a:t>
                      </a:r>
                      <a:r>
                        <a:rPr lang="ru-RU" sz="1500" spc="-15" dirty="0"/>
                        <a:t>сти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R="42545" indent="-3175">
                        <a:spcAft>
                          <a:spcPts val="0"/>
                        </a:spcAft>
                      </a:pPr>
                      <a:r>
                        <a:rPr lang="ru-RU" sz="1500" spc="-5"/>
                        <a:t>Пивные дрожжи, се</a:t>
                      </a:r>
                      <a:r>
                        <a:rPr lang="ru-RU" sz="1500"/>
                        <a:t>мена злаков и бобо</a:t>
                      </a:r>
                      <a:r>
                        <a:rPr lang="ru-RU" sz="1500" spc="-5"/>
                        <a:t>вых, икра, печень, </a:t>
                      </a:r>
                      <a:r>
                        <a:rPr lang="ru-RU" sz="1500"/>
                        <a:t>почки, яичный жел</a:t>
                      </a:r>
                      <a:r>
                        <a:rPr lang="ru-RU" sz="1500" spc="-5"/>
                        <a:t>ток-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/>
                        <a:t>2—3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spc="-5" dirty="0"/>
                        <a:t>При лече</a:t>
                      </a:r>
                      <a:r>
                        <a:rPr lang="ru-RU" sz="1500" spc="-10" dirty="0"/>
                        <a:t>нии желу</a:t>
                      </a:r>
                      <a:r>
                        <a:rPr lang="ru-RU" sz="1500" spc="-5" dirty="0"/>
                        <a:t>дочно-</a:t>
                      </a:r>
                      <a:r>
                        <a:rPr lang="ru-RU" sz="1500" spc="-10" dirty="0"/>
                        <a:t>кишечных </a:t>
                      </a:r>
                      <a:r>
                        <a:rPr lang="ru-RU" sz="1500" spc="-5" dirty="0"/>
                        <a:t>отравлений, гастрита, </a:t>
                      </a:r>
                      <a:r>
                        <a:rPr lang="ru-RU" sz="1500" spc="-10" dirty="0"/>
                        <a:t>бронхи</a:t>
                      </a:r>
                      <a:r>
                        <a:rPr lang="ru-RU" sz="1500" spc="-5" dirty="0"/>
                        <a:t>альной аст</a:t>
                      </a:r>
                      <a:r>
                        <a:rPr lang="ru-RU" sz="1500" spc="-10" dirty="0"/>
                        <a:t>мы, диабета, невралгии, </a:t>
                      </a:r>
                      <a:r>
                        <a:rPr lang="ru-RU" sz="1500" spc="-5" dirty="0"/>
                        <a:t>пеллагры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</a:tr>
              <a:tr h="1632802">
                <a:tc>
                  <a:txBody>
                    <a:bodyPr/>
                    <a:lstStyle/>
                    <a:p>
                      <a:pPr marR="45720" algn="r">
                        <a:spcAft>
                          <a:spcPts val="0"/>
                        </a:spcAft>
                      </a:pPr>
                      <a:r>
                        <a:rPr lang="ru-RU" sz="1500"/>
                        <a:t>д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R="42545" indent="6350">
                        <a:spcAft>
                          <a:spcPts val="0"/>
                        </a:spcAft>
                      </a:pPr>
                      <a:r>
                        <a:rPr lang="ru-RU" sz="1500" dirty="0"/>
                        <a:t>Рахит — заболевание, </a:t>
                      </a:r>
                      <a:r>
                        <a:rPr lang="ru-RU" sz="1500" spc="-10" dirty="0"/>
                        <a:t>связанное с нарушени</a:t>
                      </a:r>
                      <a:r>
                        <a:rPr lang="ru-RU" sz="1500" dirty="0"/>
                        <a:t>ем обмена кальция и </a:t>
                      </a:r>
                      <a:r>
                        <a:rPr lang="ru-RU" sz="1500" spc="-5" dirty="0"/>
                        <a:t>фосфора, следствием </a:t>
                      </a:r>
                      <a:r>
                        <a:rPr lang="ru-RU" sz="1500" dirty="0"/>
                        <a:t>чего является искрив</a:t>
                      </a:r>
                      <a:r>
                        <a:rPr lang="ru-RU" sz="1500" spc="-5" dirty="0"/>
                        <a:t>ление костей, их утолщение, замедленный </a:t>
                      </a:r>
                      <a:r>
                        <a:rPr lang="ru-RU" sz="1500" dirty="0"/>
                        <a:t>рост всего организма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 marR="64135" indent="3175">
                        <a:spcAft>
                          <a:spcPts val="0"/>
                        </a:spcAft>
                      </a:pPr>
                      <a:r>
                        <a:rPr lang="ru-RU" sz="1500" spc="-5"/>
                        <a:t>Печень, рыбий жир, </a:t>
                      </a:r>
                      <a:r>
                        <a:rPr lang="ru-RU" sz="1500"/>
                        <a:t>яичный желток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/>
                        <a:t>2—3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009" marR="12009" marT="0" marB="0"/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285984" y="0"/>
            <a:ext cx="47208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1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Таблица «Витамины»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57224" y="1142984"/>
          <a:ext cx="7286676" cy="902970"/>
        </p:xfrm>
        <a:graphic>
          <a:graphicData uri="http://schemas.openxmlformats.org/drawingml/2006/table">
            <a:tbl>
              <a:tblPr>
                <a:noFill/>
                <a:tableStyleId>{08FB837D-C827-4EFA-A057-4D05807E0F7C}</a:tableStyleId>
              </a:tblPr>
              <a:tblGrid>
                <a:gridCol w="3643338"/>
                <a:gridCol w="364333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Наименование продукта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Содержание в продукте мг/100 г 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Картофель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0,12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Капуста 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12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2785317"/>
          <a:ext cx="7286676" cy="1803653"/>
        </p:xfrm>
        <a:graphic>
          <a:graphicData uri="http://schemas.openxmlformats.org/drawingml/2006/table">
            <a:tbl>
              <a:tblPr>
                <a:noFill/>
                <a:tableStyleId>{08FB837D-C827-4EFA-A057-4D05807E0F7C}</a:tableStyleId>
              </a:tblPr>
              <a:tblGrid>
                <a:gridCol w="3678710"/>
                <a:gridCol w="3607966"/>
              </a:tblGrid>
              <a:tr h="5996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Наименование продукта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Содержание в продукте мг/100 г 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1505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лук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0,14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1505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Капуста кольраби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20,9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1505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Тыква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0,10–0,12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1505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Зеленый горошек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0,19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4" y="5643578"/>
          <a:ext cx="7358114" cy="845820"/>
        </p:xfrm>
        <a:graphic>
          <a:graphicData uri="http://schemas.openxmlformats.org/drawingml/2006/table">
            <a:tbl>
              <a:tblPr>
                <a:noFill/>
                <a:tableStyleId>{08FB837D-C827-4EFA-A057-4D05807E0F7C}</a:tableStyleId>
              </a:tblPr>
              <a:tblGrid>
                <a:gridCol w="3679057"/>
                <a:gridCol w="367905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Наименование продукта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Содержание в продукте мг/100 г 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Картофель, морковь, горошек зеленый перец красный, чеснок (головка)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1–2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14282" y="428604"/>
            <a:ext cx="87868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Витамин В1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142976" y="2143116"/>
            <a:ext cx="71437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Витамин В2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000100" y="4857760"/>
            <a:ext cx="71437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Ниацин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 (витамин РР)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  <p:bldP spid="8" grpId="0"/>
      <p:bldP spid="9" grpId="0"/>
    </p:bld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803" y="3392487"/>
            <a:ext cx="621510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85720" y="3286124"/>
            <a:ext cx="857256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866" name="Picture 2"/>
          <p:cNvPicPr>
            <a:picLocks noChangeArrowheads="1" noChangeAspect="1"/>
          </p:cNvPicPr>
          <p:nvPr/>
        </p:nvPicPr>
        <p:blipFill>
          <a:blip cstate="print"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85728"/>
            <a:ext cx="1039802" cy="111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rrowheads="1" noChangeAspect="1"/>
          </p:cNvPicPr>
          <p:nvPr/>
        </p:nvPicPr>
        <p:blipFill>
          <a:blip cstate="print"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572140"/>
            <a:ext cx="1039802" cy="111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rrowheads="1" noChangeAspect="1"/>
          </p:cNvPicPr>
          <p:nvPr/>
        </p:nvPicPr>
        <p:blipFill>
          <a:blip cstate="print"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5500702"/>
            <a:ext cx="1039802" cy="111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rrowheads="1" noChangeAspect="1"/>
          </p:cNvPicPr>
          <p:nvPr/>
        </p:nvPicPr>
        <p:blipFill>
          <a:blip cstate="print"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142852"/>
            <a:ext cx="1039802" cy="111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428596" y="642918"/>
            <a:ext cx="357190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200"/>
              <a:t>А</a:t>
            </a:r>
            <a:endParaRPr b="1" dirty="0" lang="ru-RU" sz="3200"/>
          </a:p>
        </p:txBody>
      </p:sp>
      <p:sp>
        <p:nvSpPr>
          <p:cNvPr id="19" name="TextBox 18"/>
          <p:cNvSpPr txBox="1"/>
          <p:nvPr/>
        </p:nvSpPr>
        <p:spPr>
          <a:xfrm>
            <a:off x="8215338" y="500042"/>
            <a:ext cx="357190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200"/>
              <a:t>В</a:t>
            </a:r>
            <a:endParaRPr b="1" dirty="0" lang="ru-RU" sz="3200"/>
          </a:p>
        </p:txBody>
      </p:sp>
      <p:sp>
        <p:nvSpPr>
          <p:cNvPr id="20" name="TextBox 19"/>
          <p:cNvSpPr txBox="1"/>
          <p:nvPr/>
        </p:nvSpPr>
        <p:spPr>
          <a:xfrm>
            <a:off x="500034" y="6000768"/>
            <a:ext cx="357190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200"/>
              <a:t>С</a:t>
            </a:r>
            <a:endParaRPr b="1" dirty="0" lang="ru-RU" sz="3200"/>
          </a:p>
        </p:txBody>
      </p:sp>
      <p:sp>
        <p:nvSpPr>
          <p:cNvPr id="21" name="TextBox 20"/>
          <p:cNvSpPr txBox="1"/>
          <p:nvPr/>
        </p:nvSpPr>
        <p:spPr>
          <a:xfrm>
            <a:off x="8072462" y="5857892"/>
            <a:ext cx="357190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200"/>
              <a:t>Р</a:t>
            </a:r>
            <a:endParaRPr b="1" dirty="0" lang="ru-RU" sz="3200"/>
          </a:p>
        </p:txBody>
      </p:sp>
      <p:pic>
        <p:nvPicPr>
          <p:cNvPr descr="j0413312" id="14" name="Picture 14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800537">
            <a:off x="3526690" y="2899456"/>
            <a:ext cx="1998644" cy="953851"/>
          </a:xfrm>
          <a:prstGeom prst="rect">
            <a:avLst/>
          </a:prstGeom>
          <a:noFill/>
        </p:spPr>
      </p:pic>
      <p:pic>
        <p:nvPicPr>
          <p:cNvPr descr="citronu_bummbas_l_0" id="24" name="Picture 4"/>
          <p:cNvPicPr>
            <a:picLocks noChangeArrowheads="1" noChangeAspect="1"/>
          </p:cNvPicPr>
          <p:nvPr/>
        </p:nvPicPr>
        <p:blipFill>
          <a:blip cstate="print" r:embed="rId4">
            <a:clrChange>
              <a:clrFrom>
                <a:srgbClr val="D1D7E3"/>
              </a:clrFrom>
              <a:clrTo>
                <a:srgbClr val="D1D7E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857496"/>
            <a:ext cx="1387458" cy="91616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rrowheads="1"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2714620"/>
            <a:ext cx="1285884" cy="131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2786058"/>
            <a:ext cx="1309686" cy="1121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20080616_007" id="25" name="Picture 4"/>
          <p:cNvPicPr>
            <a:picLocks noChangeArrowheads="1" noChangeAspect="1"/>
          </p:cNvPicPr>
          <p:nvPr/>
        </p:nvPicPr>
        <p:blipFill>
          <a:blip cstate="print" r:embed="rId7"/>
          <a:srcRect b="43"/>
          <a:stretch>
            <a:fillRect/>
          </a:stretch>
        </p:blipFill>
        <p:spPr bwMode="auto">
          <a:xfrm>
            <a:off x="3643306" y="2857496"/>
            <a:ext cx="1595427" cy="1092143"/>
          </a:xfrm>
          <a:prstGeom prst="rect">
            <a:avLst/>
          </a:prstGeom>
          <a:noFill/>
        </p:spPr>
      </p:pic>
      <p:pic>
        <p:nvPicPr>
          <p:cNvPr descr="333" id="26" name="Picture 12">
            <a:hlinkClick action="ppaction://hlinksldjump" r:id="rId8"/>
          </p:cNvPr>
          <p:cNvPicPr>
            <a:picLocks noChangeArrowheads="1"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2857496"/>
            <a:ext cx="1071570" cy="1167866"/>
          </a:xfrm>
          <a:prstGeom prst="rect">
            <a:avLst/>
          </a:prstGeom>
          <a:noFill/>
        </p:spPr>
      </p:pic>
      <p:pic>
        <p:nvPicPr>
          <p:cNvPr descr="d9_1" id="27" name="Picture 4"/>
          <p:cNvPicPr>
            <a:picLocks noChangeArrowheads="1" noChangeAspect="1"/>
          </p:cNvPicPr>
          <p:nvPr/>
        </p:nvPicPr>
        <p:blipFill>
          <a:blip cstate="print" r:embed="rId10"/>
          <a:srcRect/>
          <a:stretch>
            <a:fillRect/>
          </a:stretch>
        </p:blipFill>
        <p:spPr bwMode="auto">
          <a:xfrm>
            <a:off x="3786182" y="2928934"/>
            <a:ext cx="1285884" cy="964413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rrowheads="1"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786058"/>
            <a:ext cx="1428760" cy="1309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68912" id="28" name="Picture 4"/>
          <p:cNvPicPr>
            <a:picLocks noChangeArrowheads="1" noChangeAspect="1"/>
          </p:cNvPicPr>
          <p:nvPr/>
        </p:nvPicPr>
        <p:blipFill>
          <a:blip cstate="print" r:embed="rId12"/>
          <a:srcRect/>
          <a:stretch>
            <a:fillRect/>
          </a:stretch>
        </p:blipFill>
        <p:spPr bwMode="auto">
          <a:xfrm>
            <a:off x="3714744" y="2857496"/>
            <a:ext cx="1381113" cy="1036013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rrowheads="1" noChangeAspect="1"/>
          </p:cNvPicPr>
          <p:nvPr/>
        </p:nvPicPr>
        <p:blipFill>
          <a:blip cstate="print" r:embed="rId13"/>
          <a:srcRect/>
          <a:stretch>
            <a:fillRect/>
          </a:stretch>
        </p:blipFill>
        <p:spPr bwMode="auto">
          <a:xfrm>
            <a:off x="3786182" y="2857496"/>
            <a:ext cx="1333483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37558E-6 L -0.25487 -0.40124 " pathEditMode="relative" ptsTypes="AA" rAng="0">
                                      <p:cBhvr>
                                        <p:cTn dur="2000" fill="hold" id="12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0" y="-2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7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8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8353E-6 L -0.36806 0.24745 " pathEditMode="relative" ptsTypes="AA" rAng="0">
                                      <p:cBhvr>
                                        <p:cTn dur="2000" fill="hold" id="22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00" y="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7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8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">
                      <p:stCondLst>
                        <p:cond delay="indefinite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31" nodeType="clickEffect" presetClass="path" presetID="56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5.73543E-7 L 0.29132 -0.39015 " pathEditMode="relative" ptsTypes="AA" rAng="0">
                                      <p:cBhvr>
                                        <p:cTn dur="2000" fill="hold" id="32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00" y="-1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7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8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">
                      <p:stCondLst>
                        <p:cond delay="indefinite"/>
                      </p:stCondLst>
                      <p:childTnLst>
                        <p:par>
                          <p:cTn fill="hold" id="4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41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56337E-6 L 0.27431 0.40009 " pathEditMode="relative" ptsTypes="AA" rAng="0">
                                      <p:cBhvr>
                                        <p:cTn dur="2000" fill="hold" id="42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00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fill="hold" id="4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47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48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9">
                      <p:stCondLst>
                        <p:cond delay="indefinite"/>
                      </p:stCondLst>
                      <p:childTnLst>
                        <p:par>
                          <p:cTn fill="hold" id="5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81221E-6 L -0.38715 -0.2167 " pathEditMode="relative" ptsTypes="AA" rAng="0">
                                      <p:cBhvr>
                                        <p:cTn dur="2000" fill="hold" id="52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00" y="-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3">
                      <p:stCondLst>
                        <p:cond delay="indefinite"/>
                      </p:stCondLst>
                      <p:childTnLst>
                        <p:par>
                          <p:cTn fill="hold" id="54">
                            <p:stCondLst>
                              <p:cond delay="0"/>
                            </p:stCondLst>
                            <p:childTnLst>
                              <p:par>
                                <p:cTn fill="hold" id="5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57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58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9">
                      <p:stCondLst>
                        <p:cond delay="indefinite"/>
                      </p:stCondLst>
                      <p:childTnLst>
                        <p:par>
                          <p:cTn fill="hold" id="6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6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39593E-6 L -0.26389 0.39685 " pathEditMode="relative" ptsTypes="AA" rAng="0">
                                      <p:cBhvr>
                                        <p:cTn dur="2000" fill="hold" id="62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00" y="1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3">
                      <p:stCondLst>
                        <p:cond delay="indefinite"/>
                      </p:stCondLst>
                      <p:childTnLst>
                        <p:par>
                          <p:cTn fill="hold" id="64">
                            <p:stCondLst>
                              <p:cond delay="0"/>
                            </p:stCondLst>
                            <p:childTnLst>
                              <p:par>
                                <p:cTn fill="hold" id="6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67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68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9">
                      <p:stCondLst>
                        <p:cond delay="indefinite"/>
                      </p:stCondLst>
                      <p:childTnLst>
                        <p:par>
                          <p:cTn fill="hold" id="7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71" nodeType="clickEffect" presetClass="path" presetID="56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52451E-6 L 0.40938 -0.22826 " pathEditMode="relative" ptsTypes="AA" rAng="0">
                                      <p:cBhvr>
                                        <p:cTn dur="2000" fill="hold" id="72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0" y="-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3">
                      <p:stCondLst>
                        <p:cond delay="indefinite"/>
                      </p:stCondLst>
                      <p:childTnLst>
                        <p:par>
                          <p:cTn fill="hold" id="74">
                            <p:stCondLst>
                              <p:cond delay="0"/>
                            </p:stCondLst>
                            <p:childTnLst>
                              <p:par>
                                <p:cTn fill="hold" id="7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7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78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9">
                      <p:stCondLst>
                        <p:cond delay="indefinite"/>
                      </p:stCondLst>
                      <p:childTnLst>
                        <p:par>
                          <p:cTn fill="hold" id="8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81" nodeType="click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66327E-6 L 0.24393 -0.22202 " pathEditMode="relative" ptsTypes="AA" rAng="0">
                                      <p:cBhvr>
                                        <p:cTn dur="2000" fill="hold" id="82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-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3">
                      <p:stCondLst>
                        <p:cond delay="indefinite"/>
                      </p:stCondLst>
                      <p:childTnLst>
                        <p:par>
                          <p:cTn fill="hold" id="84">
                            <p:stCondLst>
                              <p:cond delay="0"/>
                            </p:stCondLst>
                            <p:childTnLst>
                              <p:par>
                                <p:cTn fill="hold" id="8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87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8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9">
                      <p:stCondLst>
                        <p:cond delay="indefinite"/>
                      </p:stCondLst>
                      <p:childTnLst>
                        <p:par>
                          <p:cTn fill="hold" id="9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91" nodeType="click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37558E-6 L -0.21007 -0.22294 " pathEditMode="relative" ptsTypes="AA" rAng="0">
                                      <p:cBhvr>
                                        <p:cTn dur="2000" fill="hold" id="92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00" y="-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3">
                      <p:stCondLst>
                        <p:cond delay="indefinite"/>
                      </p:stCondLst>
                      <p:childTnLst>
                        <p:par>
                          <p:cTn fill="hold" id="94">
                            <p:stCondLst>
                              <p:cond delay="0"/>
                            </p:stCondLst>
                            <p:childTnLst>
                              <p:par>
                                <p:cTn fill="hold" id="95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97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8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9">
                      <p:stCondLst>
                        <p:cond delay="indefinite"/>
                      </p:stCondLst>
                      <p:childTnLst>
                        <p:par>
                          <p:cTn fill="hold" id="10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01" nodeType="click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34783E-7 L -0.21528 0.24121 " pathEditMode="relative" ptsTypes="AA" rAng="0">
                                      <p:cBhvr>
                                        <p:cTn dur="2000" fill="hold" id="102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0" y="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290"/>
            <a:ext cx="3746871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Выноска-облако 5"/>
          <p:cNvSpPr/>
          <p:nvPr/>
        </p:nvSpPr>
        <p:spPr>
          <a:xfrm>
            <a:off x="3500430" y="2143116"/>
            <a:ext cx="5643570" cy="4714884"/>
          </a:xfrm>
          <a:prstGeom prst="cloudCallout">
            <a:avLst>
              <a:gd name="adj1" fmla="val -73227"/>
              <a:gd name="adj2" fmla="val -53854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29058" y="3000372"/>
            <a:ext cx="485778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 меня есть ключик золотой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И дружу я с головой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Часто в сад я выхожу,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С овощами, фруктами дружу.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Витамины запасаю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Все болезни прогоняю.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714488"/>
            <a:ext cx="5786478" cy="4782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642910" y="285728"/>
            <a:ext cx="8072494" cy="4572032"/>
          </a:xfrm>
          <a:prstGeom prst="rect">
            <a:avLst/>
          </a:prstGeom>
        </p:spPr>
        <p:txBody>
          <a:bodyPr wrap="none" fromWordArt="1">
            <a:prstTxWarp prst="textArchUpPour">
              <a:avLst>
                <a:gd name="adj1" fmla="val 11439257"/>
                <a:gd name="adj2" fmla="val 62083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22423"/>
                </a:solidFill>
                <a:effectLst/>
                <a:latin typeface="Impact"/>
              </a:rPr>
              <a:t>Конец</a:t>
            </a:r>
            <a:endParaRPr lang="ru-RU" sz="3600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622423"/>
              </a:solidFill>
              <a:effectLst/>
              <a:latin typeface="Impact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116013" y="620713"/>
            <a:ext cx="6500812" cy="2862322"/>
          </a:xfrm>
          <a:prstGeom prst="rect">
            <a:avLst/>
          </a:prstGeom>
          <a:solidFill>
            <a:srgbClr val="FFFF99">
              <a:alpha val="4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Презентацию на тему </a:t>
            </a:r>
            <a:r>
              <a:rPr lang="ru-RU" sz="2000" b="1" dirty="0" smtClean="0"/>
              <a:t>«Овощи и фрукты – самые витаминные продукты» </a:t>
            </a:r>
            <a:r>
              <a:rPr lang="ru-RU" sz="2000" b="1" dirty="0"/>
              <a:t>по </a:t>
            </a:r>
            <a:r>
              <a:rPr lang="ru-RU" sz="2000" b="1" dirty="0" smtClean="0"/>
              <a:t>программе «Разговор о правильном питании» </a:t>
            </a:r>
            <a:r>
              <a:rPr lang="ru-RU" sz="2000" b="1" dirty="0"/>
              <a:t>выполнила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учитель </a:t>
            </a:r>
            <a:r>
              <a:rPr lang="ru-RU" sz="2000" b="1" dirty="0"/>
              <a:t>начальных классов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МОУ-СОШ с. Алексеевка Аркадаского района Саратовской области </a:t>
            </a:r>
            <a:br>
              <a:rPr lang="ru-RU" sz="2000" b="1" dirty="0" smtClean="0"/>
            </a:br>
            <a:r>
              <a:rPr lang="ru-RU" sz="2000" b="1" dirty="0" smtClean="0"/>
              <a:t>Оруджова </a:t>
            </a:r>
            <a:r>
              <a:rPr lang="ru-RU" sz="2000" b="1" dirty="0"/>
              <a:t>Вера Играровна.</a:t>
            </a:r>
          </a:p>
          <a:p>
            <a:pPr algn="ctr"/>
            <a:r>
              <a:rPr lang="ru-RU" sz="2000" b="1" smtClean="0"/>
              <a:t>по </a:t>
            </a:r>
            <a:r>
              <a:rPr lang="ru-RU" sz="2000" b="1" dirty="0" smtClean="0"/>
              <a:t>данной программе </a:t>
            </a:r>
            <a:r>
              <a:rPr lang="ru-RU" sz="2000" b="1" dirty="0"/>
              <a:t>по </a:t>
            </a:r>
            <a:r>
              <a:rPr lang="ru-RU" sz="2000" b="1" dirty="0" smtClean="0"/>
              <a:t>разделу </a:t>
            </a:r>
            <a:br>
              <a:rPr lang="ru-RU" sz="2000" b="1" dirty="0" smtClean="0"/>
            </a:br>
            <a:r>
              <a:rPr lang="ru-RU" sz="2000" b="1" dirty="0" smtClean="0"/>
              <a:t>«Две недели в лагере здоровья».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0" y="142852"/>
            <a:ext cx="8929718" cy="6221432"/>
          </a:xfrm>
          <a:prstGeom prst="rect">
            <a:avLst/>
          </a:prstGeom>
        </p:spPr>
        <p:txBody>
          <a:bodyPr wrap="none" fromWordArt="1">
            <a:prstTxWarp prst="textArchUpPour">
              <a:avLst>
                <a:gd name="adj1" fmla="val 12205886"/>
                <a:gd name="adj2" fmla="val 79374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Страна "Витаминия"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Arial Black"/>
            </a:endParaRPr>
          </a:p>
        </p:txBody>
      </p:sp>
      <p:pic>
        <p:nvPicPr>
          <p:cNvPr id="3" name="Picture 14" descr="i?id=5934547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652963"/>
            <a:ext cx="1871662" cy="1460500"/>
          </a:xfrm>
          <a:prstGeom prst="rect">
            <a:avLst/>
          </a:prstGeom>
          <a:noFill/>
          <a:ln w="127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" name="Picture 11" descr="k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4643446"/>
            <a:ext cx="1428759" cy="1578483"/>
          </a:xfrm>
          <a:prstGeom prst="rect">
            <a:avLst/>
          </a:prstGeom>
          <a:noFill/>
          <a:ln w="12700">
            <a:solidFill>
              <a:srgbClr val="660033"/>
            </a:solidFill>
            <a:miter lim="800000"/>
            <a:headEnd/>
            <a:tailEnd/>
          </a:ln>
        </p:spPr>
      </p:pic>
      <p:pic>
        <p:nvPicPr>
          <p:cNvPr id="5" name="Picture 13" descr="i?id=5698516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4714884"/>
            <a:ext cx="1800225" cy="1511300"/>
          </a:xfrm>
          <a:prstGeom prst="rect">
            <a:avLst/>
          </a:prstGeom>
          <a:noFill/>
          <a:ln w="12700">
            <a:solidFill>
              <a:srgbClr val="339966"/>
            </a:solidFill>
            <a:miter lim="800000"/>
            <a:headEnd/>
            <a:tailEnd/>
          </a:ln>
        </p:spPr>
      </p:pic>
      <p:pic>
        <p:nvPicPr>
          <p:cNvPr id="6" name="Picture 15" descr="i?id=12431573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2" y="3000372"/>
            <a:ext cx="2106222" cy="1420037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" name="Picture 15" descr="c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7752" y="4572008"/>
            <a:ext cx="1857388" cy="1592210"/>
          </a:xfrm>
          <a:prstGeom prst="rect">
            <a:avLst/>
          </a:prstGeom>
          <a:noFill/>
          <a:ln w="12700">
            <a:solidFill>
              <a:srgbClr val="993366"/>
            </a:solidFill>
            <a:miter lim="800000"/>
            <a:headEnd/>
            <a:tailEnd/>
          </a:ln>
        </p:spPr>
      </p:pic>
      <p:pic>
        <p:nvPicPr>
          <p:cNvPr id="8" name="Picture 14" descr="LIMON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20" y="2928934"/>
            <a:ext cx="1655762" cy="1454150"/>
          </a:xfrm>
          <a:prstGeom prst="rect">
            <a:avLst/>
          </a:prstGeom>
          <a:noFill/>
          <a:ln w="127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9" name="Picture 21" descr="apricot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72264" y="3000372"/>
            <a:ext cx="2150003" cy="1428760"/>
          </a:xfrm>
          <a:prstGeom prst="rect">
            <a:avLst/>
          </a:prstGeom>
          <a:noFill/>
          <a:ln w="127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0" name="Picture 23" descr="________________________2-116-1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428860" y="2928934"/>
            <a:ext cx="1000132" cy="1463140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1" name="Picture 6" descr="vitamine0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428992" y="1000108"/>
            <a:ext cx="1714512" cy="1726861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ыноска-облако 3"/>
          <p:cNvSpPr/>
          <p:nvPr/>
        </p:nvSpPr>
        <p:spPr>
          <a:xfrm rot="541928">
            <a:off x="679628" y="180230"/>
            <a:ext cx="8304157" cy="3732619"/>
          </a:xfrm>
          <a:prstGeom prst="cloudCallout">
            <a:avLst>
              <a:gd name="adj1" fmla="val -22697"/>
              <a:gd name="adj2" fmla="val 69689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86058"/>
            <a:ext cx="341947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357290" y="785794"/>
            <a:ext cx="70009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Чтобы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попасть в гости к черепахе Тортилле нам нужно выполнить задание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200024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dirty="0" lang="ru-RU" smtClean="0" sz="3800">
                <a:solidFill>
                  <a:schemeClr val="accent1">
                    <a:lumMod val="50000"/>
                  </a:schemeClr>
                </a:solidFill>
              </a:rPr>
              <a:t>Распределите продукты в две колонки:</a:t>
            </a:r>
            <a:r>
              <a:rPr dirty="0" lang="ru-RU" smtClean="0" sz="3600"/>
              <a:t/>
            </a:r>
            <a:br>
              <a:rPr dirty="0" lang="ru-RU" smtClean="0" sz="3600"/>
            </a:br>
            <a:r>
              <a:rPr dirty="0" lang="ru-RU" smtClean="0" sz="2700"/>
              <a:t/>
            </a:r>
            <a:br>
              <a:rPr dirty="0" lang="ru-RU" smtClean="0" sz="2700"/>
            </a:br>
            <a:r>
              <a:rPr dirty="0" lang="ru-RU" smtClean="0" sz="2700">
                <a:solidFill>
                  <a:schemeClr val="accent1">
                    <a:lumMod val="50000"/>
                  </a:schemeClr>
                </a:solidFill>
              </a:rPr>
              <a:t>Неполезные продукты</a:t>
            </a:r>
            <a:r>
              <a:rPr dirty="0" lang="en-US" smtClean="0" sz="2700">
                <a:solidFill>
                  <a:schemeClr val="accent1">
                    <a:lumMod val="50000"/>
                  </a:schemeClr>
                </a:solidFill>
              </a:rPr>
              <a:t>                  </a:t>
            </a:r>
            <a:r>
              <a:rPr dirty="0" lang="ru-RU" smtClean="0" sz="2700">
                <a:solidFill>
                  <a:schemeClr val="accent1">
                    <a:lumMod val="50000"/>
                  </a:schemeClr>
                </a:solidFill>
              </a:rPr>
              <a:t>Полезные продукты</a:t>
            </a:r>
            <a:endParaRPr dirty="0"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103" name="Picture 7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643306" y="3214686"/>
            <a:ext cx="1523983" cy="1315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Прямая соединительная линия 16"/>
          <p:cNvCxnSpPr/>
          <p:nvPr/>
        </p:nvCxnSpPr>
        <p:spPr>
          <a:xfrm rot="5400000">
            <a:off x="1711063" y="3861045"/>
            <a:ext cx="543771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>
            <a:off x="0" y="1785926"/>
            <a:ext cx="900115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descr="j0413250" id="15" name="Picture 15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2928934"/>
            <a:ext cx="2243134" cy="1765300"/>
          </a:xfrm>
          <a:prstGeom prst="rect">
            <a:avLst/>
          </a:prstGeom>
          <a:noFill/>
        </p:spPr>
      </p:pic>
      <p:pic>
        <p:nvPicPr>
          <p:cNvPr id="4102" name="Picture 6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3571868" y="3357562"/>
            <a:ext cx="1550969" cy="94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8" id="13" name="Picture 8">
            <a:hlinkClick action="ppaction://hlinksldjump" r:id="rId6"/>
          </p:cNvPr>
          <p:cNvPicPr>
            <a:picLocks noChangeArrowheads="1"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3071810"/>
            <a:ext cx="1061586" cy="14906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3159" id="12" name="Picture 4"/>
          <p:cNvPicPr>
            <a:picLocks noChangeArrowheads="1" noChangeAspect="1"/>
          </p:cNvPicPr>
          <p:nvPr/>
        </p:nvPicPr>
        <p:blipFill>
          <a:blip cstate="print"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571868" y="2643182"/>
            <a:ext cx="1643074" cy="1788849"/>
          </a:xfrm>
          <a:prstGeom prst="rect">
            <a:avLst/>
          </a:prstGeom>
          <a:noFill/>
        </p:spPr>
      </p:pic>
      <p:pic>
        <p:nvPicPr>
          <p:cNvPr id="4101" name="Picture 5"/>
          <p:cNvPicPr preferRelativeResize="0">
            <a:picLocks noChangeArrowheads="1"/>
          </p:cNvPicPr>
          <p:nvPr/>
        </p:nvPicPr>
        <p:blipFill>
          <a:blip r:embed="rId9"/>
          <a:srcRect r="1390"/>
          <a:stretch>
            <a:fillRect/>
          </a:stretch>
        </p:blipFill>
        <p:spPr bwMode="auto">
          <a:xfrm>
            <a:off x="3571868" y="3000372"/>
            <a:ext cx="1580561" cy="1505019"/>
          </a:xfrm>
          <a:prstGeom prst="rect">
            <a:avLst/>
          </a:prstGeom>
          <a:blipFill dpi="0" rotWithShape="0">
            <a:blip r:embed="rId10">
              <a:alphaModFix amt="70000"/>
            </a:blip>
            <a:srcRect/>
            <a:tile algn="tl" flip="none" sx="100000" sy="100000" tx="0" ty="0"/>
          </a:blipFill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098" name="Picture 2"/>
          <p:cNvPicPr>
            <a:picLocks noChangeArrowheads="1"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428992" y="3000372"/>
            <a:ext cx="1809746" cy="1534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j0413296" id="4" name="Picture 14"/>
          <p:cNvPicPr>
            <a:picLocks noChangeArrowheads="1" noChangeAspect="1" noGrp="1"/>
          </p:cNvPicPr>
          <p:nvPr>
            <p:ph idx="1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3428992" y="3143248"/>
            <a:ext cx="1913591" cy="1357322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ChangeArrowheads="1" noChangeAspect="1"/>
          </p:cNvPicPr>
          <p:nvPr/>
        </p:nvPicPr>
        <p:blipFill>
          <a:blip r:embed="rId13">
            <a:clrChange>
              <a:clrFrom>
                <a:srgbClr val="ECEAEB"/>
              </a:clrFrom>
              <a:clrTo>
                <a:srgbClr val="ECEAEB">
                  <a:alpha val="0"/>
                </a:srgbClr>
              </a:clrTo>
            </a:clrChange>
          </a:blip>
          <a:srcRect r="213"/>
          <a:stretch>
            <a:fillRect/>
          </a:stretch>
        </p:blipFill>
        <p:spPr bwMode="auto">
          <a:xfrm>
            <a:off x="3786182" y="2643182"/>
            <a:ext cx="1143008" cy="2511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j0413312" id="14" name="Picture 14"/>
          <p:cNvPicPr>
            <a:picLocks noChangeArrowheads="1"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7381637">
            <a:off x="3294925" y="3495684"/>
            <a:ext cx="2284396" cy="1090226"/>
          </a:xfrm>
          <a:prstGeom prst="rect">
            <a:avLst/>
          </a:prstGeom>
          <a:noFill/>
        </p:spPr>
      </p:pic>
      <p:pic>
        <p:nvPicPr>
          <p:cNvPr descr="FD16633" id="5" name="Picture 7"/>
          <p:cNvPicPr>
            <a:picLocks noChangeArrowheads="1"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857496"/>
            <a:ext cx="1785950" cy="178595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rrowheads="1" noChangeAspect="1"/>
          </p:cNvPicPr>
          <p:nvPr/>
        </p:nvPicPr>
        <p:blipFill>
          <a:blip r:embed="rId16">
            <a:clrChange>
              <a:clrFrom>
                <a:srgbClr val="9FADB0"/>
              </a:clrFrom>
              <a:clrTo>
                <a:srgbClr val="9FADB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3000372"/>
            <a:ext cx="1362073" cy="181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9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3" nodeType="clickEffect" presetClass="path" presetID="56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75763E-7 L 0.18698 -0.1679 " pathEditMode="relative" ptsTypes="AA" rAng="0">
                                      <p:cBhvr>
                                        <p:cTn dur="2000" fill="hold" id="14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0" y="-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9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2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1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2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5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5051E-6 L -0.17326 -0.15749 " pathEditMode="relative" ptsTypes="AA" rAng="0">
                                      <p:cBhvr>
                                        <p:cTn dur="2000" fill="hold" id="26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00" y="-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fill="hold" id="29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31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32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3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4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">
                      <p:stCondLst>
                        <p:cond delay="indefinite"/>
                      </p:stCondLst>
                      <p:childTnLst>
                        <p:par>
                          <p:cTn fill="hold" id="36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37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43108E-6 L -0.16441 0.09921 " pathEditMode="relative" ptsTypes="AA" rAng="0">
                                      <p:cBhvr>
                                        <p:cTn dur="2000" fill="hold" id="38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00" y="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">
                      <p:stCondLst>
                        <p:cond delay="indefinite"/>
                      </p:stCondLst>
                      <p:childTnLst>
                        <p:par>
                          <p:cTn fill="hold" id="40">
                            <p:stCondLst>
                              <p:cond delay="0"/>
                            </p:stCondLst>
                            <p:childTnLst>
                              <p:par>
                                <p:cTn fill="hold" id="41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43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44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45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46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7">
                      <p:stCondLst>
                        <p:cond delay="indefinite"/>
                      </p:stCondLst>
                      <p:childTnLst>
                        <p:par>
                          <p:cTn fill="hold" id="48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49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025E-6 L 0.28785 0.03792 " pathEditMode="relative" ptsTypes="AA" rAng="0">
                                      <p:cBhvr>
                                        <p:cTn dur="2000" fill="hold" id="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00" y="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1">
                      <p:stCondLst>
                        <p:cond delay="indefinite"/>
                      </p:stCondLst>
                      <p:childTnLst>
                        <p:par>
                          <p:cTn fill="hold" id="52">
                            <p:stCondLst>
                              <p:cond delay="0"/>
                            </p:stCondLst>
                            <p:childTnLst>
                              <p:par>
                                <p:cTn fill="hold" id="53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55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56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57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58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9">
                      <p:stCondLst>
                        <p:cond delay="indefinite"/>
                      </p:stCondLst>
                      <p:childTnLst>
                        <p:par>
                          <p:cTn fill="hold" id="6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61" nodeType="clickEffect" presetClass="path" presetID="56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2614 L 0.40556 -0.09967 " pathEditMode="relative" ptsTypes="AA" rAng="0">
                                      <p:cBhvr>
                                        <p:cTn dur="2000" fill="hold" id="62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00" y="-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3">
                      <p:stCondLst>
                        <p:cond delay="indefinite"/>
                      </p:stCondLst>
                      <p:childTnLst>
                        <p:par>
                          <p:cTn fill="hold" id="64">
                            <p:stCondLst>
                              <p:cond delay="0"/>
                            </p:stCondLst>
                            <p:childTnLst>
                              <p:par>
                                <p:cTn fill="hold" id="65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67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68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69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7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1">
                      <p:stCondLst>
                        <p:cond delay="indefinite"/>
                      </p:stCondLst>
                      <p:childTnLst>
                        <p:par>
                          <p:cTn fill="hold" id="72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73" nodeType="clickEffect" presetClass="path" presetID="56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019E-6 L -0.3599 -0.13321 " pathEditMode="relative" ptsTypes="AA" rAng="0">
                                      <p:cBhvr>
                                        <p:cTn dur="2000" fill="hold" id="74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0" y="-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5">
                      <p:stCondLst>
                        <p:cond delay="indefinite"/>
                      </p:stCondLst>
                      <p:childTnLst>
                        <p:par>
                          <p:cTn fill="hold" id="76">
                            <p:stCondLst>
                              <p:cond delay="0"/>
                            </p:stCondLst>
                            <p:childTnLst>
                              <p:par>
                                <p:cTn fill="hold" id="77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9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8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1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2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3">
                      <p:stCondLst>
                        <p:cond delay="indefinite"/>
                      </p:stCondLst>
                      <p:childTnLst>
                        <p:par>
                          <p:cTn fill="hold" id="8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85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9963E-6 L -0.14253 0.29902 " pathEditMode="relative" ptsTypes="AA" rAng="0">
                                      <p:cBhvr>
                                        <p:cTn dur="2000" fill="hold" id="86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0" y="1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7">
                      <p:stCondLst>
                        <p:cond delay="indefinite"/>
                      </p:stCondLst>
                      <p:childTnLst>
                        <p:par>
                          <p:cTn fill="hold" id="88">
                            <p:stCondLst>
                              <p:cond delay="0"/>
                            </p:stCondLst>
                            <p:childTnLst>
                              <p:par>
                                <p:cTn fill="hold" id="89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9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92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93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94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5">
                      <p:stCondLst>
                        <p:cond delay="indefinite"/>
                      </p:stCondLst>
                      <p:childTnLst>
                        <p:par>
                          <p:cTn fill="hold" id="96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97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99537E-7 L -0.37326 0.31013 " pathEditMode="relative" ptsTypes="AA" rAng="0">
                                      <p:cBhvr>
                                        <p:cTn dur="2000" fill="hold" id="9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00" y="1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9">
                      <p:stCondLst>
                        <p:cond delay="indefinite"/>
                      </p:stCondLst>
                      <p:childTnLst>
                        <p:par>
                          <p:cTn fill="hold" id="100">
                            <p:stCondLst>
                              <p:cond delay="0"/>
                            </p:stCondLst>
                            <p:childTnLst>
                              <p:par>
                                <p:cTn fill="hold" id="101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03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104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05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06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7">
                      <p:stCondLst>
                        <p:cond delay="indefinite"/>
                      </p:stCondLst>
                      <p:childTnLst>
                        <p:par>
                          <p:cTn fill="hold" id="108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09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944E-6 L 0.46441 0.2463 " pathEditMode="relative" ptsTypes="AA" rAng="0">
                                      <p:cBhvr>
                                        <p:cTn dur="2000" fill="hold" id="11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00" y="1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1">
                      <p:stCondLst>
                        <p:cond delay="indefinite"/>
                      </p:stCondLst>
                      <p:childTnLst>
                        <p:par>
                          <p:cTn fill="hold" id="112">
                            <p:stCondLst>
                              <p:cond delay="0"/>
                            </p:stCondLst>
                            <p:childTnLst>
                              <p:par>
                                <p:cTn fill="hold" id="113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15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116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17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18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9">
                      <p:stCondLst>
                        <p:cond delay="indefinite"/>
                      </p:stCondLst>
                      <p:childTnLst>
                        <p:par>
                          <p:cTn fill="hold" id="12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21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60685E-6 L 0.29827 0.24676 " pathEditMode="relative" ptsTypes="AA" rAng="0">
                                      <p:cBhvr>
                                        <p:cTn dur="2000" fill="hold" id="122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0" y="1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23">
                      <p:stCondLst>
                        <p:cond delay="indefinite"/>
                      </p:stCondLst>
                      <p:childTnLst>
                        <p:par>
                          <p:cTn fill="hold" id="124">
                            <p:stCondLst>
                              <p:cond delay="0"/>
                            </p:stCondLst>
                            <p:childTnLst>
                              <p:par>
                                <p:cTn fill="hold" id="125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2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128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29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3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1">
                      <p:stCondLst>
                        <p:cond delay="indefinite"/>
                      </p:stCondLst>
                      <p:childTnLst>
                        <p:par>
                          <p:cTn fill="hold" id="132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33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46901E-6 L -0.38993 0.10014 " pathEditMode="relative" ptsTypes="AA" rAng="0">
                                      <p:cBhvr>
                                        <p:cTn dur="2000" fill="hold" id="134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00" y="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5">
                      <p:stCondLst>
                        <p:cond delay="indefinite"/>
                      </p:stCondLst>
                      <p:childTnLst>
                        <p:par>
                          <p:cTn fill="hold" id="136">
                            <p:stCondLst>
                              <p:cond delay="0"/>
                            </p:stCondLst>
                            <p:childTnLst>
                              <p:par>
                                <p:cTn fill="hold" id="137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39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14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1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2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3">
                      <p:stCondLst>
                        <p:cond delay="indefinite"/>
                      </p:stCondLst>
                      <p:childTnLst>
                        <p:par>
                          <p:cTn fill="hold" id="14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45" nodeType="clickEffect" presetClass="path" presetID="49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33117E-6 L 0.09809 0.27682 " pathEditMode="relative" ptsTypes="AA" rAng="0">
                                      <p:cBhvr>
                                        <p:cTn dur="2000" fill="hold" id="146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" y="1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flipH="1">
            <a:off x="5714976" y="214290"/>
            <a:ext cx="3429024" cy="38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341947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Выноска-облако 3"/>
          <p:cNvSpPr/>
          <p:nvPr/>
        </p:nvSpPr>
        <p:spPr>
          <a:xfrm>
            <a:off x="142844" y="214290"/>
            <a:ext cx="5143536" cy="2071702"/>
          </a:xfrm>
          <a:prstGeom prst="cloudCallout">
            <a:avLst>
              <a:gd name="adj1" fmla="val 62694"/>
              <a:gd name="adj2" fmla="val 9689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571480"/>
            <a:ext cx="47149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Здравствуйте. Очень приятно видеть вас в гостях. Зачем пожаловали?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2714612" y="3857628"/>
            <a:ext cx="6643734" cy="3000372"/>
          </a:xfrm>
          <a:prstGeom prst="cloudCallout">
            <a:avLst>
              <a:gd name="adj1" fmla="val -58164"/>
              <a:gd name="adj2" fmla="val -34897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4214818"/>
            <a:ext cx="59293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Здравствуйте, мудрая черепаха Тортилла! Помогите нам добыть ключик от ворот в страну «Витаминию», которая находится в государстве Королевы Питания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0" y="214290"/>
            <a:ext cx="3429024" cy="38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24525" y="2714620"/>
            <a:ext cx="341947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Выноска-облако 5"/>
          <p:cNvSpPr/>
          <p:nvPr/>
        </p:nvSpPr>
        <p:spPr>
          <a:xfrm>
            <a:off x="3857620" y="0"/>
            <a:ext cx="5286380" cy="3000372"/>
          </a:xfrm>
          <a:prstGeom prst="cloudCallout">
            <a:avLst>
              <a:gd name="adj1" fmla="val -63646"/>
              <a:gd name="adj2" fmla="val 10866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143372" y="357166"/>
            <a:ext cx="47149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Ну, что ж это возможно,</a:t>
            </a:r>
            <a:br>
              <a:rPr lang="ru-RU" sz="2800" dirty="0" smtClean="0"/>
            </a:br>
            <a:r>
              <a:rPr lang="ru-RU" sz="2800" dirty="0" smtClean="0"/>
              <a:t> вот только чтобы получить ключик нужно пройти некоторые испытания. Вы готовы?</a:t>
            </a:r>
          </a:p>
          <a:p>
            <a:pPr algn="ctr"/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214282" y="3857628"/>
            <a:ext cx="5643602" cy="2286016"/>
          </a:xfrm>
          <a:prstGeom prst="cloudCallout">
            <a:avLst>
              <a:gd name="adj1" fmla="val 69205"/>
              <a:gd name="adj2" fmla="val -22783"/>
            </a:avLst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0" y="4286256"/>
            <a:ext cx="59293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Тогда отправляемся</a:t>
            </a:r>
            <a:br>
              <a:rPr lang="ru-RU" sz="2800" dirty="0" smtClean="0"/>
            </a:br>
            <a:r>
              <a:rPr lang="ru-RU" sz="2800" dirty="0" smtClean="0"/>
              <a:t> в путь за золотым </a:t>
            </a:r>
            <a:br>
              <a:rPr lang="ru-RU" sz="2800" dirty="0" smtClean="0"/>
            </a:br>
            <a:r>
              <a:rPr lang="ru-RU" sz="2800" dirty="0" smtClean="0"/>
              <a:t>ключиком!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7615262" cy="5237814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Мы к лесной лужайке вышли,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Поднимая ноги выше, 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Через кустики и кочки, 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Через ветви и пенечки. 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Кто высоко так шагал –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Не споткнулся, не упал.</a:t>
            </a:r>
          </a:p>
          <a:p>
            <a:endParaRPr lang="ru-RU" dirty="0"/>
          </a:p>
        </p:txBody>
      </p:sp>
      <p:pic>
        <p:nvPicPr>
          <p:cNvPr id="5" name="buratino.kar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929586" y="6000768"/>
            <a:ext cx="366714" cy="366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08)">
                                      <p:cBhvr>
                                        <p:cTn id="6" dur="335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571472" y="571480"/>
            <a:ext cx="7858180" cy="5143536"/>
          </a:xfrm>
          <a:prstGeom prst="cloud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42976" y="1857364"/>
            <a:ext cx="707236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Первое испытание</a:t>
            </a:r>
            <a:endParaRPr lang="ru-RU" sz="4800" b="1" spc="50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C0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2857496"/>
            <a:ext cx="4286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Отгадайте загадки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382_dXa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2382_dXa</Template>
  <TotalTime>0</TotalTime>
  <Words>819</Words>
  <Application>Microsoft Office PowerPoint</Application>
  <PresentationFormat>Экран (4:3)</PresentationFormat>
  <Paragraphs>212</Paragraphs>
  <Slides>25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2382_dXa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Распределите продукты в две колонки:  Неполезные продукты                  Полезные продукты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2017-06-01T09:28:08Z</dcterms:created>
  <dcterms:modified xsi:type="dcterms:W3CDTF">2017-06-01T09:28:12Z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977241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