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69" autoAdjust="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licey.net/russian/img/pict7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916328"/>
              </p:ext>
            </p:extLst>
          </p:nvPr>
        </p:nvGraphicFramePr>
        <p:xfrm>
          <a:off x="107505" y="746313"/>
          <a:ext cx="9000999" cy="1295400"/>
        </p:xfrm>
        <a:graphic>
          <a:graphicData uri="http://schemas.openxmlformats.org/drawingml/2006/table">
            <a:tbl>
              <a:tblPr/>
              <a:tblGrid>
                <a:gridCol w="2791205"/>
                <a:gridCol w="2791205"/>
                <a:gridCol w="3418589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Корни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Правило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Примеры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Кас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-/кос-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Если за корнем следует суффикс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-а-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, то в корне пишется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, если суффикса нет, то в корне пишется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К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ться, к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тельная – к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снуться, прик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снуться.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755124" y="335359"/>
            <a:ext cx="3633752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CC00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Зависимость от наличия суффикса </a:t>
            </a: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CC00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-а-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688899"/>
              </p:ext>
            </p:extLst>
          </p:nvPr>
        </p:nvGraphicFramePr>
        <p:xfrm>
          <a:off x="107505" y="2529681"/>
          <a:ext cx="8928990" cy="3703320"/>
        </p:xfrm>
        <a:graphic>
          <a:graphicData uri="http://schemas.openxmlformats.org/drawingml/2006/table">
            <a:tbl>
              <a:tblPr/>
              <a:tblGrid>
                <a:gridCol w="2976330"/>
                <a:gridCol w="2976330"/>
                <a:gridCol w="297633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Корни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Правило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Примеры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Бир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-/</a:t>
                      </a:r>
                      <a:r>
                        <a:rPr lang="ru-RU" sz="1400" b="1" i="1" dirty="0" err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бер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Если за корнем следует суффикс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-а-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, то в корне пишется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, если суффикса нет, то в корне пишется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Заб</a:t>
                      </a:r>
                      <a:r>
                        <a:rPr lang="ru-RU" sz="1400" i="1" u="sng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</a:t>
                      </a: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</a:t>
                      </a:r>
                      <a:r>
                        <a:rPr lang="ru-RU" sz="1400" b="1" i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ть – заб</a:t>
                      </a:r>
                      <a:r>
                        <a:rPr lang="ru-RU" sz="1400" i="1" u="sng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ру.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Жиг-/жег-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Выж</a:t>
                      </a:r>
                      <a:r>
                        <a:rPr lang="ru-RU" sz="1400" i="1" u="sng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</a:t>
                      </a: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г</a:t>
                      </a:r>
                      <a:r>
                        <a:rPr lang="ru-RU" sz="1400" b="1" i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ть – выж</a:t>
                      </a:r>
                      <a:r>
                        <a:rPr lang="ru-RU" sz="1400" i="1" u="sng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гший.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Стил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-/стел-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Заст</a:t>
                      </a:r>
                      <a:r>
                        <a:rPr lang="ru-RU" sz="1400" i="1" u="sng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</a:t>
                      </a: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л</a:t>
                      </a:r>
                      <a:r>
                        <a:rPr lang="ru-RU" sz="1400" b="1" i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ть – пост</a:t>
                      </a:r>
                      <a:r>
                        <a:rPr lang="ru-RU" sz="1400" i="1" u="sng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лить.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Блист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-/</a:t>
                      </a:r>
                      <a:r>
                        <a:rPr lang="ru-RU" sz="1400" b="1" i="1" dirty="0" err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блест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Бл</a:t>
                      </a:r>
                      <a:r>
                        <a:rPr lang="ru-RU" sz="1400" i="1" u="sng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</a:t>
                      </a: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ст</a:t>
                      </a:r>
                      <a:r>
                        <a:rPr lang="ru-RU" sz="1400" b="1" i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ть – бл</a:t>
                      </a:r>
                      <a:r>
                        <a:rPr lang="ru-RU" sz="1400" i="1" u="sng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стеть.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Мир-/мер-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Ум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ть – ум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реть.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Тир-/тер-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Ст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ть – ст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реть.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Дир-/дер-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Разд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ть – разд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рёт.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Пир-/пер-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Зап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ть – зап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реть.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Чит-/чет-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Выч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ть – выч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ты.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Исключения: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соч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тание, соч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тать, ч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та.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 descr="чередование гласных в корне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97152"/>
            <a:ext cx="212407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2132856"/>
            <a:ext cx="610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3A6264"/>
                </a:solidFill>
                <a:latin typeface="Arial"/>
              </a:rPr>
              <a:t>Корни с чередующимися гласными </a:t>
            </a:r>
            <a:r>
              <a:rPr lang="ru-RU" b="1" i="1" dirty="0">
                <a:solidFill>
                  <a:srgbClr val="CC0033"/>
                </a:solidFill>
                <a:latin typeface="Arial"/>
              </a:rPr>
              <a:t>И</a:t>
            </a:r>
            <a:r>
              <a:rPr lang="ru-RU" b="1" dirty="0">
                <a:solidFill>
                  <a:srgbClr val="3A6264"/>
                </a:solidFill>
                <a:latin typeface="Arial"/>
              </a:rPr>
              <a:t>/</a:t>
            </a:r>
            <a:r>
              <a:rPr lang="ru-RU" b="1" i="1" dirty="0">
                <a:solidFill>
                  <a:srgbClr val="CC0033"/>
                </a:solidFill>
                <a:latin typeface="Arial"/>
              </a:rPr>
              <a:t>Е</a:t>
            </a:r>
            <a:endParaRPr lang="ru-RU" sz="2400" b="1" dirty="0"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4342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68952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8740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766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C0033"/>
                </a:solidFill>
                <a:latin typeface="Arial"/>
                <a:ea typeface="Times New Roman"/>
              </a:rPr>
              <a:t>Зависимость от конечных согласных корня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142436"/>
              </p:ext>
            </p:extLst>
          </p:nvPr>
        </p:nvGraphicFramePr>
        <p:xfrm>
          <a:off x="222920" y="1484784"/>
          <a:ext cx="8813576" cy="2301240"/>
        </p:xfrm>
        <a:graphic>
          <a:graphicData uri="http://schemas.openxmlformats.org/drawingml/2006/table">
            <a:tbl>
              <a:tblPr/>
              <a:tblGrid>
                <a:gridCol w="2203394"/>
                <a:gridCol w="2203394"/>
                <a:gridCol w="2203394"/>
                <a:gridCol w="2203394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Корни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Правило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Примеры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Исключения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Раст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/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ru-RU" sz="1400" b="1" i="1" dirty="0" err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Ращ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-/рос-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Перед </a:t>
                      </a:r>
                      <a:r>
                        <a:rPr lang="ru-RU" sz="1400" b="1" i="1" dirty="0" err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ст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и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щ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пишется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, перед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с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пишется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ст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и, 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ст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ение, выр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щ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ивать, нар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щ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ение – выр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с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ший, зар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с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ли, пор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с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ль.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а) 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стов, 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стислав, 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сток, 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стовщик, выр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сток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(и производные от них,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например:</a:t>
                      </a:r>
                      <a:r>
                        <a:rPr lang="ru-RU" sz="1400" i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</a:t>
                      </a:r>
                      <a:r>
                        <a:rPr lang="ru-RU" sz="1400" i="1" u="sng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i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стовщический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).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б) 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отр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сль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(и производные от них,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например:</a:t>
                      </a:r>
                      <a:r>
                        <a:rPr lang="ru-RU" sz="1400" i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отр</a:t>
                      </a:r>
                      <a:r>
                        <a:rPr lang="ru-RU" sz="1400" i="1" u="sng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i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слевой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).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014143"/>
              </p:ext>
            </p:extLst>
          </p:nvPr>
        </p:nvGraphicFramePr>
        <p:xfrm>
          <a:off x="251520" y="4005064"/>
          <a:ext cx="8784976" cy="754380"/>
        </p:xfrm>
        <a:graphic>
          <a:graphicData uri="http://schemas.openxmlformats.org/drawingml/2006/table">
            <a:tbl>
              <a:tblPr/>
              <a:tblGrid>
                <a:gridCol w="2178242"/>
                <a:gridCol w="2178242"/>
                <a:gridCol w="2178242"/>
                <a:gridCol w="225025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Лаг-/лож-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Перед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г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пишется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, перед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ж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пишется 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Сл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г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аемое, пол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г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ать, разл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г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ать – сл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ж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ить, пол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ж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ить, разл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ж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ить.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Пол</a:t>
                      </a:r>
                      <a:r>
                        <a:rPr lang="ru-RU" sz="14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г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165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0069" y="188640"/>
            <a:ext cx="74562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rgbClr val="CC0033"/>
                </a:solidFill>
                <a:latin typeface="Arial"/>
                <a:ea typeface="Times New Roman"/>
              </a:rPr>
              <a:t>Зависимость от ударения</a:t>
            </a:r>
            <a:endParaRPr lang="ru-RU" sz="44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696244"/>
              </p:ext>
            </p:extLst>
          </p:nvPr>
        </p:nvGraphicFramePr>
        <p:xfrm>
          <a:off x="467544" y="1268760"/>
          <a:ext cx="8229600" cy="206502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 err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Зар</a:t>
                      </a:r>
                      <a:r>
                        <a:rPr lang="ru-RU" sz="16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-/</a:t>
                      </a:r>
                      <a:r>
                        <a:rPr lang="ru-RU" sz="1600" b="1" i="1" dirty="0" err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зор</a:t>
                      </a:r>
                      <a:r>
                        <a:rPr lang="ru-RU" sz="16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Независимо от того, какой гласный пишется под ударением (</a:t>
                      </a:r>
                      <a:r>
                        <a:rPr lang="ru-RU" sz="16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или </a:t>
                      </a:r>
                      <a:r>
                        <a:rPr lang="ru-RU" sz="16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), в безударном положении пишется </a:t>
                      </a:r>
                      <a:r>
                        <a:rPr lang="ru-RU" sz="16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З</a:t>
                      </a:r>
                      <a:r>
                        <a:rPr lang="ru-RU" sz="1600" i="1" u="sng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а́</a:t>
                      </a:r>
                      <a:r>
                        <a:rPr lang="ru-RU" sz="1600" i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рево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, </a:t>
                      </a:r>
                      <a:r>
                        <a:rPr lang="ru-RU" sz="1600" i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з</a:t>
                      </a:r>
                      <a:r>
                        <a:rPr lang="ru-RU" sz="1600" i="1" u="sng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о́</a:t>
                      </a:r>
                      <a:r>
                        <a:rPr lang="ru-RU" sz="1600" i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рька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– з</a:t>
                      </a:r>
                      <a:r>
                        <a:rPr lang="ru-RU" sz="16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ря, з</a:t>
                      </a:r>
                      <a:r>
                        <a:rPr lang="ru-RU" sz="16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рница, оз</a:t>
                      </a:r>
                      <a:r>
                        <a:rPr lang="ru-RU" sz="16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рять.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З</a:t>
                      </a:r>
                      <a:r>
                        <a:rPr lang="ru-RU" sz="16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ревать, </a:t>
                      </a:r>
                      <a:r>
                        <a:rPr lang="ru-RU" sz="1600" i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з</a:t>
                      </a:r>
                      <a:r>
                        <a:rPr lang="ru-RU" sz="1600" i="1" u="sng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600" i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рянка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181094"/>
              </p:ext>
            </p:extLst>
          </p:nvPr>
        </p:nvGraphicFramePr>
        <p:xfrm>
          <a:off x="457200" y="3501231"/>
          <a:ext cx="8229600" cy="206502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 err="1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Гар</a:t>
                      </a:r>
                      <a:r>
                        <a:rPr lang="ru-RU" sz="16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-/гор-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Независимо от того, какой гласный пишется под ударением (</a:t>
                      </a:r>
                      <a:r>
                        <a:rPr lang="ru-RU" sz="16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или </a:t>
                      </a:r>
                      <a:r>
                        <a:rPr lang="ru-RU" sz="16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), в безударном положении пишется </a:t>
                      </a:r>
                      <a:r>
                        <a:rPr lang="ru-RU" sz="1600" b="1" i="1" dirty="0">
                          <a:solidFill>
                            <a:srgbClr val="CC0033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Заг</a:t>
                      </a:r>
                      <a:r>
                        <a:rPr lang="ru-RU" sz="1600" i="1" u="sng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а́</a:t>
                      </a:r>
                      <a:r>
                        <a:rPr lang="ru-RU" sz="1600" i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– заг</a:t>
                      </a:r>
                      <a:r>
                        <a:rPr lang="ru-RU" sz="16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релый, уг</a:t>
                      </a:r>
                      <a:r>
                        <a:rPr lang="ru-RU" sz="16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реть, пог</a:t>
                      </a:r>
                      <a:r>
                        <a:rPr lang="ru-RU" sz="16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о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релец.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Приг</a:t>
                      </a:r>
                      <a:r>
                        <a:rPr lang="ru-RU" sz="16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рь, изг</a:t>
                      </a:r>
                      <a:r>
                        <a:rPr lang="ru-RU" sz="16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рь, выг</a:t>
                      </a:r>
                      <a:r>
                        <a:rPr lang="ru-RU" sz="1600" i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а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рки.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022608"/>
              </p:ext>
            </p:extLst>
          </p:nvPr>
        </p:nvGraphicFramePr>
        <p:xfrm>
          <a:off x="467544" y="914676"/>
          <a:ext cx="8229600" cy="35814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Корни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Правило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Примеры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66"/>
                          </a:solidFill>
                          <a:effectLst/>
                          <a:latin typeface="Arial"/>
                          <a:ea typeface="Times New Roman"/>
                        </a:rPr>
                        <a:t>Исключения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73587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</TotalTime>
  <Words>208</Words>
  <Application>Microsoft Office PowerPoint</Application>
  <PresentationFormat>Экран (4:3)</PresentationFormat>
  <Paragraphs>59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Аптека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Дмитрий</cp:lastModifiedBy>
  <cp:revision>2</cp:revision>
  <dcterms:created xsi:type="dcterms:W3CDTF">2020-04-06T15:10:07Z</dcterms:created>
  <dcterms:modified xsi:type="dcterms:W3CDTF">2020-04-06T15:23:16Z</dcterms:modified>
</cp:coreProperties>
</file>