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524" autoAdjust="0"/>
  </p:normalViewPr>
  <p:slideViewPr>
    <p:cSldViewPr>
      <p:cViewPr>
        <p:scale>
          <a:sx n="68" d="100"/>
          <a:sy n="68" d="100"/>
        </p:scale>
        <p:origin x="-1446"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669F0C0-EBD5-46FC-8389-BFD6B04FB9B0}" type="datetimeFigureOut">
              <a:rPr lang="ru-RU" smtClean="0"/>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3691345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69F0C0-EBD5-46FC-8389-BFD6B04FB9B0}" type="datetimeFigureOut">
              <a:rPr lang="ru-RU" smtClean="0"/>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2840093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69F0C0-EBD5-46FC-8389-BFD6B04FB9B0}" type="datetimeFigureOut">
              <a:rPr lang="ru-RU" smtClean="0"/>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18167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69F0C0-EBD5-46FC-8389-BFD6B04FB9B0}" type="datetimeFigureOut">
              <a:rPr lang="ru-RU" smtClean="0"/>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139268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669F0C0-EBD5-46FC-8389-BFD6B04FB9B0}" type="datetimeFigureOut">
              <a:rPr lang="ru-RU" smtClean="0"/>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851003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669F0C0-EBD5-46FC-8389-BFD6B04FB9B0}" type="datetimeFigureOut">
              <a:rPr lang="ru-RU" smtClean="0"/>
              <a:t>06.04.2020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2304275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669F0C0-EBD5-46FC-8389-BFD6B04FB9B0}" type="datetimeFigureOut">
              <a:rPr lang="ru-RU" smtClean="0"/>
              <a:t>06.04.2020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1601287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669F0C0-EBD5-46FC-8389-BFD6B04FB9B0}" type="datetimeFigureOut">
              <a:rPr lang="ru-RU" smtClean="0"/>
              <a:t>06.04.2020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1604114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669F0C0-EBD5-46FC-8389-BFD6B04FB9B0}" type="datetimeFigureOut">
              <a:rPr lang="ru-RU" smtClean="0"/>
              <a:t>06.04.2020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134382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669F0C0-EBD5-46FC-8389-BFD6B04FB9B0}" type="datetimeFigureOut">
              <a:rPr lang="ru-RU" smtClean="0"/>
              <a:t>06.04.2020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3213261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669F0C0-EBD5-46FC-8389-BFD6B04FB9B0}" type="datetimeFigureOut">
              <a:rPr lang="ru-RU" smtClean="0"/>
              <a:t>06.04.2020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195158-36AF-47DB-A2A4-6760780E368C}" type="slidenum">
              <a:rPr lang="ru-RU" smtClean="0"/>
              <a:t>‹#›</a:t>
            </a:fld>
            <a:endParaRPr lang="ru-RU"/>
          </a:p>
        </p:txBody>
      </p:sp>
    </p:spTree>
    <p:extLst>
      <p:ext uri="{BB962C8B-B14F-4D97-AF65-F5344CB8AC3E}">
        <p14:creationId xmlns:p14="http://schemas.microsoft.com/office/powerpoint/2010/main" val="3947862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9F0C0-EBD5-46FC-8389-BFD6B04FB9B0}" type="datetimeFigureOut">
              <a:rPr lang="ru-RU" smtClean="0"/>
              <a:t>06.04.2020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95158-36AF-47DB-A2A4-6760780E368C}" type="slidenum">
              <a:rPr lang="ru-RU" smtClean="0"/>
              <a:t>‹#›</a:t>
            </a:fld>
            <a:endParaRPr lang="ru-RU"/>
          </a:p>
        </p:txBody>
      </p:sp>
    </p:spTree>
    <p:extLst>
      <p:ext uri="{BB962C8B-B14F-4D97-AF65-F5344CB8AC3E}">
        <p14:creationId xmlns:p14="http://schemas.microsoft.com/office/powerpoint/2010/main" val="2859173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b="1" dirty="0" smtClean="0">
                <a:latin typeface="Times New Roman" panose="02020603050405020304" pitchFamily="18" charset="0"/>
                <a:cs typeface="Times New Roman" panose="02020603050405020304" pitchFamily="18" charset="0"/>
              </a:rPr>
              <a:t>Чёрная книга</a:t>
            </a:r>
            <a:endParaRPr lang="ru-RU"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rmAutofit fontScale="92500" lnSpcReduction="10000"/>
          </a:bodyPr>
          <a:lstStyle/>
          <a:p>
            <a:r>
              <a:rPr lang="ru-RU" dirty="0" smtClean="0"/>
              <a:t>Презентация направлена на привлечение внимания к окружающему нас миру, к сохранению дикой природы</a:t>
            </a:r>
            <a:endParaRPr lang="ru-RU" dirty="0"/>
          </a:p>
        </p:txBody>
      </p:sp>
    </p:spTree>
    <p:extLst>
      <p:ext uri="{BB962C8B-B14F-4D97-AF65-F5344CB8AC3E}">
        <p14:creationId xmlns:p14="http://schemas.microsoft.com/office/powerpoint/2010/main" val="1953827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476672"/>
            <a:ext cx="6696744" cy="501675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dirty="0">
                <a:latin typeface="Times New Roman" panose="02020603050405020304" pitchFamily="18" charset="0"/>
                <a:cs typeface="Times New Roman" panose="02020603050405020304" pitchFamily="18" charset="0"/>
              </a:rPr>
              <a:t>Тур — вымерший вид быков, живший на большей части Европы и Азии. Обитали на территории России, </a:t>
            </a:r>
            <a:r>
              <a:rPr lang="ru-RU" sz="2000" dirty="0" err="1">
                <a:latin typeface="Times New Roman" panose="02020603050405020304" pitchFamily="18" charset="0"/>
                <a:cs typeface="Times New Roman" panose="02020603050405020304" pitchFamily="18" charset="0"/>
              </a:rPr>
              <a:t>Белоруси</a:t>
            </a:r>
            <a:r>
              <a:rPr lang="ru-RU" sz="2000" dirty="0">
                <a:latin typeface="Times New Roman" panose="02020603050405020304" pitchFamily="18" charset="0"/>
                <a:cs typeface="Times New Roman" panose="02020603050405020304" pitchFamily="18" charset="0"/>
              </a:rPr>
              <a:t>, Польши и Пруссии. Это был мощный зверь с мускулистым, стройным телом высотой в холке около 170-180 см и массой до 800 кг. Высоко посаженная голова была увенчана длинными острыми рогами. Окраска взрослых самцов была черной, с узким белым «ремнём» вдоль спины, а самок и молодых животных — рыжевато-бурой. Тур – животное отряда парнокопытных, семейства полорогих, рода коров. Из-за мяса и шкуры на туров активно охотились. Последнее стадо оставалось в </a:t>
            </a:r>
            <a:r>
              <a:rPr lang="ru-RU" sz="2000" dirty="0" err="1">
                <a:latin typeface="Times New Roman" panose="02020603050405020304" pitchFamily="18" charset="0"/>
                <a:cs typeface="Times New Roman" panose="02020603050405020304" pitchFamily="18" charset="0"/>
              </a:rPr>
              <a:t>Мазовецких</a:t>
            </a:r>
            <a:r>
              <a:rPr lang="ru-RU" sz="2000" dirty="0">
                <a:latin typeface="Times New Roman" panose="02020603050405020304" pitchFamily="18" charset="0"/>
                <a:cs typeface="Times New Roman" panose="02020603050405020304" pitchFamily="18" charset="0"/>
              </a:rPr>
              <a:t> лесах (Польша). В 1627 году в лесу близ </a:t>
            </a:r>
            <a:r>
              <a:rPr lang="ru-RU" sz="2000" dirty="0" err="1">
                <a:latin typeface="Times New Roman" panose="02020603050405020304" pitchFamily="18" charset="0"/>
                <a:cs typeface="Times New Roman" panose="02020603050405020304" pitchFamily="18" charset="0"/>
              </a:rPr>
              <a:t>Якторова</a:t>
            </a:r>
            <a:r>
              <a:rPr lang="ru-RU" sz="2000" dirty="0">
                <a:latin typeface="Times New Roman" panose="02020603050405020304" pitchFamily="18" charset="0"/>
                <a:cs typeface="Times New Roman" panose="02020603050405020304" pitchFamily="18" charset="0"/>
              </a:rPr>
              <a:t> погибла последняя самка тура. Сохранились картины с его изображением и скелеты.</a:t>
            </a:r>
          </a:p>
          <a:p>
            <a:r>
              <a:rPr lang="ru-RU" sz="2000" dirty="0">
                <a:latin typeface="Times New Roman" panose="02020603050405020304" pitchFamily="18" charset="0"/>
                <a:cs typeface="Times New Roman" panose="02020603050405020304" pitchFamily="18" charset="0"/>
              </a:rPr>
              <a:t>Участь тура едва не постигла зубра и бизона, но буквально в последний момент эти два вида были спасены. </a:t>
            </a:r>
          </a:p>
        </p:txBody>
      </p:sp>
    </p:spTree>
    <p:extLst>
      <p:ext uri="{BB962C8B-B14F-4D97-AF65-F5344CB8AC3E}">
        <p14:creationId xmlns:p14="http://schemas.microsoft.com/office/powerpoint/2010/main" val="862942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5085184"/>
            <a:ext cx="5472608" cy="936104"/>
          </a:xfrm>
        </p:spPr>
        <p:txBody>
          <a:bodyPr>
            <a:normAutofit/>
          </a:bodyPr>
          <a:lstStyle/>
          <a:p>
            <a:pPr algn="ctr"/>
            <a:r>
              <a:rPr lang="ru-RU" sz="2800" dirty="0" smtClean="0">
                <a:latin typeface="Times New Roman" panose="02020603050405020304" pitchFamily="18" charset="0"/>
                <a:cs typeface="Times New Roman" panose="02020603050405020304" pitchFamily="18" charset="0"/>
              </a:rPr>
              <a:t>Странствующий голубь</a:t>
            </a: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
        <p:nvSpPr>
          <p:cNvPr id="4" name="Текст 3"/>
          <p:cNvSpPr>
            <a:spLocks noGrp="1"/>
          </p:cNvSpPr>
          <p:nvPr>
            <p:ph type="body" sz="half" idx="2"/>
          </p:nvPr>
        </p:nvSpPr>
        <p:spPr>
          <a:xfrm>
            <a:off x="1763688" y="5013176"/>
            <a:ext cx="5486400" cy="1080120"/>
          </a:xfrm>
        </p:spPr>
        <p:txBody>
          <a:bodyPr/>
          <a:lstStyle/>
          <a:p>
            <a:endParaRPr lang="ru-RU"/>
          </a:p>
        </p:txBody>
      </p:sp>
    </p:spTree>
    <p:extLst>
      <p:ext uri="{BB962C8B-B14F-4D97-AF65-F5344CB8AC3E}">
        <p14:creationId xmlns:p14="http://schemas.microsoft.com/office/powerpoint/2010/main" val="3294946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04664"/>
            <a:ext cx="7488832" cy="535531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a:latin typeface="Times New Roman" panose="02020603050405020304" pitchFamily="18" charset="0"/>
                <a:cs typeface="Times New Roman" panose="02020603050405020304" pitchFamily="18" charset="0"/>
              </a:rPr>
              <a:t>Самым ярким и наглядным примером методичного истребления является история странствующего голубя. Странствующий голубь относился к семейству голубиных, до конца 19 века являлся самой распространённой птицей на Земле (насчитывалось примерно 3-5 млрд особей). Птица достигала в длину 35-40 см, массой 250 – 340 г. Вымирание  вида происходило постепенно по причине множества факторов, главным из которых был человеческий – браконьерство. Когда-то многомиллионные стаи этих птиц летали в небе Северной Америки. Завидев пищу, голуби, как огромная  саранча бросались вниз, а насытившись – улетали, начисто уничтожая фрукты, ягоды, орехи, насекомых. Естественно, что подобная прожорливость вызывала раздражение колонистов. Кроме того, голуби были очень хороши на вкус. Поэтому истребление странствующего голубя превратилось в забаву. В одном из романов </a:t>
            </a:r>
            <a:r>
              <a:rPr lang="ru-RU" dirty="0" err="1">
                <a:latin typeface="Times New Roman" panose="02020603050405020304" pitchFamily="18" charset="0"/>
                <a:cs typeface="Times New Roman" panose="02020603050405020304" pitchFamily="18" charset="0"/>
              </a:rPr>
              <a:t>Фенимора</a:t>
            </a:r>
            <a:r>
              <a:rPr lang="ru-RU" dirty="0">
                <a:latin typeface="Times New Roman" panose="02020603050405020304" pitchFamily="18" charset="0"/>
                <a:cs typeface="Times New Roman" panose="02020603050405020304" pitchFamily="18" charset="0"/>
              </a:rPr>
              <a:t> Купера очень хорошо описано, как при приближении стаи птиц всё население городов и посёлков высыпало на улицы, вооружившись рогатками, ружьями, иногда даже пушками. Убивали столько голубей, сколько могли убить. Голубей закладывали в погреба-ледники, готовили сразу, кормили собак или просто выбрасывали. Последний странствующий  голубь, по имени Марта, умер в 1914 году в зоологическом саду в штате Огайо (США).</a:t>
            </a:r>
          </a:p>
        </p:txBody>
      </p:sp>
    </p:spTree>
    <p:extLst>
      <p:ext uri="{BB962C8B-B14F-4D97-AF65-F5344CB8AC3E}">
        <p14:creationId xmlns:p14="http://schemas.microsoft.com/office/powerpoint/2010/main" val="4017463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5229200"/>
            <a:ext cx="5904656" cy="1008112"/>
          </a:xfrm>
        </p:spPr>
        <p:txBody>
          <a:bodyPr/>
          <a:lstStyle/>
          <a:p>
            <a:pPr algn="ctr"/>
            <a:endParaRPr lang="ru-RU" dirty="0">
              <a:latin typeface="Times New Roman" panose="02020603050405020304" pitchFamily="18" charset="0"/>
              <a:cs typeface="Times New Roman" panose="02020603050405020304" pitchFamily="18" charset="0"/>
            </a:endParaRPr>
          </a:p>
        </p:txBody>
      </p:sp>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1763688" y="548680"/>
            <a:ext cx="5904656" cy="4428492"/>
          </a:xfrm>
        </p:spPr>
      </p:pic>
      <p:sp>
        <p:nvSpPr>
          <p:cNvPr id="4" name="Текст 3"/>
          <p:cNvSpPr>
            <a:spLocks noGrp="1"/>
          </p:cNvSpPr>
          <p:nvPr>
            <p:ph type="body" sz="half" idx="2"/>
          </p:nvPr>
        </p:nvSpPr>
        <p:spPr/>
        <p:txBody>
          <a:bodyPr>
            <a:normAutofit/>
          </a:bodyPr>
          <a:lstStyle/>
          <a:p>
            <a:pPr algn="ctr">
              <a:lnSpc>
                <a:spcPct val="115000"/>
              </a:lnSpc>
              <a:spcAft>
                <a:spcPts val="1000"/>
              </a:spcAft>
            </a:pPr>
            <a:r>
              <a:rPr lang="ru-RU" sz="2000" b="1" dirty="0" err="1" smtClean="0">
                <a:effectLst/>
                <a:latin typeface="Times New Roman"/>
                <a:ea typeface="Calibri"/>
                <a:cs typeface="Times New Roman"/>
              </a:rPr>
              <a:t>Фолклендская</a:t>
            </a:r>
            <a:r>
              <a:rPr lang="ru-RU" sz="2000" b="1" dirty="0" smtClean="0">
                <a:effectLst/>
                <a:latin typeface="Times New Roman"/>
                <a:ea typeface="Calibri"/>
                <a:cs typeface="Times New Roman"/>
              </a:rPr>
              <a:t> лисица (</a:t>
            </a:r>
            <a:r>
              <a:rPr lang="ru-RU" sz="2000" b="1" dirty="0" err="1" smtClean="0">
                <a:effectLst/>
                <a:latin typeface="Times New Roman"/>
                <a:ea typeface="Calibri"/>
                <a:cs typeface="Times New Roman"/>
              </a:rPr>
              <a:t>фолклендский</a:t>
            </a:r>
            <a:r>
              <a:rPr lang="ru-RU" sz="2000" b="1" dirty="0" smtClean="0">
                <a:effectLst/>
                <a:latin typeface="Times New Roman"/>
                <a:ea typeface="Calibri"/>
                <a:cs typeface="Times New Roman"/>
              </a:rPr>
              <a:t> волк)</a:t>
            </a:r>
            <a:endParaRPr lang="ru-RU" sz="2000" b="1" dirty="0">
              <a:ea typeface="Calibri"/>
              <a:cs typeface="Times New Roman"/>
            </a:endParaRPr>
          </a:p>
        </p:txBody>
      </p:sp>
    </p:spTree>
    <p:extLst>
      <p:ext uri="{BB962C8B-B14F-4D97-AF65-F5344CB8AC3E}">
        <p14:creationId xmlns:p14="http://schemas.microsoft.com/office/powerpoint/2010/main" val="4216165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4509" y="404664"/>
            <a:ext cx="7920880" cy="563231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a:latin typeface="Times New Roman" panose="02020603050405020304" pitchFamily="18" charset="0"/>
                <a:cs typeface="Times New Roman" panose="02020603050405020304" pitchFamily="18" charset="0"/>
              </a:rPr>
              <a:t>Все сведения об этом виде основаны на немногочисленных музейных экспонатах и сообщениях путешественников, посещавших </a:t>
            </a:r>
            <a:r>
              <a:rPr lang="ru-RU" dirty="0" err="1">
                <a:latin typeface="Times New Roman" panose="02020603050405020304" pitchFamily="18" charset="0"/>
                <a:cs typeface="Times New Roman" panose="02020603050405020304" pitchFamily="18" charset="0"/>
              </a:rPr>
              <a:t>Фолкленды</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Фолклендская</a:t>
            </a:r>
            <a:r>
              <a:rPr lang="ru-RU" dirty="0">
                <a:latin typeface="Times New Roman" panose="02020603050405020304" pitchFamily="18" charset="0"/>
                <a:cs typeface="Times New Roman" panose="02020603050405020304" pitchFamily="18" charset="0"/>
              </a:rPr>
              <a:t> лисица имела высоту в холке 60 сантиметров, рыжевато-коричневый мех, чёрные уши, белый кончик хвоста и светлое брюхо. Череп у неё был широкий, уши маленькие. Умела лаять, как собака. Питалась она, предположительно, гнездящимися на земле птицами, насекомыми и личинками, а также растениями и падалью, выброшенной морем. Поскольку она была единственным наземным хищником на островах, с добычей пищи у неё, вероятно, не возникало трудностей. Этот вид был открыт английским капитаном Джоном </a:t>
            </a:r>
            <a:r>
              <a:rPr lang="ru-RU" dirty="0" err="1">
                <a:latin typeface="Times New Roman" panose="02020603050405020304" pitchFamily="18" charset="0"/>
                <a:cs typeface="Times New Roman" panose="02020603050405020304" pitchFamily="18" charset="0"/>
              </a:rPr>
              <a:t>Стронгом</a:t>
            </a:r>
            <a:r>
              <a:rPr lang="ru-RU" dirty="0">
                <a:latin typeface="Times New Roman" panose="02020603050405020304" pitchFamily="18" charset="0"/>
                <a:cs typeface="Times New Roman" panose="02020603050405020304" pitchFamily="18" charset="0"/>
              </a:rPr>
              <a:t> в 1692 году; официально был описан в 1792 году. В 1833 году  Дарвин предсказал исчезновение вида, численность которого неуклонно сокращалась из-за бесконтрольного отстрела охотниками на пушных зверей. Густой, пушистый мех </a:t>
            </a:r>
            <a:r>
              <a:rPr lang="ru-RU" dirty="0" err="1">
                <a:latin typeface="Times New Roman" panose="02020603050405020304" pitchFamily="18" charset="0"/>
                <a:cs typeface="Times New Roman" panose="02020603050405020304" pitchFamily="18" charset="0"/>
              </a:rPr>
              <a:t>фолклендской</a:t>
            </a:r>
            <a:r>
              <a:rPr lang="ru-RU" dirty="0">
                <a:latin typeface="Times New Roman" panose="02020603050405020304" pitchFamily="18" charset="0"/>
                <a:cs typeface="Times New Roman" panose="02020603050405020304" pitchFamily="18" charset="0"/>
              </a:rPr>
              <a:t> лисицы пользовался большим спросом. С 1860-х годов, когда на острова прибыли шотландские колонисты, лисиц стали массово отстреливать и травить ядами, как угрозу для овечьих стад. Отсутствие на островах лесов и доверчивость этого хищника, у которого не было природных врагов, быстро привели к его уничтожению. Последняя </a:t>
            </a:r>
            <a:r>
              <a:rPr lang="ru-RU" dirty="0" err="1">
                <a:latin typeface="Times New Roman" panose="02020603050405020304" pitchFamily="18" charset="0"/>
                <a:cs typeface="Times New Roman" panose="02020603050405020304" pitchFamily="18" charset="0"/>
              </a:rPr>
              <a:t>фолклендская</a:t>
            </a:r>
            <a:r>
              <a:rPr lang="ru-RU" dirty="0">
                <a:latin typeface="Times New Roman" panose="02020603050405020304" pitchFamily="18" charset="0"/>
                <a:cs typeface="Times New Roman" panose="02020603050405020304" pitchFamily="18" charset="0"/>
              </a:rPr>
              <a:t> лисица была убита в 1876 году на Западном </a:t>
            </a:r>
            <a:r>
              <a:rPr lang="ru-RU" dirty="0" err="1">
                <a:latin typeface="Times New Roman" panose="02020603050405020304" pitchFamily="18" charset="0"/>
                <a:cs typeface="Times New Roman" panose="02020603050405020304" pitchFamily="18" charset="0"/>
              </a:rPr>
              <a:t>Фолкленде</a:t>
            </a:r>
            <a:r>
              <a:rPr lang="ru-RU" dirty="0">
                <a:latin typeface="Times New Roman" panose="02020603050405020304" pitchFamily="18" charset="0"/>
                <a:cs typeface="Times New Roman" panose="02020603050405020304" pitchFamily="18" charset="0"/>
              </a:rPr>
              <a:t>. Всё, что осталось от неё на данный момент, — это одиннадцать образцов в музеях Лондона, Стокгольма, Брюсселя и Лейдена. </a:t>
            </a:r>
          </a:p>
        </p:txBody>
      </p:sp>
    </p:spTree>
    <p:extLst>
      <p:ext uri="{BB962C8B-B14F-4D97-AF65-F5344CB8AC3E}">
        <p14:creationId xmlns:p14="http://schemas.microsoft.com/office/powerpoint/2010/main" val="22868986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4941168"/>
            <a:ext cx="5486400" cy="1080120"/>
          </a:xfrm>
        </p:spPr>
        <p:txBody>
          <a:bodyPr/>
          <a:lstStyle/>
          <a:p>
            <a:endParaRPr lang="ru-RU" dirty="0"/>
          </a:p>
        </p:txBody>
      </p:sp>
      <p:sp>
        <p:nvSpPr>
          <p:cNvPr id="4" name="Текст 3"/>
          <p:cNvSpPr>
            <a:spLocks noGrp="1"/>
          </p:cNvSpPr>
          <p:nvPr>
            <p:ph type="body" sz="half" idx="2"/>
          </p:nvPr>
        </p:nvSpPr>
        <p:spPr>
          <a:xfrm>
            <a:off x="1792288" y="5229200"/>
            <a:ext cx="5486400" cy="943000"/>
          </a:xfrm>
        </p:spPr>
        <p:txBody>
          <a:bodyPr>
            <a:normAutofit/>
          </a:bodyPr>
          <a:lstStyle/>
          <a:p>
            <a:pPr algn="ctr"/>
            <a:r>
              <a:rPr lang="ru-RU" sz="2800" b="1" dirty="0" err="1" smtClean="0">
                <a:latin typeface="Times New Roman" panose="02020603050405020304" pitchFamily="18" charset="0"/>
                <a:cs typeface="Times New Roman" panose="02020603050405020304" pitchFamily="18" charset="0"/>
              </a:rPr>
              <a:t>Моа</a:t>
            </a:r>
            <a:endParaRPr lang="ru-RU" sz="2800" b="1" dirty="0">
              <a:latin typeface="Times New Roman" panose="02020603050405020304" pitchFamily="18" charset="0"/>
              <a:cs typeface="Times New Roman" panose="02020603050405020304" pitchFamily="18" charset="0"/>
            </a:endParaRPr>
          </a:p>
        </p:txBody>
      </p:sp>
      <p:pic>
        <p:nvPicPr>
          <p:cNvPr id="10" name="Рисунок 9"/>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221328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2" y="404664"/>
            <a:ext cx="7664323" cy="618630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a:latin typeface="Times New Roman" panose="02020603050405020304" pitchFamily="18" charset="0"/>
                <a:cs typeface="Times New Roman" panose="02020603050405020304" pitchFamily="18" charset="0"/>
              </a:rPr>
              <a:t>Птица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 эндемик Новой Зеландии, то есть этот вид птиц жил только в этом месте на планете.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или динорнис – вымерший вид бескилевых птиц. Эти удивительные создания некогда населяли острова Новой Зеландии. Птица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достигала огромных размеров и не имела крыльев. Динорнисы имели мощные лапы и длинную шею. Их перья были похожи на волосы и имели преимущественно коричневый цвет, они покрывали все тело, кроме лап и головы. Гигантские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были огромны, они достигали в высоту 3,5 метров и весили при этом около 250 кг, самки были крупнее самцов. Птица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травоядна, она питалась различными фруктами, корешками, побегами и листьями. Росли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медленно, поэтому взрослых размеров они достигали лишь к 10 годам жизни.  Цикл размножения у них был довольно длительным, самка приносила только 1 яйцо. Возможно, медленная </a:t>
            </a:r>
            <a:r>
              <a:rPr lang="ru-RU" dirty="0" err="1">
                <a:latin typeface="Times New Roman" panose="02020603050405020304" pitchFamily="18" charset="0"/>
                <a:cs typeface="Times New Roman" panose="02020603050405020304" pitchFamily="18" charset="0"/>
              </a:rPr>
              <a:t>воспроизводимость</a:t>
            </a:r>
            <a:r>
              <a:rPr lang="ru-RU" dirty="0">
                <a:latin typeface="Times New Roman" panose="02020603050405020304" pitchFamily="18" charset="0"/>
                <a:cs typeface="Times New Roman" panose="02020603050405020304" pitchFamily="18" charset="0"/>
              </a:rPr>
              <a:t> потомства стала одной из причин вымирания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Самка высиживала яйцо 3 месяца и все это время самец обеспечивал ее пищей</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 13 веке в Новой Зеландии появились аборигены маори, которые начали массовую охоту на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ради мяса. Динорнисы оказались не готовы к встрече с людьми, ведь до этого в Новой Зеландии у них практически не было естественных врагов, т.к.  до появления человека в Новой Зеландии не было ни одного сухопутного млекопитающего. Племена полинезийских переселенцев маори стали причиной вымирания больших </a:t>
            </a:r>
            <a:r>
              <a:rPr lang="ru-RU" dirty="0" err="1">
                <a:latin typeface="Times New Roman" panose="02020603050405020304" pitchFamily="18" charset="0"/>
                <a:cs typeface="Times New Roman" panose="02020603050405020304" pitchFamily="18" charset="0"/>
              </a:rPr>
              <a:t>моа</a:t>
            </a:r>
            <a:r>
              <a:rPr lang="ru-RU" dirty="0">
                <a:latin typeface="Times New Roman" panose="02020603050405020304" pitchFamily="18" charset="0"/>
                <a:cs typeface="Times New Roman" panose="02020603050405020304" pitchFamily="18" charset="0"/>
              </a:rPr>
              <a:t>, они истребили этих гигантов уже в 1500-х годах. </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7811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5373216"/>
            <a:ext cx="5472608" cy="792088"/>
          </a:xfrm>
        </p:spPr>
        <p:txBody>
          <a:bodyPr/>
          <a:lstStyle/>
          <a:p>
            <a:endParaRPr lang="ru-RU"/>
          </a:p>
        </p:txBody>
      </p:sp>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1331913" y="549275"/>
            <a:ext cx="6335712" cy="4608513"/>
          </a:xfrm>
        </p:spPr>
      </p:pic>
      <p:sp>
        <p:nvSpPr>
          <p:cNvPr id="4" name="Текст 3"/>
          <p:cNvSpPr>
            <a:spLocks noGrp="1"/>
          </p:cNvSpPr>
          <p:nvPr>
            <p:ph type="body" sz="half" idx="2"/>
          </p:nvPr>
        </p:nvSpPr>
        <p:spPr>
          <a:xfrm>
            <a:off x="1835696" y="5445224"/>
            <a:ext cx="5544616" cy="725958"/>
          </a:xfrm>
        </p:spPr>
        <p:txBody>
          <a:bodyPr>
            <a:normAutofit/>
          </a:bodyPr>
          <a:lstStyle/>
          <a:p>
            <a:pPr algn="ctr"/>
            <a:r>
              <a:rPr lang="ru-RU" sz="2400" b="1" dirty="0" err="1" smtClean="0">
                <a:latin typeface="Times New Roman" panose="02020603050405020304" pitchFamily="18" charset="0"/>
                <a:cs typeface="Times New Roman" panose="02020603050405020304" pitchFamily="18" charset="0"/>
              </a:rPr>
              <a:t>Додо</a:t>
            </a:r>
            <a:r>
              <a:rPr lang="ru-RU" sz="2400" b="1" dirty="0" smtClean="0">
                <a:latin typeface="Times New Roman" panose="02020603050405020304" pitchFamily="18" charset="0"/>
                <a:cs typeface="Times New Roman" panose="02020603050405020304" pitchFamily="18" charset="0"/>
              </a:rPr>
              <a:t> (маврикийский дронт)</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0773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4526" y="764704"/>
            <a:ext cx="7473095" cy="563231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dirty="0">
                <a:latin typeface="Times New Roman" panose="02020603050405020304" pitchFamily="18" charset="0"/>
                <a:cs typeface="Times New Roman" panose="02020603050405020304" pitchFamily="18" charset="0"/>
              </a:rPr>
              <a:t>Чаще всего вымирали эндемичные виды, долгое время существовавшие изолированно, часто почти не имевшие врагов. Часто причиной вымирания таких видов было не прямое истребление, а завезённые человеком намеренно (кошки, собаки) или нечаянно (крысы, хищники), либо необходимость очистки земель под пастбища. Из таких видов больше всего известен дронт (</a:t>
            </a:r>
            <a:r>
              <a:rPr lang="ru-RU" sz="2000" dirty="0" err="1">
                <a:latin typeface="Times New Roman" panose="02020603050405020304" pitchFamily="18" charset="0"/>
                <a:cs typeface="Times New Roman" panose="02020603050405020304" pitchFamily="18" charset="0"/>
              </a:rPr>
              <a:t>додо</a:t>
            </a:r>
            <a:r>
              <a:rPr lang="ru-RU" sz="2000" dirty="0">
                <a:latin typeface="Times New Roman" panose="02020603050405020304" pitchFamily="18" charset="0"/>
                <a:cs typeface="Times New Roman" panose="02020603050405020304" pitchFamily="18" charset="0"/>
              </a:rPr>
              <a:t>) – птица, относившаяся к семейству голубиных. </a:t>
            </a:r>
            <a:r>
              <a:rPr lang="ru-RU" sz="2000" dirty="0" err="1">
                <a:latin typeface="Times New Roman" panose="02020603050405020304" pitchFamily="18" charset="0"/>
                <a:cs typeface="Times New Roman" panose="02020603050405020304" pitchFamily="18" charset="0"/>
              </a:rPr>
              <a:t>Додо</a:t>
            </a:r>
            <a:r>
              <a:rPr lang="ru-RU" sz="2000" dirty="0">
                <a:latin typeface="Times New Roman" panose="02020603050405020304" pitchFamily="18" charset="0"/>
                <a:cs typeface="Times New Roman" panose="02020603050405020304" pitchFamily="18" charset="0"/>
              </a:rPr>
              <a:t> относится к вымершему виду нелетающих птиц, был размером с индюка, высотой около 1 метра и весил примерно 10-18 кг, обитал в лесах острова Маврикий. Европейские колонисты истребляли птицу из-за вкусного мяса, а привезённые моряками свиньи, кошки разоряли гнёзда дронтов, располагавшиеся на земле. В 1680 году была убита последняя птица. Всё, что осталось от </a:t>
            </a:r>
            <a:r>
              <a:rPr lang="ru-RU" sz="2000" dirty="0" err="1">
                <a:latin typeface="Times New Roman" panose="02020603050405020304" pitchFamily="18" charset="0"/>
                <a:cs typeface="Times New Roman" panose="02020603050405020304" pitchFamily="18" charset="0"/>
              </a:rPr>
              <a:t>додо</a:t>
            </a:r>
            <a:r>
              <a:rPr lang="ru-RU" sz="2000" dirty="0">
                <a:latin typeface="Times New Roman" panose="02020603050405020304" pitchFamily="18" charset="0"/>
                <a:cs typeface="Times New Roman" panose="02020603050405020304" pitchFamily="18" charset="0"/>
              </a:rPr>
              <a:t> – это описания, изображения и несколько скелетов, один из которых можно увидеть в Дарвиновском музее в Москве. Дронт фигурирует в книге Льюиса </a:t>
            </a:r>
            <a:r>
              <a:rPr lang="ru-RU" sz="2000" dirty="0" err="1">
                <a:latin typeface="Times New Roman" panose="02020603050405020304" pitchFamily="18" charset="0"/>
                <a:cs typeface="Times New Roman" panose="02020603050405020304" pitchFamily="18" charset="0"/>
              </a:rPr>
              <a:t>Кэррола</a:t>
            </a:r>
            <a:r>
              <a:rPr lang="ru-RU" sz="2000" dirty="0">
                <a:latin typeface="Times New Roman" panose="02020603050405020304" pitchFamily="18" charset="0"/>
                <a:cs typeface="Times New Roman" panose="02020603050405020304" pitchFamily="18" charset="0"/>
              </a:rPr>
              <a:t> «Алиса в стране Чудес». С приходом человека вымерли многие животные Маврикия, так как была повреждена экосистема острова. </a:t>
            </a:r>
          </a:p>
        </p:txBody>
      </p:sp>
    </p:spTree>
    <p:extLst>
      <p:ext uri="{BB962C8B-B14F-4D97-AF65-F5344CB8AC3E}">
        <p14:creationId xmlns:p14="http://schemas.microsoft.com/office/powerpoint/2010/main" val="327829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373216"/>
            <a:ext cx="5688632" cy="1152128"/>
          </a:xfrm>
        </p:spPr>
        <p:txBody>
          <a:bodyPr/>
          <a:lstStyle/>
          <a:p>
            <a:endParaRPr lang="ru-RU" dirty="0"/>
          </a:p>
        </p:txBody>
      </p:sp>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1258888" y="612775"/>
            <a:ext cx="6769100" cy="4471988"/>
          </a:xfrm>
        </p:spPr>
      </p:pic>
      <p:sp>
        <p:nvSpPr>
          <p:cNvPr id="4" name="Текст 3"/>
          <p:cNvSpPr>
            <a:spLocks noGrp="1"/>
          </p:cNvSpPr>
          <p:nvPr>
            <p:ph type="body" sz="half" idx="2"/>
          </p:nvPr>
        </p:nvSpPr>
        <p:spPr/>
        <p:txBody>
          <a:bodyPr>
            <a:normAutofit/>
          </a:bodyPr>
          <a:lstStyle/>
          <a:p>
            <a:pPr algn="ctr"/>
            <a:r>
              <a:rPr lang="ru-RU" sz="2800" b="1" dirty="0" err="1" smtClean="0">
                <a:latin typeface="Times New Roman" panose="02020603050405020304" pitchFamily="18" charset="0"/>
                <a:cs typeface="Times New Roman" panose="02020603050405020304" pitchFamily="18" charset="0"/>
              </a:rPr>
              <a:t>Квагга</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0860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87624" y="751344"/>
            <a:ext cx="7632848" cy="5632311"/>
          </a:xfrm>
          <a:prstGeom prst="rect">
            <a:avLst/>
          </a:prstGeom>
        </p:spPr>
        <p:style>
          <a:lnRef idx="1">
            <a:schemeClr val="accent1"/>
          </a:lnRef>
          <a:fillRef idx="2">
            <a:schemeClr val="accent1"/>
          </a:fillRef>
          <a:effectRef idx="1">
            <a:schemeClr val="accent1"/>
          </a:effectRef>
          <a:fontRef idx="minor">
            <a:schemeClr val="dk1"/>
          </a:fontRef>
        </p:style>
        <p:txBody>
          <a:bodyPr wrap="square" anchor="ctr">
            <a:spAutoFit/>
          </a:bodyPr>
          <a:lstStyle/>
          <a:p>
            <a:r>
              <a:rPr lang="ru-RU" sz="2400" dirty="0">
                <a:latin typeface="Times New Roman" panose="02020603050405020304" pitchFamily="18" charset="0"/>
                <a:cs typeface="Times New Roman" panose="02020603050405020304" pitchFamily="18" charset="0"/>
              </a:rPr>
              <a:t>Существует такое понятие, как Красная книга. В ней ведётся учёт представителей флоры и фауны, которые на данный момент считаются исчезающими видами и находятся под надёжной защитой людей. Но, к сожалению, есть и </a:t>
            </a:r>
            <a:r>
              <a:rPr lang="ru-RU" sz="2400" b="1" dirty="0">
                <a:latin typeface="Times New Roman" panose="02020603050405020304" pitchFamily="18" charset="0"/>
                <a:cs typeface="Times New Roman" panose="02020603050405020304" pitchFamily="18" charset="0"/>
              </a:rPr>
              <a:t>Чёрная книга животных</a:t>
            </a:r>
            <a:r>
              <a:rPr lang="ru-RU" sz="2400" dirty="0">
                <a:latin typeface="Times New Roman" panose="02020603050405020304" pitchFamily="18" charset="0"/>
                <a:cs typeface="Times New Roman" panose="02020603050405020304" pitchFamily="18" charset="0"/>
              </a:rPr>
              <a:t>. В этой уникальной книге перечислены все животные и растения, которые исчезли с планеты Земля после 1500 года. В ужас приводят последние статистические данные, которые говорят, что за последние 500 лет навсегда исчезло 844 вида представителей фауны и примерно 1000 видов флоры. Сейчас мы можем иметь о них какое-либо представление только из памятников культуры, рассказов естествоиспытателей и путешественников. Давайте познакомимся с некоторыми из них.</a:t>
            </a:r>
          </a:p>
        </p:txBody>
      </p:sp>
    </p:spTree>
    <p:extLst>
      <p:ext uri="{BB962C8B-B14F-4D97-AF65-F5344CB8AC3E}">
        <p14:creationId xmlns:p14="http://schemas.microsoft.com/office/powerpoint/2010/main" val="33986339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124744"/>
            <a:ext cx="7272808" cy="452431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400" dirty="0" err="1">
                <a:latin typeface="Times New Roman" panose="02020603050405020304" pitchFamily="18" charset="0"/>
                <a:cs typeface="Times New Roman" panose="02020603050405020304" pitchFamily="18" charset="0"/>
              </a:rPr>
              <a:t>Квагга</a:t>
            </a:r>
            <a:r>
              <a:rPr lang="ru-RU" sz="2400" dirty="0">
                <a:latin typeface="Times New Roman" panose="02020603050405020304" pitchFamily="18" charset="0"/>
                <a:cs typeface="Times New Roman" panose="02020603050405020304" pitchFamily="18" charset="0"/>
              </a:rPr>
              <a:t> была истреблена человеком в 1878 году ради мяса и шкуры. </a:t>
            </a:r>
            <a:r>
              <a:rPr lang="ru-RU" sz="2400" dirty="0" err="1">
                <a:latin typeface="Times New Roman" panose="02020603050405020304" pitchFamily="18" charset="0"/>
                <a:cs typeface="Times New Roman" panose="02020603050405020304" pitchFamily="18" charset="0"/>
              </a:rPr>
              <a:t>Квагга</a:t>
            </a:r>
            <a:r>
              <a:rPr lang="ru-RU" sz="2400" dirty="0">
                <a:latin typeface="Times New Roman" panose="02020603050405020304" pitchFamily="18" charset="0"/>
                <a:cs typeface="Times New Roman" panose="02020603050405020304" pitchFamily="18" charset="0"/>
              </a:rPr>
              <a:t> обитала на юге Африки, относилась к отряду непарнокопытных. Спереди она имела полосатую расцветку, как у зебры, сзади – гнедой окрас лошади. Это чуть ли не единственный истребленный вид, который был приручен людьми, чтобы охранять стада. </a:t>
            </a:r>
            <a:r>
              <a:rPr lang="ru-RU" sz="2400" dirty="0" err="1">
                <a:latin typeface="Times New Roman" panose="02020603050405020304" pitchFamily="18" charset="0"/>
                <a:cs typeface="Times New Roman" panose="02020603050405020304" pitchFamily="18" charset="0"/>
              </a:rPr>
              <a:t>Квагги</a:t>
            </a:r>
            <a:r>
              <a:rPr lang="ru-RU" sz="2400" dirty="0">
                <a:latin typeface="Times New Roman" panose="02020603050405020304" pitchFamily="18" charset="0"/>
                <a:cs typeface="Times New Roman" panose="02020603050405020304" pitchFamily="18" charset="0"/>
              </a:rPr>
              <a:t> имели способность быстрее коров, овец, кур замечать хищников и предупреждать хозяев об опасности громким криком “</a:t>
            </a:r>
            <a:r>
              <a:rPr lang="ru-RU" sz="2400" dirty="0" err="1">
                <a:latin typeface="Times New Roman" panose="02020603050405020304" pitchFamily="18" charset="0"/>
                <a:cs typeface="Times New Roman" panose="02020603050405020304" pitchFamily="18" charset="0"/>
              </a:rPr>
              <a:t>куаха</a:t>
            </a:r>
            <a:r>
              <a:rPr lang="ru-RU" sz="2400" dirty="0">
                <a:latin typeface="Times New Roman" panose="02020603050405020304" pitchFamily="18" charset="0"/>
                <a:cs typeface="Times New Roman" panose="02020603050405020304" pitchFamily="18" charset="0"/>
              </a:rPr>
              <a:t>” , от которого получили своё название. Коренные жители истребляли </a:t>
            </a:r>
            <a:r>
              <a:rPr lang="ru-RU" sz="2400" dirty="0" err="1">
                <a:latin typeface="Times New Roman" panose="02020603050405020304" pitchFamily="18" charset="0"/>
                <a:cs typeface="Times New Roman" panose="02020603050405020304" pitchFamily="18" charset="0"/>
              </a:rPr>
              <a:t>кваггу</a:t>
            </a:r>
            <a:r>
              <a:rPr lang="ru-RU" sz="2400" dirty="0">
                <a:latin typeface="Times New Roman" panose="02020603050405020304" pitchFamily="18" charset="0"/>
                <a:cs typeface="Times New Roman" panose="02020603050405020304" pitchFamily="18" charset="0"/>
              </a:rPr>
              <a:t> ради её прочной шкуры.</a:t>
            </a:r>
          </a:p>
        </p:txBody>
      </p:sp>
    </p:spTree>
    <p:extLst>
      <p:ext uri="{BB962C8B-B14F-4D97-AF65-F5344CB8AC3E}">
        <p14:creationId xmlns:p14="http://schemas.microsoft.com/office/powerpoint/2010/main" val="1141900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229200"/>
            <a:ext cx="5472608" cy="1080120"/>
          </a:xfrm>
        </p:spPr>
        <p:txBody>
          <a:bodyPr/>
          <a:lstStyle/>
          <a:p>
            <a:endParaRPr lang="ru-RU" dirty="0"/>
          </a:p>
        </p:txBody>
      </p:sp>
      <p:sp>
        <p:nvSpPr>
          <p:cNvPr id="4" name="Текст 3"/>
          <p:cNvSpPr>
            <a:spLocks noGrp="1"/>
          </p:cNvSpPr>
          <p:nvPr>
            <p:ph type="body" sz="half" idx="2"/>
          </p:nvPr>
        </p:nvSpPr>
        <p:spPr>
          <a:xfrm>
            <a:off x="1792288" y="5229200"/>
            <a:ext cx="5486400" cy="943000"/>
          </a:xfrm>
        </p:spPr>
        <p:txBody>
          <a:bodyPr>
            <a:normAutofit/>
          </a:bodyPr>
          <a:lstStyle/>
          <a:p>
            <a:pPr algn="ctr"/>
            <a:r>
              <a:rPr lang="ru-RU" sz="2400" b="1" dirty="0" smtClean="0">
                <a:latin typeface="Times New Roman" panose="02020603050405020304" pitchFamily="18" charset="0"/>
                <a:cs typeface="Times New Roman" panose="02020603050405020304" pitchFamily="18" charset="0"/>
              </a:rPr>
              <a:t>Каролинский попугай </a:t>
            </a:r>
            <a:endParaRPr lang="ru-RU" sz="2400" b="1" dirty="0">
              <a:latin typeface="Times New Roman" panose="02020603050405020304" pitchFamily="18" charset="0"/>
              <a:cs typeface="Times New Roman" panose="02020603050405020304" pitchFamily="18" charset="0"/>
            </a:endParaRPr>
          </a:p>
        </p:txBody>
      </p:sp>
      <p:pic>
        <p:nvPicPr>
          <p:cNvPr id="3" name="Рисунок 2"/>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313671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836712"/>
            <a:ext cx="7056784" cy="563231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dirty="0">
                <a:latin typeface="Times New Roman" panose="02020603050405020304" pitchFamily="18" charset="0"/>
                <a:cs typeface="Times New Roman" panose="02020603050405020304" pitchFamily="18" charset="0"/>
              </a:rPr>
              <a:t>Был единственным представителем </a:t>
            </a:r>
            <a:r>
              <a:rPr lang="ru-RU" sz="2000" dirty="0" err="1">
                <a:latin typeface="Times New Roman" panose="02020603050405020304" pitchFamily="18" charset="0"/>
                <a:cs typeface="Times New Roman" panose="02020603050405020304" pitchFamily="18" charset="0"/>
              </a:rPr>
              <a:t>попугаевых</a:t>
            </a:r>
            <a:r>
              <a:rPr lang="ru-RU" sz="2000" dirty="0">
                <a:latin typeface="Times New Roman" panose="02020603050405020304" pitchFamily="18" charset="0"/>
                <a:cs typeface="Times New Roman" panose="02020603050405020304" pitchFamily="18" charset="0"/>
              </a:rPr>
              <a:t> на североамериканском континенте. Длина тела 32 см, крыла – 19 см, размах крыла – 55 см, длина хвоста 15 см. Основная окраска оперения тёмно-травянисто-зелёная. Передняя часть головы и бока оранжево-красные. Обитал в Северной Америке от Северной Дакоты до Миссисипи и Флориды, доходя до 42-го градуса с. ш. Обитал по берегам лесных рек. Основу питания составляли семенные коробочки чертополоха, иногда поедал фрукты. Довольно хорошо переносил зимние холода. Гнездился в дуплах деревьев. В кладке было 2 белых блестящих яйца. Вымер вследствие беспощадного истребления охотниками. Непрекращающиеся преследования особей объяснялись вредом, наносимым этими попугаями полям и плодовым деревьям. В зоопарке Цинциннати оставались две последние особи. Их звали Леди Джейн и </a:t>
            </a:r>
            <a:r>
              <a:rPr lang="ru-RU" sz="2000" dirty="0" err="1">
                <a:latin typeface="Times New Roman" panose="02020603050405020304" pitchFamily="18" charset="0"/>
                <a:cs typeface="Times New Roman" panose="02020603050405020304" pitchFamily="18" charset="0"/>
              </a:rPr>
              <a:t>Инкас</a:t>
            </a:r>
            <a:r>
              <a:rPr lang="ru-RU" sz="2000" dirty="0">
                <a:latin typeface="Times New Roman" panose="02020603050405020304" pitchFamily="18" charset="0"/>
                <a:cs typeface="Times New Roman" panose="02020603050405020304" pitchFamily="18" charset="0"/>
              </a:rPr>
              <a:t>. Но Леди Джейн умерла летом 1917 года, а следом за ней умер </a:t>
            </a:r>
            <a:r>
              <a:rPr lang="ru-RU" sz="2000" dirty="0" err="1">
                <a:latin typeface="Times New Roman" panose="02020603050405020304" pitchFamily="18" charset="0"/>
                <a:cs typeface="Times New Roman" panose="02020603050405020304" pitchFamily="18" charset="0"/>
              </a:rPr>
              <a:t>Инкас</a:t>
            </a:r>
            <a:r>
              <a:rPr lang="ru-RU" sz="2000" dirty="0">
                <a:latin typeface="Times New Roman" panose="02020603050405020304" pitchFamily="18" charset="0"/>
                <a:cs typeface="Times New Roman" panose="02020603050405020304" pitchFamily="18" charset="0"/>
              </a:rPr>
              <a:t> в феврале 1918 года.</a:t>
            </a:r>
          </a:p>
        </p:txBody>
      </p:sp>
    </p:spTree>
    <p:extLst>
      <p:ext uri="{BB962C8B-B14F-4D97-AF65-F5344CB8AC3E}">
        <p14:creationId xmlns:p14="http://schemas.microsoft.com/office/powerpoint/2010/main" val="309443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373216"/>
            <a:ext cx="5472608" cy="792088"/>
          </a:xfrm>
        </p:spPr>
        <p:txBody>
          <a:bodyPr/>
          <a:lstStyle/>
          <a:p>
            <a:endParaRPr lang="ru-RU" dirty="0"/>
          </a:p>
        </p:txBody>
      </p:sp>
      <p:sp>
        <p:nvSpPr>
          <p:cNvPr id="4" name="Текст 3"/>
          <p:cNvSpPr>
            <a:spLocks noGrp="1"/>
          </p:cNvSpPr>
          <p:nvPr>
            <p:ph type="body" sz="half" idx="2"/>
          </p:nvPr>
        </p:nvSpPr>
        <p:spPr/>
        <p:txBody>
          <a:bodyPr>
            <a:normAutofit/>
          </a:bodyPr>
          <a:lstStyle/>
          <a:p>
            <a:pPr algn="ctr"/>
            <a:r>
              <a:rPr lang="ru-RU" sz="2400" b="1" dirty="0" smtClean="0">
                <a:latin typeface="Times New Roman" panose="02020603050405020304" pitchFamily="18" charset="0"/>
                <a:cs typeface="Times New Roman" panose="02020603050405020304" pitchFamily="18" charset="0"/>
              </a:rPr>
              <a:t>Бескрылая гагарка</a:t>
            </a:r>
            <a:endParaRPr lang="ru-RU" sz="2400" b="1" dirty="0">
              <a:latin typeface="Times New Roman" panose="02020603050405020304" pitchFamily="18" charset="0"/>
              <a:cs typeface="Times New Roman" panose="02020603050405020304" pitchFamily="18" charset="0"/>
            </a:endParaRPr>
          </a:p>
        </p:txBody>
      </p:sp>
      <p:pic>
        <p:nvPicPr>
          <p:cNvPr id="9" name="Рисунок 8"/>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1792288" y="612774"/>
            <a:ext cx="5486400" cy="4544417"/>
          </a:xfrm>
        </p:spPr>
      </p:pic>
    </p:spTree>
    <p:extLst>
      <p:ext uri="{BB962C8B-B14F-4D97-AF65-F5344CB8AC3E}">
        <p14:creationId xmlns:p14="http://schemas.microsoft.com/office/powerpoint/2010/main" val="23042510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1028343"/>
            <a:ext cx="6120680" cy="409342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dirty="0">
                <a:latin typeface="Times New Roman" panose="02020603050405020304" pitchFamily="18" charset="0"/>
                <a:cs typeface="Times New Roman" panose="02020603050405020304" pitchFamily="18" charset="0"/>
              </a:rPr>
              <a:t>Бескрылая гагарка – крупная безобидная нелетающая птица, «пингвин северного полушария» достигала длины от 75 до 85 см, весом около 5 кг, обитала на северных островах Атлантического океана. Коренные жители ценили птиц за их вкусное мясо, яйца и пух для изготовления подушек. Позже, когда гагарки стали редкостью, их убивали для продажи коллекционерам.  Из-за чрезмерного промысла птиц, численность бескрылой гагарки резко сократилось. К середине 16 века почти все гнездовые колонии птиц были систематически уничтожены. Последние особи были пойманы и убиты на небольшом  острове около Исландии в 1844 году.</a:t>
            </a:r>
          </a:p>
        </p:txBody>
      </p:sp>
    </p:spTree>
    <p:extLst>
      <p:ext uri="{BB962C8B-B14F-4D97-AF65-F5344CB8AC3E}">
        <p14:creationId xmlns:p14="http://schemas.microsoft.com/office/powerpoint/2010/main" val="2417943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1148680"/>
          </a:xfrm>
        </p:spPr>
        <p:txBody>
          <a:bodyPr>
            <a:normAutofit/>
          </a:bodyPr>
          <a:lstStyle/>
          <a:p>
            <a:pPr algn="ctr"/>
            <a:r>
              <a:rPr lang="ru-RU" sz="2800" dirty="0" smtClean="0">
                <a:latin typeface="Times New Roman" panose="02020603050405020304" pitchFamily="18" charset="0"/>
                <a:cs typeface="Times New Roman" panose="02020603050405020304" pitchFamily="18" charset="0"/>
              </a:rPr>
              <a:t>Стеллерова корова</a:t>
            </a: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
        <p:nvSpPr>
          <p:cNvPr id="4" name="Текст 3"/>
          <p:cNvSpPr>
            <a:spLocks noGrp="1"/>
          </p:cNvSpPr>
          <p:nvPr>
            <p:ph type="body" sz="half" idx="2"/>
          </p:nvPr>
        </p:nvSpPr>
        <p:spPr>
          <a:xfrm>
            <a:off x="1792288" y="5085184"/>
            <a:ext cx="5486400" cy="1224136"/>
          </a:xfrm>
        </p:spPr>
        <p:txBody>
          <a:bodyPr/>
          <a:lstStyle/>
          <a:p>
            <a:endParaRPr lang="ru-RU"/>
          </a:p>
        </p:txBody>
      </p:sp>
    </p:spTree>
    <p:extLst>
      <p:ext uri="{BB962C8B-B14F-4D97-AF65-F5344CB8AC3E}">
        <p14:creationId xmlns:p14="http://schemas.microsoft.com/office/powerpoint/2010/main" val="39909575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764704"/>
            <a:ext cx="7272166" cy="501675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000" dirty="0">
                <a:latin typeface="Times New Roman" panose="02020603050405020304" pitchFamily="18" charset="0"/>
                <a:cs typeface="Times New Roman" panose="02020603050405020304" pitchFamily="18" charset="0"/>
              </a:rPr>
              <a:t>Вымирание многих видов животного мира объясняется различными природными катаклизмами. Однако постоянная угроза уничтожения вида происходит от человека. Так, например, Стеллерова корова была истреблена полностью всего за 30 лет. Морская (Стеллерова) корова названа в честь русского зоолога </a:t>
            </a:r>
            <a:r>
              <a:rPr lang="ru-RU" sz="2000" dirty="0" err="1">
                <a:latin typeface="Times New Roman" panose="02020603050405020304" pitchFamily="18" charset="0"/>
                <a:cs typeface="Times New Roman" panose="02020603050405020304" pitchFamily="18" charset="0"/>
              </a:rPr>
              <a:t>Стеллера</a:t>
            </a:r>
            <a:r>
              <a:rPr lang="ru-RU" sz="2000" dirty="0">
                <a:latin typeface="Times New Roman" panose="02020603050405020304" pitchFamily="18" charset="0"/>
                <a:cs typeface="Times New Roman" panose="02020603050405020304" pitchFamily="18" charset="0"/>
              </a:rPr>
              <a:t>, который первый открыл и описал этот вид животного в 1741 году в ходе экспедиции </a:t>
            </a:r>
            <a:r>
              <a:rPr lang="ru-RU" sz="2000" dirty="0" err="1">
                <a:latin typeface="Times New Roman" panose="02020603050405020304" pitchFamily="18" charset="0"/>
                <a:cs typeface="Times New Roman" panose="02020603050405020304" pitchFamily="18" charset="0"/>
              </a:rPr>
              <a:t>Витуса</a:t>
            </a:r>
            <a:r>
              <a:rPr lang="ru-RU" sz="2000" dirty="0">
                <a:latin typeface="Times New Roman" panose="02020603050405020304" pitchFamily="18" charset="0"/>
                <a:cs typeface="Times New Roman" panose="02020603050405020304" pitchFamily="18" charset="0"/>
              </a:rPr>
              <a:t> Беринга у берегов Камчатки. Морская корова – млекопитающее, во многом напоминала ламантина, но была крупнее его. Большие стада этих животных плавали у самой воды и питались морской капустой (ламинарией) из-за чего животное и было названо морской коровой. Вес коров был до 10 тонн, а в длину – 25 метров. Мясо её, которое было очень вкусным и не пахло рыбой, активно употреблялось в пищу коренным населением. Далее к охоте на морских коров присоединились рыболовы и охотники на тюленей. Шкуры коров применялись при изготовлении лодок.</a:t>
            </a:r>
          </a:p>
        </p:txBody>
      </p:sp>
    </p:spTree>
    <p:extLst>
      <p:ext uri="{BB962C8B-B14F-4D97-AF65-F5344CB8AC3E}">
        <p14:creationId xmlns:p14="http://schemas.microsoft.com/office/powerpoint/2010/main" val="3189020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4800600"/>
            <a:ext cx="5659016" cy="1076672"/>
          </a:xfrm>
        </p:spPr>
        <p:txBody>
          <a:bodyPr>
            <a:normAutofit/>
          </a:bodyPr>
          <a:lstStyle/>
          <a:p>
            <a:pPr algn="ctr"/>
            <a:r>
              <a:rPr lang="ru-RU" sz="2400" dirty="0" smtClean="0">
                <a:latin typeface="Times New Roman" panose="02020603050405020304" pitchFamily="18" charset="0"/>
                <a:cs typeface="Times New Roman" panose="02020603050405020304" pitchFamily="18" charset="0"/>
              </a:rPr>
              <a:t>Китайский речной дельфин</a:t>
            </a:r>
            <a:endParaRPr lang="ru-RU" sz="2400" dirty="0">
              <a:latin typeface="Times New Roman" panose="02020603050405020304" pitchFamily="18" charset="0"/>
              <a:cs typeface="Times New Roman" panose="02020603050405020304" pitchFamily="18" charset="0"/>
            </a:endParaRPr>
          </a:p>
        </p:txBody>
      </p:sp>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1619672" y="404664"/>
            <a:ext cx="6264696" cy="4256385"/>
          </a:xfrm>
        </p:spPr>
      </p:pic>
      <p:sp>
        <p:nvSpPr>
          <p:cNvPr id="4" name="Текст 3"/>
          <p:cNvSpPr>
            <a:spLocks noGrp="1"/>
          </p:cNvSpPr>
          <p:nvPr>
            <p:ph type="body" sz="half" idx="2"/>
          </p:nvPr>
        </p:nvSpPr>
        <p:spPr>
          <a:xfrm>
            <a:off x="1792288" y="5157192"/>
            <a:ext cx="5486400" cy="1152128"/>
          </a:xfrm>
        </p:spPr>
        <p:txBody>
          <a:bodyPr/>
          <a:lstStyle/>
          <a:p>
            <a:endParaRPr lang="ru-RU" dirty="0"/>
          </a:p>
        </p:txBody>
      </p:sp>
    </p:spTree>
    <p:extLst>
      <p:ext uri="{BB962C8B-B14F-4D97-AF65-F5344CB8AC3E}">
        <p14:creationId xmlns:p14="http://schemas.microsoft.com/office/powerpoint/2010/main" val="33561929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340768"/>
            <a:ext cx="6984776" cy="415498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400" dirty="0">
                <a:latin typeface="Times New Roman" panose="02020603050405020304" pitchFamily="18" charset="0"/>
                <a:cs typeface="Times New Roman" panose="02020603050405020304" pitchFamily="18" charset="0"/>
              </a:rPr>
              <a:t>Китайский речной </a:t>
            </a:r>
            <a:r>
              <a:rPr lang="ru-RU" sz="2400" dirty="0" smtClean="0">
                <a:latin typeface="Times New Roman" panose="02020603050405020304" pitchFamily="18" charset="0"/>
                <a:cs typeface="Times New Roman" panose="02020603050405020304" pitchFamily="18" charset="0"/>
              </a:rPr>
              <a:t>дельфин («</a:t>
            </a:r>
            <a:r>
              <a:rPr lang="ru-RU" sz="2400" dirty="0" err="1" smtClean="0">
                <a:latin typeface="Times New Roman" panose="02020603050405020304" pitchFamily="18" charset="0"/>
                <a:cs typeface="Times New Roman" panose="02020603050405020304" pitchFamily="18" charset="0"/>
              </a:rPr>
              <a:t>байцзи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относится к отряду млекопитающих, представитель речных дельфинов. Вид был открыт в Китае (река Янцзы) в 1918 году. Это светло серый дельфин с беловатым брюшком массой примерно 42-167 кг, в длину 1.4 – 2.5 метра. Экспедиция 2006 года не обнаружила особей китайского речного дельфина, вероятнее всего вид полностью исчез (хотя в 2007 г. было сообщено, что 30 особей осталось в заповеднике </a:t>
            </a:r>
            <a:r>
              <a:rPr lang="ru-RU" sz="2400" dirty="0" err="1">
                <a:latin typeface="Times New Roman" panose="02020603050405020304" pitchFamily="18" charset="0"/>
                <a:cs typeface="Times New Roman" panose="02020603050405020304" pitchFamily="18" charset="0"/>
              </a:rPr>
              <a:t>Тяньэчжоу</a:t>
            </a:r>
            <a:r>
              <a:rPr lang="ru-RU" sz="2400" dirty="0">
                <a:latin typeface="Times New Roman" panose="02020603050405020304" pitchFamily="18" charset="0"/>
                <a:cs typeface="Times New Roman" panose="02020603050405020304" pitchFamily="18" charset="0"/>
              </a:rPr>
              <a:t>). Китайский речной дельфин стал жертвой охотников и рыболовов.</a:t>
            </a:r>
          </a:p>
        </p:txBody>
      </p:sp>
    </p:spTree>
    <p:extLst>
      <p:ext uri="{BB962C8B-B14F-4D97-AF65-F5344CB8AC3E}">
        <p14:creationId xmlns:p14="http://schemas.microsoft.com/office/powerpoint/2010/main" val="1178375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5733256"/>
            <a:ext cx="5558408" cy="720080"/>
          </a:xfrm>
        </p:spPr>
        <p:txBody>
          <a:bodyPr/>
          <a:lstStyle/>
          <a:p>
            <a:endParaRPr lang="ru-RU" dirty="0"/>
          </a:p>
        </p:txBody>
      </p:sp>
      <p:sp>
        <p:nvSpPr>
          <p:cNvPr id="4" name="Текст 3"/>
          <p:cNvSpPr>
            <a:spLocks noGrp="1"/>
          </p:cNvSpPr>
          <p:nvPr>
            <p:ph type="body" sz="half" idx="2"/>
          </p:nvPr>
        </p:nvSpPr>
        <p:spPr>
          <a:xfrm>
            <a:off x="2051720" y="5661248"/>
            <a:ext cx="5486400" cy="804862"/>
          </a:xfrm>
        </p:spPr>
        <p:txBody>
          <a:bodyPr>
            <a:normAutofit/>
          </a:bodyPr>
          <a:lstStyle/>
          <a:p>
            <a:pPr algn="ctr"/>
            <a:r>
              <a:rPr lang="ru-RU" sz="2800" b="1" dirty="0">
                <a:latin typeface="Times New Roman" panose="02020603050405020304" pitchFamily="18" charset="0"/>
                <a:cs typeface="Times New Roman" panose="02020603050405020304" pitchFamily="18" charset="0"/>
              </a:rPr>
              <a:t>Тасманийский волк (</a:t>
            </a:r>
            <a:r>
              <a:rPr lang="ru-RU" sz="2800" b="1" dirty="0" err="1">
                <a:latin typeface="Times New Roman" panose="02020603050405020304" pitchFamily="18" charset="0"/>
                <a:cs typeface="Times New Roman" panose="02020603050405020304" pitchFamily="18" charset="0"/>
              </a:rPr>
              <a:t>тилацин</a:t>
            </a:r>
            <a:r>
              <a:rPr lang="ru-RU" sz="2800" b="1" dirty="0">
                <a:latin typeface="Times New Roman" panose="02020603050405020304" pitchFamily="18" charset="0"/>
                <a:cs typeface="Times New Roman" panose="02020603050405020304" pitchFamily="18" charset="0"/>
              </a:rPr>
              <a:t>)</a:t>
            </a:r>
          </a:p>
          <a:p>
            <a:endParaRPr lang="ru-RU" sz="2400" dirty="0">
              <a:latin typeface="Times New Roman" panose="02020603050405020304" pitchFamily="18" charset="0"/>
              <a:cs typeface="Times New Roman" panose="02020603050405020304" pitchFamily="18" charset="0"/>
            </a:endParaRPr>
          </a:p>
        </p:txBody>
      </p:sp>
      <p:pic>
        <p:nvPicPr>
          <p:cNvPr id="8" name="Рисунок 7"/>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1403350" y="333375"/>
            <a:ext cx="7200900" cy="4895850"/>
          </a:xfrm>
        </p:spPr>
      </p:pic>
    </p:spTree>
    <p:extLst>
      <p:ext uri="{BB962C8B-B14F-4D97-AF65-F5344CB8AC3E}">
        <p14:creationId xmlns:p14="http://schemas.microsoft.com/office/powerpoint/2010/main" val="38405149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1052736"/>
            <a:ext cx="6768752" cy="526297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400" dirty="0">
                <a:latin typeface="Times New Roman" panose="02020603050405020304" pitchFamily="18" charset="0"/>
                <a:cs typeface="Times New Roman" panose="02020603050405020304" pitchFamily="18" charset="0"/>
              </a:rPr>
              <a:t>Тасманийский волк является единственным представителем сумчатых волков, его также называют </a:t>
            </a:r>
            <a:r>
              <a:rPr lang="ru-RU" sz="2400" dirty="0" err="1">
                <a:latin typeface="Times New Roman" panose="02020603050405020304" pitchFamily="18" charset="0"/>
                <a:cs typeface="Times New Roman" panose="02020603050405020304" pitchFamily="18" charset="0"/>
              </a:rPr>
              <a:t>тилацин</a:t>
            </a:r>
            <a:r>
              <a:rPr lang="ru-RU" sz="2400" dirty="0">
                <a:latin typeface="Times New Roman" panose="02020603050405020304" pitchFamily="18" charset="0"/>
                <a:cs typeface="Times New Roman" panose="02020603050405020304" pitchFamily="18" charset="0"/>
              </a:rPr>
              <a:t>. Вид родом из Австралии, в длину особи достигали размера 100—130 см; высота – 60 см; вес коло 25 кг. Первое упоминание о тасманийском волке было обнаружено на наскальных записях не позднее, чем к 1000 году до н. э. Европейцы впервые столкнулись с сумчатым волком в 1642 году. В 30-х годах 19 века началось массовое истребление зверя фермерами, дабы защитить своих овец. Таким образом, сумчатые волки сохранились только в труднодоступных районах Тасмании к 1863 году.</a:t>
            </a:r>
          </a:p>
        </p:txBody>
      </p:sp>
    </p:spTree>
    <p:extLst>
      <p:ext uri="{BB962C8B-B14F-4D97-AF65-F5344CB8AC3E}">
        <p14:creationId xmlns:p14="http://schemas.microsoft.com/office/powerpoint/2010/main" val="127097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445224"/>
            <a:ext cx="5486400" cy="566738"/>
          </a:xfrm>
        </p:spPr>
        <p:txBody>
          <a:bodyPr/>
          <a:lstStyle/>
          <a:p>
            <a:endParaRPr lang="ru-RU"/>
          </a:p>
        </p:txBody>
      </p:sp>
      <p:sp>
        <p:nvSpPr>
          <p:cNvPr id="4" name="Текст 3"/>
          <p:cNvSpPr>
            <a:spLocks noGrp="1"/>
          </p:cNvSpPr>
          <p:nvPr>
            <p:ph type="body" sz="half" idx="2"/>
          </p:nvPr>
        </p:nvSpPr>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Тур </a:t>
            </a:r>
            <a:endParaRPr lang="ru-RU" sz="2800" b="1" dirty="0">
              <a:latin typeface="Times New Roman" panose="02020603050405020304" pitchFamily="18" charset="0"/>
              <a:cs typeface="Times New Roman" panose="02020603050405020304" pitchFamily="18" charset="0"/>
            </a:endParaRPr>
          </a:p>
        </p:txBody>
      </p:sp>
      <p:pic>
        <p:nvPicPr>
          <p:cNvPr id="7" name="Рисунок 6"/>
          <p:cNvPicPr>
            <a:picLocks noGrp="1" noChangeAspect="1"/>
          </p:cNvPicPr>
          <p:nvPr>
            <p:ph type="pic" idx="1"/>
          </p:nvPr>
        </p:nvPicPr>
        <p:blipFill>
          <a:blip r:embed="rId2">
            <a:extLst>
              <a:ext uri="{28A0092B-C50C-407E-A947-70E740481C1C}">
                <a14:useLocalDpi xmlns:a14="http://schemas.microsoft.com/office/drawing/2010/main"/>
              </a:ext>
            </a:extLst>
          </a:blip>
          <a:srcRect/>
          <a:stretch>
            <a:fillRect/>
          </a:stretch>
        </p:blipFill>
        <p:spPr>
          <a:xfrm>
            <a:off x="1115616" y="404664"/>
            <a:ext cx="6480720" cy="4608512"/>
          </a:xfrm>
        </p:spPr>
      </p:pic>
    </p:spTree>
    <p:extLst>
      <p:ext uri="{BB962C8B-B14F-4D97-AF65-F5344CB8AC3E}">
        <p14:creationId xmlns:p14="http://schemas.microsoft.com/office/powerpoint/2010/main" val="2113835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1367</Words>
  <Application>Microsoft Office PowerPoint</Application>
  <PresentationFormat>Экран (4:3)</PresentationFormat>
  <Paragraphs>26</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Чёрная книга</vt:lpstr>
      <vt:lpstr>Презентация PowerPoint</vt:lpstr>
      <vt:lpstr>Стеллерова корова</vt:lpstr>
      <vt:lpstr>Презентация PowerPoint</vt:lpstr>
      <vt:lpstr>Китайский речной дельфин</vt:lpstr>
      <vt:lpstr>Презентация PowerPoint</vt:lpstr>
      <vt:lpstr>Презентация PowerPoint</vt:lpstr>
      <vt:lpstr>Презентация PowerPoint</vt:lpstr>
      <vt:lpstr>Презентация PowerPoint</vt:lpstr>
      <vt:lpstr>Презентация PowerPoint</vt:lpstr>
      <vt:lpstr>Странствующий голубь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Чёрная книга</dc:title>
  <dc:creator>Ленчик.ру</dc:creator>
  <cp:lastModifiedBy>Ленчик.ру</cp:lastModifiedBy>
  <cp:revision>13</cp:revision>
  <dcterms:created xsi:type="dcterms:W3CDTF">2020-04-03T13:21:02Z</dcterms:created>
  <dcterms:modified xsi:type="dcterms:W3CDTF">2020-04-06T19:39:32Z</dcterms:modified>
</cp:coreProperties>
</file>