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5" r:id="rId9"/>
    <p:sldId id="266" r:id="rId10"/>
    <p:sldId id="263" r:id="rId11"/>
    <p:sldId id="264" r:id="rId12"/>
    <p:sldId id="267" r:id="rId13"/>
    <p:sldId id="268" r:id="rId14"/>
    <p:sldId id="270" r:id="rId15"/>
    <p:sldId id="272" r:id="rId16"/>
    <p:sldId id="269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5%D1%80%D1%91%D0%B7%D0%BE%D0%B2%D1%81%D0%BA%D0%B0%D1%8F_%D0%93%D0%A0%D0%AD%D0%A1" TargetMode="External"/><Relationship Id="rId2" Type="http://schemas.openxmlformats.org/officeDocument/2006/relationships/hyperlink" Target="http://ru.wikipedia.org/wiki/%D0%A0%D0%BE%D1%81%D1%81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hyperlink" Target="http://ru.wikipedia.org/wiki/1892_%D0%B3%D0%BE%D0%B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4_%D0%B8%D1%8E%D0%BB%D1%8F" TargetMode="External"/><Relationship Id="rId2" Type="http://schemas.openxmlformats.org/officeDocument/2006/relationships/hyperlink" Target="http://ru.wikipedia.org/wiki/1992_%D0%B3%D0%BE%D0%B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ru.wikipedia.org/wiki/2012_%D0%B3%D0%BE%D0%B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D%D0%BD%D0%B5%D1%80%D0%B3%D0%B5%D1%82%D0%B8%D0%BA%D0%B0" TargetMode="External"/><Relationship Id="rId7" Type="http://schemas.openxmlformats.org/officeDocument/2006/relationships/image" Target="../media/image22.gif"/><Relationship Id="rId2" Type="http://schemas.openxmlformats.org/officeDocument/2006/relationships/hyperlink" Target="http://ru.wikipedia.org/wiki/%D0%90%D0%BB%D1%8C%D1%82%D0%B5%D1%80%D0%BD%D0%B0%D1%82%D0%B8%D0%B2%D0%BD%D0%B0%D1%8F_%D1%8D%D0%BD%D0%B5%D1%80%D0%B3%D0%B5%D1%82%D0%B8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/index.php?title=%D0%9D%D0%B5%D0%B8%D1%81%D1%87%D0%B5%D1%80%D0%BF%D0%B0%D0%B5%D0%BC%D1%8B%D0%B9_%D0%B8%D1%81%D1%82%D0%BE%D1%87%D0%BD%D0%B8%D0%BA_%D1%8D%D0%BD%D0%B5%D1%80%D0%B3%D0%B8%D0%B8&amp;action=edit&amp;redlink=1" TargetMode="External"/><Relationship Id="rId5" Type="http://schemas.openxmlformats.org/officeDocument/2006/relationships/hyperlink" Target="http://ru.wikipedia.org/wiki/%D0%AD%D0%BD%D0%B5%D1%80%D0%B3%D0%B8%D1%8F" TargetMode="External"/><Relationship Id="rId4" Type="http://schemas.openxmlformats.org/officeDocument/2006/relationships/hyperlink" Target="http://ru.wikipedia.org/wiki/%D0%A1%D0%BE%D0%BB%D0%BD%D1%86%D0%B5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0%D0%BA%D0%BA%D1%83%D0%BC%D1%83%D0%BB%D1%8F%D1%86%D0%B8%D1%8F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facepla.net/index.php/the-news/energy-news-mnu/3183-shams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copypast.ru/uploads/posts/thumbs/1261424122_jenergeti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86322" cy="4786322"/>
          </a:xfrm>
          <a:prstGeom prst="rect">
            <a:avLst/>
          </a:prstGeom>
          <a:noFill/>
        </p:spPr>
      </p:pic>
      <p:pic>
        <p:nvPicPr>
          <p:cNvPr id="3076" name="Picture 4" descr="http://i051.radikal.ru/0912/4f/2deed0dd30d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4146" y="0"/>
            <a:ext cx="4439854" cy="6858000"/>
          </a:xfrm>
          <a:prstGeom prst="rect">
            <a:avLst/>
          </a:prstGeom>
          <a:noFill/>
        </p:spPr>
      </p:pic>
      <p:pic>
        <p:nvPicPr>
          <p:cNvPr id="3078" name="Picture 6" descr="http://www.gosrf.ru/images/news/2013/6/atom-in-ha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77751"/>
            <a:ext cx="2571736" cy="2080249"/>
          </a:xfrm>
          <a:prstGeom prst="rect">
            <a:avLst/>
          </a:prstGeom>
          <a:noFill/>
        </p:spPr>
      </p:pic>
      <p:pic>
        <p:nvPicPr>
          <p:cNvPr id="3080" name="Picture 8" descr="http://www.ksonline.ru/files/news/5296_file_dio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4762009"/>
            <a:ext cx="2143140" cy="2095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65722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 настоящее время 30 стран мира имеют атомные электростанции на своей территории, сейчас в мире насчитывается свыше 400 атомных электростанций.</a:t>
            </a:r>
            <a:endParaRPr lang="ru-RU" sz="3200" dirty="0"/>
          </a:p>
        </p:txBody>
      </p:sp>
      <p:pic>
        <p:nvPicPr>
          <p:cNvPr id="19458" name="Picture 2" descr="http://www.chudovo.org/wp-content/uploads/ukrana-rosya-pdpisali-ugodu-pro-budvnitstvo-chergi-hmelnitsko-ae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714620"/>
            <a:ext cx="4984424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4572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Наиболее достоверным считается, что первой гидроэлектростанцией в </a:t>
            </a:r>
            <a:r>
              <a:rPr lang="ru-RU" sz="2800" dirty="0" smtClean="0">
                <a:hlinkClick r:id="rId2" tooltip="Россия"/>
              </a:rPr>
              <a:t>России</a:t>
            </a:r>
            <a:r>
              <a:rPr lang="ru-RU" sz="2800" dirty="0" smtClean="0"/>
              <a:t> была </a:t>
            </a:r>
            <a:r>
              <a:rPr lang="ru-RU" sz="2800" dirty="0" smtClean="0">
                <a:hlinkClick r:id="rId3" tooltip="Берёзовская ГРЭС"/>
              </a:rPr>
              <a:t>Березовская</a:t>
            </a:r>
            <a:r>
              <a:rPr lang="ru-RU" sz="2800" dirty="0" smtClean="0"/>
              <a:t>, построенная в Рудном Алтае на реке Березовка (приток р. </a:t>
            </a:r>
            <a:r>
              <a:rPr lang="ru-RU" sz="2800" dirty="0" err="1" smtClean="0"/>
              <a:t>Бухтармы</a:t>
            </a:r>
            <a:r>
              <a:rPr lang="ru-RU" sz="2800" dirty="0" smtClean="0"/>
              <a:t>) в </a:t>
            </a:r>
            <a:r>
              <a:rPr lang="ru-RU" sz="2800" dirty="0" smtClean="0">
                <a:hlinkClick r:id="rId4" tooltip="1892 год"/>
              </a:rPr>
              <a:t>1892 году</a:t>
            </a:r>
            <a:r>
              <a:rPr lang="ru-RU" sz="2800" dirty="0" smtClean="0"/>
              <a:t>. Она была </a:t>
            </a:r>
            <a:r>
              <a:rPr lang="ru-RU" sz="2800" dirty="0" err="1" smtClean="0"/>
              <a:t>четырехтурбинная</a:t>
            </a:r>
            <a:r>
              <a:rPr lang="ru-RU" sz="2800" dirty="0" smtClean="0"/>
              <a:t> общей мощностью 200 кВт и предназначалась для обеспечения электричеством шахтного водоотлива из </a:t>
            </a:r>
            <a:r>
              <a:rPr lang="ru-RU" sz="2800" dirty="0" err="1" smtClean="0"/>
              <a:t>Зыряновского</a:t>
            </a:r>
            <a:r>
              <a:rPr lang="ru-RU" sz="2800" dirty="0" smtClean="0"/>
              <a:t> рудника.</a:t>
            </a:r>
            <a:endParaRPr lang="ru-RU" dirty="0"/>
          </a:p>
        </p:txBody>
      </p:sp>
      <p:pic>
        <p:nvPicPr>
          <p:cNvPr id="22530" name="Picture 2" descr="http://img0.liveinternet.ru/images/attach/c/2/65/289/65289717_objects_rec_0060_im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786190"/>
            <a:ext cx="4214810" cy="2812069"/>
          </a:xfrm>
          <a:prstGeom prst="rect">
            <a:avLst/>
          </a:prstGeom>
          <a:noFill/>
        </p:spPr>
      </p:pic>
      <p:pic>
        <p:nvPicPr>
          <p:cNvPr id="22532" name="Picture 4" descr="http://www.buhtarma.ru/images/200707_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500042"/>
            <a:ext cx="3852046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Крупнейшая ГЭС в мире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File:Three Gorges Dam, Yangtze River, Ch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229600" cy="4525963"/>
          </a:xfrm>
        </p:spPr>
        <p:txBody>
          <a:bodyPr/>
          <a:lstStyle/>
          <a:p>
            <a:r>
              <a:rPr lang="ru-RU" dirty="0" smtClean="0"/>
              <a:t>Строительство ГЭС началось в </a:t>
            </a:r>
            <a:r>
              <a:rPr lang="ru-RU" dirty="0" smtClean="0">
                <a:hlinkClick r:id="rId2" tooltip="1992 год"/>
              </a:rPr>
              <a:t>1992 году</a:t>
            </a:r>
            <a:r>
              <a:rPr lang="ru-RU" dirty="0" smtClean="0"/>
              <a:t>, полное завершение строительства и ввод в официальную эксплуатацию состоялся </a:t>
            </a:r>
            <a:r>
              <a:rPr lang="ru-RU" dirty="0" smtClean="0">
                <a:hlinkClick r:id="rId3" tooltip="4 июля"/>
              </a:rPr>
              <a:t>4 июля</a:t>
            </a:r>
            <a:r>
              <a:rPr lang="ru-RU" dirty="0" smtClean="0"/>
              <a:t> </a:t>
            </a:r>
            <a:r>
              <a:rPr lang="ru-RU" dirty="0" smtClean="0">
                <a:hlinkClick r:id="rId4" tooltip="2012 год"/>
              </a:rPr>
              <a:t>2012 года</a:t>
            </a:r>
            <a:endParaRPr lang="ru-RU" dirty="0"/>
          </a:p>
        </p:txBody>
      </p:sp>
      <p:pic>
        <p:nvPicPr>
          <p:cNvPr id="25602" name="Picture 2" descr="ГЭС Три ущелья (Китайская Народная Республика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2214554"/>
            <a:ext cx="5236196" cy="41715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Самая большая в мире гидроэлектростанция запущена (6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24" y="428604"/>
            <a:ext cx="9112276" cy="5857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Ветровая электростанция в Ирландском море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Самая крупная морская ветряная электр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53728"/>
            <a:ext cx="7072362" cy="5304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Самая крупная морская ветряная электр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" y="785794"/>
            <a:ext cx="9144021" cy="514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Самая крупная морская ветряная электр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9114003" cy="6072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Самая крупная морская ветряная электр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Самая крупная морская ветряная электр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9001156" cy="62865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Самая первая центральная электростанция,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Pearl</a:t>
            </a:r>
            <a:r>
              <a:rPr lang="ru-RU" dirty="0" smtClean="0"/>
              <a:t> </a:t>
            </a:r>
            <a:r>
              <a:rPr lang="ru-RU" dirty="0" err="1" smtClean="0"/>
              <a:t>Street</a:t>
            </a:r>
            <a:r>
              <a:rPr lang="ru-RU" dirty="0" smtClean="0"/>
              <a:t>, была сдана в эксплуатацию 4 сентября 1882 года в Нью-Йорке. Станция была построена при поддержке </a:t>
            </a:r>
            <a:r>
              <a:rPr lang="ru-RU" dirty="0" err="1" smtClean="0"/>
              <a:t>Edison</a:t>
            </a:r>
            <a:r>
              <a:rPr lang="ru-RU" dirty="0" smtClean="0"/>
              <a:t> </a:t>
            </a:r>
            <a:r>
              <a:rPr lang="ru-RU" dirty="0" err="1" smtClean="0"/>
              <a:t>Illuminating</a:t>
            </a:r>
            <a:r>
              <a:rPr lang="ru-RU" dirty="0" smtClean="0"/>
              <a:t> </a:t>
            </a:r>
            <a:r>
              <a:rPr lang="ru-RU" dirty="0" err="1" smtClean="0"/>
              <a:t>Company</a:t>
            </a:r>
            <a:r>
              <a:rPr lang="ru-RU" dirty="0" smtClean="0"/>
              <a:t>, которую возглавлял Томас Эдисон. На ней были установлены несколько генераторов Эдисона общей мощностью свыше 500 кВт. Станция снабжала электроэнергией целый район Нью-Йорка площадью около 2,5 квадратных километров. Станция сгорела дотла в 1890году, сохранилась только одна динамо-машина, которая сейчас находится в музее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Greenfield</a:t>
            </a:r>
            <a:r>
              <a:rPr lang="ru-RU" dirty="0" smtClean="0"/>
              <a:t> </a:t>
            </a:r>
            <a:r>
              <a:rPr lang="ru-RU" dirty="0" err="1" smtClean="0"/>
              <a:t>Village</a:t>
            </a:r>
            <a:r>
              <a:rPr lang="ru-RU" dirty="0" smtClean="0"/>
              <a:t>, Мичиган.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5383219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Солнечная энергетика</a:t>
            </a:r>
            <a:r>
              <a:rPr lang="ru-RU" dirty="0" smtClean="0"/>
              <a:t> — направление </a:t>
            </a:r>
            <a:r>
              <a:rPr lang="ru-RU" dirty="0" smtClean="0">
                <a:hlinkClick r:id="rId2" tooltip="Альтернативная энергетика"/>
              </a:rPr>
              <a:t>нетрадиционной</a:t>
            </a:r>
            <a:r>
              <a:rPr lang="ru-RU" dirty="0" smtClean="0"/>
              <a:t> </a:t>
            </a:r>
            <a:r>
              <a:rPr lang="ru-RU" dirty="0" smtClean="0">
                <a:hlinkClick r:id="rId3" tooltip="Энергетика"/>
              </a:rPr>
              <a:t>энергетики</a:t>
            </a:r>
            <a:r>
              <a:rPr lang="ru-RU" dirty="0" smtClean="0"/>
              <a:t>, основанное на непосредственном использовании </a:t>
            </a:r>
            <a:r>
              <a:rPr lang="ru-RU" dirty="0" smtClean="0">
                <a:hlinkClick r:id="rId4" tooltip="Солнце"/>
              </a:rPr>
              <a:t>солнечного</a:t>
            </a:r>
            <a:r>
              <a:rPr lang="ru-RU" dirty="0" smtClean="0"/>
              <a:t> излучения для получения </a:t>
            </a:r>
            <a:r>
              <a:rPr lang="ru-RU" dirty="0" smtClean="0">
                <a:hlinkClick r:id="rId5" tooltip="Энергия"/>
              </a:rPr>
              <a:t>энергии</a:t>
            </a:r>
            <a:r>
              <a:rPr lang="ru-RU" dirty="0" smtClean="0"/>
              <a:t> в каком-либо виде.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Солнечная энергетика использует </a:t>
            </a:r>
            <a:r>
              <a:rPr lang="ru-RU" dirty="0" smtClean="0">
                <a:hlinkClick r:id="rId6" tooltip="Неисчерпаемый источник энергии (страница отсутствует)"/>
              </a:rPr>
              <a:t>неисчерпаемый источник </a:t>
            </a:r>
            <a:r>
              <a:rPr lang="ru-RU" dirty="0" err="1" smtClean="0">
                <a:hlinkClick r:id="rId6" tooltip="Неисчерпаемый источник энергии (страница отсутствует)"/>
              </a:rPr>
              <a:t>энергии</a:t>
            </a:r>
            <a:r>
              <a:rPr lang="ru-RU" dirty="0" err="1" smtClean="0"/>
              <a:t>и</a:t>
            </a:r>
            <a:r>
              <a:rPr lang="ru-RU" dirty="0" smtClean="0"/>
              <a:t> является экологически чистой, то есть не производящей вредных отходов</a:t>
            </a:r>
            <a:endParaRPr lang="ru-RU" dirty="0"/>
          </a:p>
        </p:txBody>
      </p:sp>
      <p:pic>
        <p:nvPicPr>
          <p:cNvPr id="33794" name="Picture 2" descr="http://allyearah.socialtract.com/files/2012/11/Solar-powered-home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00" y="2643182"/>
            <a:ext cx="1714500" cy="1857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www.immobiliareblog.it/wp-content/uploads/2010/02/solarpow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7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estet-style.ru/uploads/posts/2013-02/1361656296_stroitelstvo-solnechnyh-elektrostanciy-v-krymu.-chast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Достоинства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Общедоступность и неисчерпаемость источника.</a:t>
            </a:r>
          </a:p>
          <a:p>
            <a:r>
              <a:rPr lang="ru-RU" dirty="0" smtClean="0"/>
              <a:t>Теоретически, полная безопасность для окружающей среды, хотя существует вероятность того, что повсеместное внедрение солнечной энергетики может изменить характеристику отражательной (рассеивающей) способности)земной поверхности и привести к изменению климата (однако при современном уровне потребления энергии это крайне маловероятно).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Недостатки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Зависимость от погоды и времени суток.</a:t>
            </a:r>
          </a:p>
          <a:p>
            <a:r>
              <a:rPr lang="ru-RU" dirty="0" smtClean="0"/>
              <a:t>Как следствие, необходимость </a:t>
            </a:r>
            <a:r>
              <a:rPr lang="ru-RU" dirty="0" smtClean="0">
                <a:hlinkClick r:id="rId2" tooltip="Аккумуляция"/>
              </a:rPr>
              <a:t>аккумуляции</a:t>
            </a:r>
            <a:r>
              <a:rPr lang="ru-RU" dirty="0" smtClean="0"/>
              <a:t> энергии.</a:t>
            </a:r>
          </a:p>
          <a:p>
            <a:r>
              <a:rPr lang="ru-RU" dirty="0" smtClean="0"/>
              <a:t>При промышленном производстве -- необходимость дублирования солнечных ЭС маневренными ЭС сопоставимой мощности.</a:t>
            </a:r>
          </a:p>
          <a:p>
            <a:r>
              <a:rPr lang="ru-RU" dirty="0" smtClean="0"/>
              <a:t>Высокая стоимость конструкции, связанная с применением редких элементов (к примеру, индий и теллур).</a:t>
            </a:r>
          </a:p>
          <a:p>
            <a:r>
              <a:rPr lang="ru-RU" dirty="0" smtClean="0"/>
              <a:t>Необходимость периодической очистки отражающей поверхности от пыли.</a:t>
            </a:r>
          </a:p>
          <a:p>
            <a:r>
              <a:rPr lang="ru-RU" dirty="0" smtClean="0"/>
              <a:t>Нагрев атмосферы над электростанцией.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hlinkClick r:id="rId2"/>
              </a:rPr>
              <a:t>Электростанция концентрированной солнечной энергии Shams1 в </a:t>
            </a:r>
            <a:r>
              <a:rPr lang="ru-RU" sz="2400" dirty="0" err="1" smtClean="0">
                <a:hlinkClick r:id="rId2"/>
              </a:rPr>
              <a:t>Абу-Даби</a:t>
            </a:r>
            <a:r>
              <a:rPr lang="ru-RU" sz="2400" dirty="0" smtClean="0"/>
              <a:t>, являющаяся крупнейшей в своем роде, наконец, объявлена официально открытой 17 марта 2013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Запущена самая большая в мире солнечная электростанция Shams1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590674"/>
            <a:ext cx="7667625" cy="5267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rnns.ru/uploads/posts/2009-12/1260949787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5572140"/>
            <a:ext cx="73597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внимание!!!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4" y="214290"/>
            <a:ext cx="3643306" cy="6357982"/>
          </a:xfrm>
        </p:spPr>
        <p:txBody>
          <a:bodyPr>
            <a:normAutofit/>
          </a:bodyPr>
          <a:lstStyle/>
          <a:p>
            <a:r>
              <a:rPr lang="ru-RU" dirty="0" smtClean="0"/>
              <a:t>Томас Эдисон запустил первую в мире электростанцию, распределявшую энергию между потребителями по современным принципам.</a:t>
            </a:r>
            <a:endParaRPr lang="ru-RU" dirty="0"/>
          </a:p>
        </p:txBody>
      </p:sp>
      <p:pic>
        <p:nvPicPr>
          <p:cNvPr id="17410" name="Picture 2" descr="http://content.foto.mail.ru/inbox/likata/_answers/i-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92932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nergomuseum.ru/upload/iblock/7c6/cbjsmnukakejeurmwhaaozmwhlsi%20Gloucester%20R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110899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/>
          <a:lstStyle/>
          <a:p>
            <a:r>
              <a:rPr lang="ru-RU" dirty="0" smtClean="0"/>
              <a:t>16 июля  1886 г. в Санкт-Петербурге зарегистрировано промышленно-коммерческое «Общество электрического освещения». Эту дату принято считать датой основания первой российской энергосистемы.</a:t>
            </a:r>
            <a:endParaRPr lang="ru-RU" dirty="0"/>
          </a:p>
        </p:txBody>
      </p:sp>
      <p:pic>
        <p:nvPicPr>
          <p:cNvPr id="16386" name="Picture 2" descr="http://energomuseum.ru/upload/iblock/562/phvmrwtghoomykla-pbcfsp-uwgpfjsfpobyqtsyovsu-ccmolkzxidswacqaeqfnaqkyhjrj.-1901-f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1444" y="3000372"/>
            <a:ext cx="4862556" cy="3857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77867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далеком 1951 году мудрое правительство СССР строго поручило самому выдающемуся советскому и русскому физику и хорошему учёному Игорю Курчатову непременно создать в славном городе Обнинске первую во всем мире атомную электростанцию, первая АЭС в мире - которая непременно бы стала бы примером хорошего мирного применения самой атомной энергии.</a:t>
            </a:r>
            <a:endParaRPr lang="ru-RU" sz="2800" dirty="0"/>
          </a:p>
        </p:txBody>
      </p:sp>
      <p:pic>
        <p:nvPicPr>
          <p:cNvPr id="18434" name="Picture 2" descr="http://bogana-fish.ru/wp-content/uploads/2012/06/%D0%BF%D0%B5%D1%80%D0%B2%D0%B0%D1%8F-%D0%B0%D1%8D%D1%81-+%D0%B2-%D0%BC%D0%B8%D1%80%D0%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472" y="3977617"/>
            <a:ext cx="4000528" cy="2880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Через долгих три года, 27 июня 1954 года, могучая </a:t>
            </a:r>
            <a:r>
              <a:rPr lang="ru-RU" dirty="0" err="1" smtClean="0"/>
              <a:t>Обнинская</a:t>
            </a:r>
            <a:r>
              <a:rPr lang="ru-RU" dirty="0" smtClean="0"/>
              <a:t> АЭС - первая АЭС в мире с первым </a:t>
            </a:r>
            <a:r>
              <a:rPr lang="ru-RU" dirty="0" err="1" smtClean="0"/>
              <a:t>графито-урановым</a:t>
            </a:r>
            <a:r>
              <a:rPr lang="ru-RU" dirty="0" smtClean="0"/>
              <a:t> мощным реактором АМ-1 («Атом Мирный») мощностью примерно в 5 мегаватт дала самый первый устойчивый промышленный ток.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s012.radikal.ru/i320/1201/00/2525c4e054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18417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m.ruvr.ru/data/2012/09/20/1289606921/4RIA-409170-Preview%20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480"/>
            <a:ext cx="9144000" cy="5327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299</Words>
  <Application>Microsoft Office PowerPoint</Application>
  <PresentationFormat>Экран (4:3)</PresentationFormat>
  <Paragraphs>26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Крупнейшая ГЭС в мире </vt:lpstr>
      <vt:lpstr>Слайд 13</vt:lpstr>
      <vt:lpstr>Слайд 14</vt:lpstr>
      <vt:lpstr>Ветровая электростанция в Ирландском море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Достоинства </vt:lpstr>
      <vt:lpstr>Недостатки </vt:lpstr>
      <vt:lpstr>Электростанция концентрированной солнечной энергии Shams1 в Абу-Даби, являющаяся крупнейшей в своем роде, наконец, объявлена официально открытой 17 марта 2013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школа</cp:lastModifiedBy>
  <cp:revision>10</cp:revision>
  <dcterms:modified xsi:type="dcterms:W3CDTF">2020-04-06T15:40:33Z</dcterms:modified>
</cp:coreProperties>
</file>