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87" r:id="rId2"/>
    <p:sldId id="292" r:id="rId3"/>
    <p:sldId id="257" r:id="rId4"/>
    <p:sldId id="294" r:id="rId5"/>
    <p:sldId id="285" r:id="rId6"/>
    <p:sldId id="295" r:id="rId7"/>
    <p:sldId id="297" r:id="rId8"/>
    <p:sldId id="298" r:id="rId9"/>
    <p:sldId id="299" r:id="rId10"/>
    <p:sldId id="300" r:id="rId11"/>
    <p:sldId id="301" r:id="rId12"/>
    <p:sldId id="288" r:id="rId13"/>
    <p:sldId id="296" r:id="rId14"/>
    <p:sldId id="284" r:id="rId15"/>
    <p:sldId id="289" r:id="rId16"/>
    <p:sldId id="282" r:id="rId17"/>
    <p:sldId id="302" r:id="rId18"/>
    <p:sldId id="277" r:id="rId19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76DFE-7454-4FA3-BD14-9AC10A61A746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2ABA1-3DDB-462A-8721-F90C70437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50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42C05A6-0332-4167-9BF4-220B080E1855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5C5436-5D0A-4054-A7A8-2A539D7DFA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706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059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57188"/>
            <a:ext cx="6072188" cy="2357437"/>
          </a:xfrm>
        </p:spPr>
        <p:txBody>
          <a:bodyPr>
            <a:normAutofit fontScale="77500" lnSpcReduction="20000"/>
          </a:bodyPr>
          <a:lstStyle/>
          <a:p>
            <a:pPr algn="l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Уметь находить одинаковые предметы.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Находить 5-6  отличий между предметами.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Выполнять задания, не отвлекаясь 15-20 минут.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Удерживать в поле зрения 8-10 предметов.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Копировать в точности узор или движение.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Выполнять задания по предложенному образцу.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4139952" y="2643188"/>
            <a:ext cx="4575423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alt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запоминать не менее 7-8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запоминать и рассказывать стихотворения,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загадки.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Пересказывать близко к тексту рассказы и сказки.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Рассказывать по памяти содержание сюжетной картинки.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Запоминать и повторять фразы, состоящие из 7-8 слов.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Рассказывать о событиях своей жизни, вспоминая все подробности.</a:t>
            </a:r>
            <a:endParaRPr lang="ru-RU" altLang="ru-RU" dirty="0"/>
          </a:p>
        </p:txBody>
      </p:sp>
      <p:pic>
        <p:nvPicPr>
          <p:cNvPr id="16388" name="Рисунок 16" descr="20190320_0817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2" r="3896"/>
          <a:stretch>
            <a:fillRect/>
          </a:stretch>
        </p:blipFill>
        <p:spPr bwMode="auto">
          <a:xfrm rot="5745903">
            <a:off x="6602413" y="795337"/>
            <a:ext cx="2286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7" descr="20190328_1009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214688"/>
            <a:ext cx="1928813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5908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4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57188"/>
            <a:ext cx="4357688" cy="2714625"/>
          </a:xfrm>
        </p:spPr>
        <p:txBody>
          <a:bodyPr>
            <a:normAutofit fontScale="70000" lnSpcReduction="20000"/>
          </a:bodyPr>
          <a:lstStyle/>
          <a:p>
            <a:pPr algn="l">
              <a:defRPr/>
            </a:pPr>
            <a:r>
              <a:rPr lang="ru-RU" alt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Классифицировать предметы в группы по определённым признакам.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Подбирать подходящие предметы друг к другу, связывая их между собой по смыслу.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Находить предмет в группах, не подходящий к общим признакам.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Решать простые логические задачи.</a:t>
            </a:r>
          </a:p>
          <a:p>
            <a:pPr algn="l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Выстраивать логический ряд из фигур.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3643313" y="2611438"/>
            <a:ext cx="50720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ru-RU" alt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 держать и свободно владеть карандашом, авторучкой  и кистью.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Штриховать и раскрашивать рисунки, не выходя за контуры в заданном направлении.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Ориентироваться в тетради в клетку и в линию.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Передавать в рисунке точную форму предмета, пропорции, расположение частей.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копировать простейшие рисунки.</a:t>
            </a:r>
          </a:p>
          <a:p>
            <a:pPr>
              <a:buFontTx/>
              <a:buChar char="-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образцу писать элементарные элементы букв.</a:t>
            </a:r>
          </a:p>
          <a:p>
            <a:pPr>
              <a:buFontTx/>
              <a:buChar char="-"/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Способный решать интеллектуальные и личностные задачи (проблемы), адекватные возрасту.</a:t>
            </a:r>
            <a:endParaRPr lang="ru-RU" alt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Рисунок 6" descr="20190320_0801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"/>
          <a:stretch>
            <a:fillRect/>
          </a:stretch>
        </p:blipFill>
        <p:spPr bwMode="auto">
          <a:xfrm>
            <a:off x="285750" y="3429000"/>
            <a:ext cx="33575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C:\Users\777\Desktop\Camera\20190325_074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73"/>
          <a:stretch>
            <a:fillRect/>
          </a:stretch>
        </p:blipFill>
        <p:spPr bwMode="auto">
          <a:xfrm>
            <a:off x="5286375" y="428625"/>
            <a:ext cx="2036763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728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Личностно-социальная </a:t>
            </a:r>
            <a:r>
              <a:rPr lang="ru-RU" altLang="ru-RU" sz="3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готовность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2113" indent="-273050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Умеет ли ребенок общаться с детьми. </a:t>
            </a:r>
          </a:p>
          <a:p>
            <a:pPr marL="392113" indent="-273050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Проявляет ли инициативу в общении или ждет, когда его позовут другие ребята. </a:t>
            </a:r>
          </a:p>
          <a:p>
            <a:pPr marL="392113" indent="-273050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Чувствует ли принятые в обществе нормы общения.</a:t>
            </a:r>
          </a:p>
          <a:p>
            <a:pPr marL="392113" indent="-273050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Готов ли учитывать интересы других детей или коллективные интересы, умеет ли отстаивать свое мнение. </a:t>
            </a:r>
          </a:p>
          <a:p>
            <a:pPr marL="392113" indent="-273050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  <a:cs typeface="Times New Roman" panose="02020603050405020304" pitchFamily="18" charset="0"/>
              </a:rPr>
              <a:t>Чувствует ли разницу в общении с детьми, учителями и другими взрослыми, родителями.</a:t>
            </a:r>
            <a:endParaRPr lang="ru-RU" alt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pic>
        <p:nvPicPr>
          <p:cNvPr id="5" name="Содержимое 8" descr="Рисунок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2160" y="4869159"/>
            <a:ext cx="2614563" cy="1988841"/>
          </a:xfrm>
          <a:prstGeom prst="rect">
            <a:avLst/>
          </a:prstGeom>
          <a:ln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6819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69400" cy="765175"/>
          </a:xfrm>
          <a:ln>
            <a:headEnd/>
            <a:tailEnd/>
          </a:ln>
        </p:spPr>
        <p:txBody>
          <a:bodyPr/>
          <a:lstStyle/>
          <a:p>
            <a:pPr marL="63500" algn="ctr" eaLnBrk="1" hangingPunct="1"/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готовность</a:t>
            </a:r>
            <a:endParaRPr lang="ru-RU" alt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908720"/>
            <a:ext cx="4535488" cy="5544616"/>
          </a:xfrm>
          <a:ln>
            <a:headEnd/>
            <a:tailEnd/>
          </a:ln>
        </p:spPr>
        <p:txBody>
          <a:bodyPr>
            <a:normAutofit/>
          </a:bodyPr>
          <a:lstStyle/>
          <a:p>
            <a:pPr marL="640080" lvl="1" indent="-237744" eaLnBrk="1" fontAlgn="auto" hangingPunct="1">
              <a:spcAft>
                <a:spcPts val="0"/>
              </a:spcAft>
              <a:buClr>
                <a:srgbClr val="990000"/>
              </a:buClr>
              <a:buFont typeface="Wingdings" pitchFamily="2" charset="2"/>
              <a:buChar char="ü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Познавательный интерес, желание узнавать что то новое.</a:t>
            </a:r>
          </a:p>
          <a:p>
            <a:pPr marL="640080" lvl="1" indent="-237744" eaLnBrk="1" fontAlgn="auto" hangingPunct="1">
              <a:spcAft>
                <a:spcPts val="0"/>
              </a:spcAft>
              <a:buClr>
                <a:srgbClr val="990000"/>
              </a:buClr>
              <a:buFont typeface="Wingdings" pitchFamily="2" charset="2"/>
              <a:buChar char="ü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положительного отношения:</a:t>
            </a:r>
          </a:p>
          <a:p>
            <a:pPr marL="640080" lvl="1" indent="-237744" eaLnBrk="1" fontAlgn="auto" hangingPunct="1">
              <a:spcBef>
                <a:spcPct val="0"/>
              </a:spcBef>
              <a:spcAft>
                <a:spcPts val="0"/>
              </a:spcAft>
              <a:buClr>
                <a:srgbClr val="990000"/>
              </a:buClr>
              <a:buFont typeface="Verdana" panose="020B0604030504040204" pitchFamily="34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  к школе,</a:t>
            </a:r>
          </a:p>
          <a:p>
            <a:pPr marL="640080" lvl="1" indent="-237744" eaLnBrk="1" fontAlgn="auto" hangingPunct="1">
              <a:spcBef>
                <a:spcPct val="0"/>
              </a:spcBef>
              <a:spcAft>
                <a:spcPts val="0"/>
              </a:spcAft>
              <a:buClr>
                <a:srgbClr val="990000"/>
              </a:buClr>
              <a:buFontTx/>
              <a:buChar char="-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учителю, </a:t>
            </a:r>
          </a:p>
          <a:p>
            <a:pPr marL="640080" lvl="1" indent="-237744" eaLnBrk="1" fontAlgn="auto" hangingPunct="1">
              <a:spcBef>
                <a:spcPct val="0"/>
              </a:spcBef>
              <a:spcAft>
                <a:spcPts val="0"/>
              </a:spcAft>
              <a:buClr>
                <a:srgbClr val="990000"/>
              </a:buClr>
              <a:buFontTx/>
              <a:buChar char="-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учебной деятельности, </a:t>
            </a:r>
          </a:p>
          <a:p>
            <a:pPr marL="640080" lvl="1" indent="-237744" eaLnBrk="1" fontAlgn="auto" hangingPunct="1">
              <a:spcBef>
                <a:spcPct val="0"/>
              </a:spcBef>
              <a:spcAft>
                <a:spcPts val="0"/>
              </a:spcAft>
              <a:buClr>
                <a:srgbClr val="990000"/>
              </a:buClr>
              <a:buFontTx/>
              <a:buChar char="-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самому себе.</a:t>
            </a:r>
          </a:p>
          <a:p>
            <a:pPr marL="392113" indent="-273050" eaLnBrk="1" fontAlgn="auto" hangingPunct="1">
              <a:spcBef>
                <a:spcPct val="0"/>
              </a:spcBef>
              <a:spcAft>
                <a:spcPts val="0"/>
              </a:spcAft>
              <a:buClr>
                <a:srgbClr val="990000"/>
              </a:buClr>
              <a:buFont typeface="Wingdings" pitchFamily="2" charset="2"/>
              <a:buChar char="ü"/>
              <a:defRPr/>
            </a:pPr>
            <a:endParaRPr lang="ru-RU" dirty="0" smtClean="0"/>
          </a:p>
        </p:txBody>
      </p:sp>
      <p:pic>
        <p:nvPicPr>
          <p:cNvPr id="15364" name="Содержимое 7" descr="Рисунок7.jp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94263" y="1341438"/>
            <a:ext cx="4249737" cy="2881312"/>
          </a:xfrm>
          <a:ln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9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Содержимое 4"/>
          <p:cNvSpPr>
            <a:spLocks noGrp="1"/>
          </p:cNvSpPr>
          <p:nvPr>
            <p:ph idx="1"/>
          </p:nvPr>
        </p:nvSpPr>
        <p:spPr>
          <a:ln>
            <a:headEnd/>
            <a:tailEnd/>
          </a:ln>
        </p:spPr>
        <p:txBody>
          <a:bodyPr/>
          <a:lstStyle/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b="1" dirty="0" smtClean="0"/>
              <a:t>Способность делать не только то, что хочу, но и то, что надо, не бояться трудностей, разрешать их самостоятельно.</a:t>
            </a:r>
          </a:p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b="1" dirty="0" smtClean="0"/>
              <a:t>Адекватная самооценка и положительный образ 	себя.</a:t>
            </a:r>
          </a:p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ru-RU" altLang="ru-RU" b="1" dirty="0" smtClean="0"/>
              <a:t>Умение сосредоточиться, управление эмоциями.</a:t>
            </a:r>
          </a:p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 2" panose="05020102010507070707" pitchFamily="18" charset="2"/>
              <a:buNone/>
            </a:pPr>
            <a:endParaRPr lang="ru-RU" altLang="ru-RU" sz="2000" b="1" dirty="0" smtClean="0"/>
          </a:p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 2" panose="05020102010507070707" pitchFamily="18" charset="2"/>
              <a:buNone/>
            </a:pPr>
            <a:endParaRPr lang="ru-RU" altLang="ru-RU" sz="2000" b="1" dirty="0" smtClean="0"/>
          </a:p>
          <a:p>
            <a:pPr marL="392113" indent="-273050" eaLnBrk="1" hangingPunct="1">
              <a:spcBef>
                <a:spcPct val="0"/>
              </a:spcBef>
              <a:buClr>
                <a:srgbClr val="990000"/>
              </a:buClr>
              <a:buFont typeface="Wingdings 2" panose="05020102010507070707" pitchFamily="18" charset="2"/>
              <a:buNone/>
            </a:pPr>
            <a:endParaRPr lang="ru-RU" altLang="ru-RU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2060848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 algn="ctr">
              <a:buNone/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Эмоционально-волевая </a:t>
            </a:r>
            <a:r>
              <a:rPr lang="ru-RU" sz="3600" b="1" dirty="0">
                <a:solidFill>
                  <a:srgbClr val="0070C0"/>
                </a:solidFill>
              </a:rPr>
              <a:t>готовность </a:t>
            </a:r>
            <a:endParaRPr lang="ru-RU" sz="36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5365" name="Содержимое 6" descr="FrustratedChild710.jp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5243" y="4588995"/>
            <a:ext cx="3039509" cy="2161108"/>
          </a:xfrm>
          <a:ln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33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Советы родителям по </a:t>
            </a:r>
            <a:r>
              <a:rPr lang="ru-RU" sz="4400" dirty="0"/>
              <a:t>подготовке ребенка к школе: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24823"/>
            <a:ext cx="70773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Чтобы ребёнок смог быстрее адаптироваться в школе, он должен</a:t>
            </a:r>
            <a:endParaRPr lang="ru-RU" sz="2800" dirty="0"/>
          </a:p>
          <a:p>
            <a:r>
              <a:rPr lang="ru-RU" sz="2800" dirty="0" smtClean="0"/>
              <a:t>2. Уделяйте больше внимания развитию  графо моторных навыков у ребенка (схематичному рисованию предметов, штриховке).</a:t>
            </a:r>
          </a:p>
          <a:p>
            <a:r>
              <a:rPr lang="ru-RU" sz="2800" dirty="0" smtClean="0"/>
              <a:t>2.Уделяйте больше внимания чтению, тем самым вы развиваете у ребёнка умение слушать взрослого.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73" b="98776" l="500" r="96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08104" y="4125426"/>
            <a:ext cx="3384376" cy="27439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33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444444"/>
              </a:solidFill>
              <a:latin typeface="Myriad Pro"/>
            </a:endParaRPr>
          </a:p>
          <a:p>
            <a:endParaRPr lang="ru-RU" sz="3600" b="1" dirty="0">
              <a:solidFill>
                <a:srgbClr val="444444"/>
              </a:solidFill>
              <a:latin typeface="Myriad Pro"/>
            </a:endParaRPr>
          </a:p>
          <a:p>
            <a:r>
              <a:rPr lang="ru-RU" sz="3600" b="1" dirty="0" smtClean="0">
                <a:solidFill>
                  <a:srgbClr val="444444"/>
                </a:solidFill>
                <a:latin typeface="Myriad Pro"/>
              </a:rPr>
              <a:t>«</a:t>
            </a:r>
            <a:r>
              <a:rPr lang="ru-RU" sz="3600" b="1" dirty="0">
                <a:solidFill>
                  <a:srgbClr val="444444"/>
                </a:solidFill>
                <a:latin typeface="Myriad Pro"/>
              </a:rPr>
              <a:t>Быть готовым к школе – не значит уметь читать, писать и считать. Быть готовым к школе – значит быть готовым всему этому научиться». </a:t>
            </a:r>
            <a:endParaRPr lang="ru-RU" sz="3600" b="1" dirty="0" smtClean="0">
              <a:solidFill>
                <a:srgbClr val="444444"/>
              </a:solidFill>
              <a:latin typeface="Myriad Pro"/>
            </a:endParaRPr>
          </a:p>
          <a:p>
            <a:pPr algn="r"/>
            <a:r>
              <a:rPr lang="ru-RU" sz="3600" b="1" dirty="0" err="1" smtClean="0">
                <a:solidFill>
                  <a:srgbClr val="444444"/>
                </a:solidFill>
                <a:latin typeface="Myriad Pro"/>
              </a:rPr>
              <a:t>Венгер</a:t>
            </a:r>
            <a:r>
              <a:rPr lang="ru-RU" sz="3600" b="1" dirty="0" smtClean="0">
                <a:solidFill>
                  <a:srgbClr val="444444"/>
                </a:solidFill>
                <a:latin typeface="Myriad Pro"/>
              </a:rPr>
              <a:t> </a:t>
            </a:r>
            <a:r>
              <a:rPr lang="ru-RU" sz="3600" b="1" dirty="0">
                <a:solidFill>
                  <a:srgbClr val="444444"/>
                </a:solidFill>
                <a:latin typeface="Myriad Pro"/>
              </a:rPr>
              <a:t>Л.А</a:t>
            </a:r>
            <a:r>
              <a:rPr lang="ru-RU" sz="3600" b="1" dirty="0" smtClean="0">
                <a:solidFill>
                  <a:srgbClr val="444444"/>
                </a:solidFill>
                <a:latin typeface="Myriad Pro"/>
              </a:rPr>
              <a:t>.</a:t>
            </a:r>
          </a:p>
          <a:p>
            <a:endParaRPr lang="ru-RU" sz="3600" b="1" i="0" dirty="0">
              <a:solidFill>
                <a:srgbClr val="444444"/>
              </a:solidFill>
              <a:effectLst/>
              <a:latin typeface="Myriad Pro"/>
            </a:endParaRPr>
          </a:p>
          <a:p>
            <a:endParaRPr lang="ru-RU" sz="3600" b="1" i="0" dirty="0">
              <a:solidFill>
                <a:srgbClr val="444444"/>
              </a:solidFill>
              <a:effectLst/>
              <a:latin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1081727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15.2.12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827088" y="260350"/>
            <a:ext cx="7777162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3600">
              <a:solidFill>
                <a:srgbClr val="CC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  <a:p>
            <a:pPr>
              <a:defRPr/>
            </a:pPr>
            <a:r>
              <a:rPr lang="ru-RU" sz="360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SimSun" charset="-122"/>
              </a:rPr>
              <a:t>Ваша любовь и терпение </a:t>
            </a:r>
          </a:p>
          <a:p>
            <a:pPr>
              <a:defRPr/>
            </a:pPr>
            <a:r>
              <a:rPr lang="ru-RU" sz="360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SimSun" charset="-122"/>
              </a:rPr>
              <a:t>будут служить гарантом уверенного продвижения </a:t>
            </a:r>
          </a:p>
          <a:p>
            <a:pPr>
              <a:defRPr/>
            </a:pPr>
            <a:r>
              <a:rPr lang="ru-RU" sz="360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SimSun" charset="-122"/>
              </a:rPr>
              <a:t>в учёбе для вашего малыша.</a:t>
            </a:r>
            <a:br>
              <a:rPr lang="ru-RU" sz="360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SimSun" charset="-122"/>
              </a:rPr>
            </a:br>
            <a:endParaRPr lang="ru-RU" sz="3600"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  <a:p>
            <a:pPr>
              <a:defRPr/>
            </a:pPr>
            <a:endParaRPr lang="ru-RU" sz="4000">
              <a:solidFill>
                <a:srgbClr val="00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  <a:p>
            <a:pPr>
              <a:defRPr/>
            </a:pPr>
            <a:endParaRPr lang="ru-RU" sz="4000">
              <a:solidFill>
                <a:srgbClr val="00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  <a:p>
            <a:pPr>
              <a:defRPr/>
            </a:pPr>
            <a:endParaRPr lang="ru-RU" sz="4000">
              <a:solidFill>
                <a:srgbClr val="00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  <a:p>
            <a:pPr>
              <a:defRPr/>
            </a:pPr>
            <a:endParaRPr lang="ru-RU" sz="4000">
              <a:solidFill>
                <a:srgbClr val="00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SimSun" charset="-122"/>
            </a:endParaRP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429000"/>
            <a:ext cx="4030662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70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«Готовность ребёнка к школе»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7671" y="1993474"/>
            <a:ext cx="7603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Физическая готовность ребенка к школе.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57670" y="2649918"/>
            <a:ext cx="7827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Психологическая готовность ребенка к школе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7670" y="3306362"/>
            <a:ext cx="7603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Познавательная готовность ребенка к школе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21088"/>
            <a:ext cx="4536504" cy="251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6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4"/>
          <p:cNvSpPr>
            <a:spLocks noChangeArrowheads="1"/>
          </p:cNvSpPr>
          <p:nvPr/>
        </p:nvSpPr>
        <p:spPr bwMode="auto">
          <a:xfrm>
            <a:off x="0" y="116632"/>
            <a:ext cx="8715375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ru-RU" altLang="ru-RU" dirty="0"/>
              <a:t> </a:t>
            </a:r>
            <a:r>
              <a:rPr lang="ru-RU" altLang="ru-RU" b="1" i="1" dirty="0"/>
              <a:t> </a:t>
            </a:r>
            <a:endParaRPr lang="ru-RU" altLang="ru-RU" b="1" i="1" dirty="0" smtClean="0"/>
          </a:p>
          <a:p>
            <a:r>
              <a:rPr lang="ru-RU" alt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r>
              <a:rPr lang="ru-RU" alt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хорошее состояние здоровья ребёнка,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сопротивляемость неблагоприятным воздействиям;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нормальные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антропометрические данные (рост, вес, окружность грудной клетки),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двигательной сферы,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к выполнению тех мелких, точных и разнообразных движений, которых требует овладение письмом;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достаточное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культурно- гигиенических навыков и др. </a:t>
            </a:r>
          </a:p>
          <a:p>
            <a:pPr algn="ctr"/>
            <a:endParaRPr lang="ru-RU" alt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развитый ребенок- это ребенок овладевший основными культурно-гигиеническими навыками.</a:t>
            </a:r>
            <a:endParaRPr lang="ru-RU" alt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развитый ребёнок легче справляется с трудностями, связанными с систематическим обучением в школе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Рисунок 22" descr="20190320_10415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71549"/>
            <a:ext cx="3168352" cy="210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C:\Users\777\Desktop\Camera\20190325_0746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4628">
            <a:off x="-109087" y="4950348"/>
            <a:ext cx="2555875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C:\Users\777\Desktop\Camera\20190325_1026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" r="9962"/>
          <a:stretch>
            <a:fillRect/>
          </a:stretch>
        </p:blipFill>
        <p:spPr bwMode="auto">
          <a:xfrm rot="11255851">
            <a:off x="6351587" y="4774809"/>
            <a:ext cx="26765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2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8712200" cy="10525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Психологической готовность:</a:t>
            </a:r>
            <a:endParaRPr lang="ru-RU" sz="2800" dirty="0"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Содержимое 9" descr="Рисунок4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8763" y="1719263"/>
            <a:ext cx="3470275" cy="4273550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5508625" y="1196975"/>
            <a:ext cx="3240088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Интеллектуальная готовность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625" y="4005263"/>
            <a:ext cx="3240088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Мотивационная готовность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8625" y="5373688"/>
            <a:ext cx="3240088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Эмоционально-волевая готовность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8625" y="2565400"/>
            <a:ext cx="3240088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Личностно-социальная готовность</a:t>
            </a:r>
          </a:p>
        </p:txBody>
      </p:sp>
      <p:pic>
        <p:nvPicPr>
          <p:cNvPr id="10" name="Содержимое 9" descr="Рисунок4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719263"/>
            <a:ext cx="3948553" cy="488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Текст 3"/>
          <p:cNvSpPr>
            <a:spLocks noGrp="1"/>
          </p:cNvSpPr>
          <p:nvPr>
            <p:ph type="body" idx="4294967295"/>
          </p:nvPr>
        </p:nvSpPr>
        <p:spPr>
          <a:xfrm>
            <a:off x="0" y="332655"/>
            <a:ext cx="9144000" cy="792089"/>
          </a:xfrm>
          <a:ln>
            <a:headEnd/>
            <a:tailEnd/>
          </a:ln>
        </p:spPr>
        <p:txBody>
          <a:bodyPr>
            <a:normAutofit/>
          </a:bodyPr>
          <a:lstStyle/>
          <a:p>
            <a:pPr marL="63500" algn="ctr" eaLnBrk="1" hangingPunct="1"/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готовность</a:t>
            </a:r>
            <a:endParaRPr lang="ru-RU" altLang="ru-RU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7" name="Содержимое 7" descr="Рисунок5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928675"/>
            <a:ext cx="3168352" cy="1907473"/>
          </a:xfrm>
          <a:ln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1268760"/>
            <a:ext cx="856895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Интеллектуальная 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готовность к школе означает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первому классу у ребенка должен быть запас определенных знаний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он доложен ориентироваться в пространстве, то есть знать, как пройти в школу и обратно, до магазина и так далее;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должен стремиться к получению новых знаний, то есть он должен быть любознателен;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должны соответствовать возрасту развитие памяти, речи, </a:t>
            </a:r>
            <a:r>
              <a:rPr lang="ru-RU" sz="20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мышления, внимание, воображение.</a:t>
            </a:r>
          </a:p>
          <a:p>
            <a:pPr marL="285750" lvl="0" indent="-285750">
              <a:lnSpc>
                <a:spcPct val="115000"/>
              </a:lnSpc>
              <a:spcAft>
                <a:spcPts val="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520" y="535782"/>
            <a:ext cx="7519019" cy="4455368"/>
          </a:xfrm>
        </p:spPr>
        <p:txBody>
          <a:bodyPr rtlCol="0">
            <a:normAutofit fontScale="77500" lnSpcReduction="20000"/>
          </a:bodyPr>
          <a:lstStyle/>
          <a:p>
            <a:pPr>
              <a:defRPr/>
            </a:pPr>
            <a:r>
              <a:rPr lang="ru-RU" sz="2400" b="1" dirty="0"/>
              <a:t> </a:t>
            </a:r>
            <a:endParaRPr lang="ru-RU" sz="2400" dirty="0"/>
          </a:p>
          <a:p>
            <a:pPr algn="l">
              <a:defRPr/>
            </a:pPr>
            <a:r>
              <a:rPr lang="ru-RU" sz="3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pPr algn="l">
              <a:defRPr/>
            </a:pPr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произносить звуки.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Употреблять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простые и сложные предложения.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Пользоваться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и косвенной речью.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Поддерживать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непринуждённую беседу.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Составлять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рассказы о предмете, картине.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 и выразительно пересказывать небольшие литературные произведения.</a:t>
            </a:r>
          </a:p>
          <a:p>
            <a:pPr algn="l">
              <a:defRPr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место нужного звука в слове.</a:t>
            </a:r>
          </a:p>
          <a:p>
            <a:pPr algn="l">
              <a:defRPr/>
            </a:pP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  <a:defRPr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ru-RU" altLang="ru-RU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1403648" y="1"/>
            <a:ext cx="5544616" cy="10715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15240" rIns="15240" bIns="15240" spcCol="1270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3316" name="Picture 4" descr="C:\Users\777\Desktop\Camera\20190325_0756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19" y="-99392"/>
            <a:ext cx="1590020" cy="2650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20190325_0751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7"/>
          <a:stretch>
            <a:fillRect/>
          </a:stretch>
        </p:blipFill>
        <p:spPr bwMode="auto">
          <a:xfrm>
            <a:off x="7414129" y="4688633"/>
            <a:ext cx="1690687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403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2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2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2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2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24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2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24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24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928688"/>
            <a:ext cx="9144000" cy="5308624"/>
          </a:xfrm>
        </p:spPr>
        <p:txBody>
          <a:bodyPr>
            <a:normAutofit fontScale="70000" lnSpcReduction="20000"/>
          </a:bodyPr>
          <a:lstStyle/>
          <a:p>
            <a:pPr algn="l">
              <a:defRPr/>
            </a:pPr>
            <a:r>
              <a:rPr lang="ru-RU" alt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Математика </a:t>
            </a:r>
          </a:p>
          <a:p>
            <a:pPr marL="0" indent="0" algn="l">
              <a:buNone/>
              <a:defRPr/>
            </a:pPr>
            <a:endParaRPr lang="ru-RU" alt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считать в пределах </a:t>
            </a: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Правильно пользоваться количественными и порядковыми числительными.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Сравнивать рядом стоящие числа в пределах 10, устанавливать, какое число больше другого.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Сравнивать до 10 предметов различной величины, размещая их в ряд в порядке возрастания длины, ширины, высоты и понимать соотношения между ними.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Уравнивать число предметов двумя способами.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Различать форму предметов.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Выражать словами местонахождение предмета по отношению к себе, к другим предметам.</a:t>
            </a:r>
          </a:p>
          <a:p>
            <a:pPr algn="l">
              <a:defRPr/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Ориентироваться на листе бумаги.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195736" y="166688"/>
            <a:ext cx="5105177" cy="9604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15240" rIns="15240" bIns="15240" spcCol="1270" anchor="ctr"/>
          <a:lstStyle/>
          <a:p>
            <a:pPr algn="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376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-181" y="537324"/>
            <a:ext cx="8892661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ru-RU" alt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</a:t>
            </a:r>
            <a:r>
              <a:rPr lang="ru-RU" alt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r>
              <a:rPr lang="ru-RU" alt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своё имя и фамилию, имя и отчество своих родителей, свой домашний адрес, название своего города , название страны и столицы.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названия профессий, объяснять, чем занимаются люди этих профессий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Называть группы предметов обобщающим словом.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основные правила дорожного движения.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последовательность времён года, частей суток, дней недели, месяцев.</a:t>
            </a:r>
          </a:p>
          <a:p>
            <a:pPr>
              <a:buFontTx/>
              <a:buChar char="-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называть деревья, кустарники по листьям, плодам</a:t>
            </a:r>
          </a:p>
          <a:p>
            <a:pPr>
              <a:buFontTx/>
              <a:buChar char="-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несколько зимующих и перелётных птиц.</a:t>
            </a:r>
            <a:r>
              <a:rPr lang="ru-RU" altLang="ru-RU" sz="2400" b="1" dirty="0"/>
              <a:t> </a:t>
            </a:r>
          </a:p>
          <a:p>
            <a:pPr algn="ctr"/>
            <a:endParaRPr lang="ru-RU" alt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4"/>
          <p:cNvSpPr/>
          <p:nvPr/>
        </p:nvSpPr>
        <p:spPr bwMode="auto">
          <a:xfrm>
            <a:off x="2267744" y="214313"/>
            <a:ext cx="6404769" cy="9604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15240" rIns="15240" bIns="15240" spcCol="1270" anchor="ctr"/>
          <a:lstStyle/>
          <a:p>
            <a:pPr algn="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5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716</TotalTime>
  <Words>552</Words>
  <Application>Microsoft Office PowerPoint</Application>
  <PresentationFormat>Экран (4:3)</PresentationFormat>
  <Paragraphs>132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SimSun</vt:lpstr>
      <vt:lpstr>Arial</vt:lpstr>
      <vt:lpstr>Book Antiqua</vt:lpstr>
      <vt:lpstr>Calibri</vt:lpstr>
      <vt:lpstr>Comic Sans MS</vt:lpstr>
      <vt:lpstr>Myriad Pro</vt:lpstr>
      <vt:lpstr>Symbol</vt:lpstr>
      <vt:lpstr>Times New Roman</vt:lpstr>
      <vt:lpstr>Verdana</vt:lpstr>
      <vt:lpstr>Wingdings</vt:lpstr>
      <vt:lpstr>Wingdings 2</vt:lpstr>
      <vt:lpstr>Твердый переплет</vt:lpstr>
      <vt:lpstr>Презентация PowerPoint</vt:lpstr>
      <vt:lpstr>Презентация PowerPoint</vt:lpstr>
      <vt:lpstr>«Готовность ребёнка к школе»</vt:lpstr>
      <vt:lpstr>Презентация PowerPoint</vt:lpstr>
      <vt:lpstr>Психологической готовность: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Личностно-социальная готовность</vt:lpstr>
      <vt:lpstr>Презентация PowerPoint</vt:lpstr>
      <vt:lpstr> </vt:lpstr>
      <vt:lpstr>Советы родителям по подготовке ребенка к школе: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Lena</cp:lastModifiedBy>
  <cp:revision>49</cp:revision>
  <cp:lastPrinted>2019-12-15T16:03:56Z</cp:lastPrinted>
  <dcterms:created xsi:type="dcterms:W3CDTF">2018-02-08T17:07:47Z</dcterms:created>
  <dcterms:modified xsi:type="dcterms:W3CDTF">2020-01-18T18:47:31Z</dcterms:modified>
</cp:coreProperties>
</file>