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 id="263" r:id="rId8"/>
    <p:sldId id="266" r:id="rId9"/>
    <p:sldId id="267" r:id="rId10"/>
    <p:sldId id="268" r:id="rId11"/>
    <p:sldId id="270" r:id="rId12"/>
    <p:sldId id="271" r:id="rId13"/>
    <p:sldId id="272" r:id="rId14"/>
    <p:sldId id="273"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6009848F-68B5-49D0-8B98-53FCDBE393DE}" type="datetimeFigureOut">
              <a:rPr lang="ru-RU" smtClean="0"/>
              <a:pPr/>
              <a:t>06.04.2020</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CD92538-00AE-40B9-B47B-1A66F458ADED}"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009848F-68B5-49D0-8B98-53FCDBE393DE}" type="datetimeFigureOut">
              <a:rPr lang="ru-RU" smtClean="0"/>
              <a:pPr/>
              <a:t>06.04.2020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CD92538-00AE-40B9-B47B-1A66F458ADE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6009848F-68B5-49D0-8B98-53FCDBE393DE}" type="datetimeFigureOut">
              <a:rPr lang="ru-RU" smtClean="0"/>
              <a:pPr/>
              <a:t>06.04.2020</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CD92538-00AE-40B9-B47B-1A66F458ADE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009848F-68B5-49D0-8B98-53FCDBE393DE}" type="datetimeFigureOut">
              <a:rPr lang="ru-RU" smtClean="0"/>
              <a:pPr/>
              <a:t>06.04.2020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CD92538-00AE-40B9-B47B-1A66F458ADE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6009848F-68B5-49D0-8B98-53FCDBE393DE}" type="datetimeFigureOut">
              <a:rPr lang="ru-RU" smtClean="0"/>
              <a:pPr/>
              <a:t>06.04.2020</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CD92538-00AE-40B9-B47B-1A66F458ADED}"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009848F-68B5-49D0-8B98-53FCDBE393DE}" type="datetimeFigureOut">
              <a:rPr lang="ru-RU" smtClean="0"/>
              <a:pPr/>
              <a:t>06.04.2020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CD92538-00AE-40B9-B47B-1A66F458ADE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6009848F-68B5-49D0-8B98-53FCDBE393DE}" type="datetimeFigureOut">
              <a:rPr lang="ru-RU" smtClean="0"/>
              <a:pPr/>
              <a:t>06.04.2020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CD92538-00AE-40B9-B47B-1A66F458ADE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6009848F-68B5-49D0-8B98-53FCDBE393DE}" type="datetimeFigureOut">
              <a:rPr lang="ru-RU" smtClean="0"/>
              <a:pPr/>
              <a:t>06.04.2020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CD92538-00AE-40B9-B47B-1A66F458ADE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6009848F-68B5-49D0-8B98-53FCDBE393DE}" type="datetimeFigureOut">
              <a:rPr lang="ru-RU" smtClean="0"/>
              <a:pPr/>
              <a:t>06.04.2020</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CD92538-00AE-40B9-B47B-1A66F458ADE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009848F-68B5-49D0-8B98-53FCDBE393DE}" type="datetimeFigureOut">
              <a:rPr lang="ru-RU" smtClean="0"/>
              <a:pPr/>
              <a:t>06.04.2020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CD92538-00AE-40B9-B47B-1A66F458ADE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6009848F-68B5-49D0-8B98-53FCDBE393DE}" type="datetimeFigureOut">
              <a:rPr lang="ru-RU" smtClean="0"/>
              <a:pPr/>
              <a:t>06.04.2020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CD92538-00AE-40B9-B47B-1A66F458ADED}"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6009848F-68B5-49D0-8B98-53FCDBE393DE}" type="datetimeFigureOut">
              <a:rPr lang="ru-RU" smtClean="0"/>
              <a:pPr/>
              <a:t>06.04.2020</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CD92538-00AE-40B9-B47B-1A66F458ADE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Хакасия</a:t>
            </a:r>
            <a:endParaRPr lang="ru-RU" dirty="0"/>
          </a:p>
        </p:txBody>
      </p:sp>
      <p:sp>
        <p:nvSpPr>
          <p:cNvPr id="3" name="Подзаголовок 2"/>
          <p:cNvSpPr>
            <a:spLocks noGrp="1"/>
          </p:cNvSpPr>
          <p:nvPr>
            <p:ph type="subTitle" idx="1"/>
          </p:nvPr>
        </p:nvSpPr>
        <p:spPr>
          <a:xfrm>
            <a:off x="3500430" y="4786322"/>
            <a:ext cx="5114778" cy="1101248"/>
          </a:xfrm>
        </p:spPr>
        <p:txBody>
          <a:bodyPr>
            <a:normAutofit lnSpcReduction="10000"/>
          </a:bodyPr>
          <a:lstStyle/>
          <a:p>
            <a:r>
              <a:rPr lang="ru-RU" dirty="0" smtClean="0"/>
              <a:t>Подготовила учитель ОДНКНР </a:t>
            </a:r>
          </a:p>
          <a:p>
            <a:r>
              <a:rPr lang="ru-RU" dirty="0" smtClean="0"/>
              <a:t>МБОУ СОШ №20 г. </a:t>
            </a:r>
            <a:r>
              <a:rPr lang="ru-RU" smtClean="0"/>
              <a:t>Новочеркасска </a:t>
            </a:r>
            <a:endParaRPr lang="ru-RU" dirty="0" smtClean="0"/>
          </a:p>
          <a:p>
            <a:r>
              <a:rPr lang="ru-RU" dirty="0" err="1" smtClean="0"/>
              <a:t>Штепа</a:t>
            </a:r>
            <a:r>
              <a:rPr lang="ru-RU" dirty="0" smtClean="0"/>
              <a:t> Е.В.</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0" y="357166"/>
            <a:ext cx="3977640" cy="6286544"/>
          </a:xfrm>
        </p:spPr>
        <p:txBody>
          <a:bodyPr>
            <a:normAutofit fontScale="70000" lnSpcReduction="20000"/>
          </a:bodyPr>
          <a:lstStyle/>
          <a:p>
            <a:r>
              <a:rPr lang="ru-RU" dirty="0"/>
              <a:t>Издавна хакасы вели полукочевой образ жизни. Поэтому земледелие было развито слабо и не во всех районах. Традиционными занятиями в древности были:</a:t>
            </a:r>
          </a:p>
          <a:p>
            <a:r>
              <a:rPr lang="ru-RU" dirty="0"/>
              <a:t>Скотоводство.</a:t>
            </a:r>
          </a:p>
          <a:p>
            <a:r>
              <a:rPr lang="ru-RU" dirty="0"/>
              <a:t>Охота.</a:t>
            </a:r>
          </a:p>
          <a:p>
            <a:r>
              <a:rPr lang="ru-RU" dirty="0"/>
              <a:t>Рыболовство</a:t>
            </a:r>
            <a:r>
              <a:rPr lang="ru-RU" dirty="0" smtClean="0"/>
              <a:t>.</a:t>
            </a:r>
          </a:p>
          <a:p>
            <a:pPr>
              <a:buNone/>
            </a:pPr>
            <a:endParaRPr lang="ru-RU" dirty="0"/>
          </a:p>
          <a:p>
            <a:pPr>
              <a:buNone/>
            </a:pPr>
            <a:r>
              <a:rPr lang="ru-RU" dirty="0" smtClean="0"/>
              <a:t>       Хакасы </a:t>
            </a:r>
            <a:r>
              <a:rPr lang="ru-RU" dirty="0"/>
              <a:t>разводили овец, коров, лошадей. Часто выращивали домашнюю птицу. Женщины выделывали овечью кожу, из которой затем шили одежду, обувь. Также занимались валянием войлока. Из коровьей, лошадиной кожи изготавливали посуду, сундуки, латы.</a:t>
            </a:r>
            <a:r>
              <a:rPr lang="ru-RU" dirty="0" smtClean="0"/>
              <a:t/>
            </a:r>
            <a:br>
              <a:rPr lang="ru-RU" dirty="0" smtClean="0"/>
            </a:br>
            <a:r>
              <a:rPr lang="ru-RU" dirty="0" smtClean="0"/>
              <a:t/>
            </a:r>
            <a:br>
              <a:rPr lang="ru-RU" dirty="0" smtClean="0"/>
            </a:br>
            <a:endParaRPr lang="ru-RU" dirty="0"/>
          </a:p>
        </p:txBody>
      </p:sp>
      <p:pic>
        <p:nvPicPr>
          <p:cNvPr id="5" name="Содержимое 4" descr="000367d1.jpeg"/>
          <p:cNvPicPr>
            <a:picLocks noGrp="1" noChangeAspect="1"/>
          </p:cNvPicPr>
          <p:nvPr>
            <p:ph sz="half" idx="2"/>
          </p:nvPr>
        </p:nvPicPr>
        <p:blipFill>
          <a:blip r:embed="rId2" cstate="print"/>
          <a:stretch>
            <a:fillRect/>
          </a:stretch>
        </p:blipFill>
        <p:spPr>
          <a:xfrm>
            <a:off x="3977164" y="1928802"/>
            <a:ext cx="5100599" cy="3143271"/>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0" y="214290"/>
            <a:ext cx="3977640" cy="6500858"/>
          </a:xfrm>
        </p:spPr>
        <p:txBody>
          <a:bodyPr>
            <a:normAutofit fontScale="85000" lnSpcReduction="10000"/>
          </a:bodyPr>
          <a:lstStyle/>
          <a:p>
            <a:r>
              <a:rPr lang="ru-RU" dirty="0"/>
              <a:t>Повседневная одежда мужчин состояла из рубахи и штанов, заправляемых в сапоги. Рубаха имела большой отложной воротник, свободные рукава, которые заканчивались узкими манжетами. Сверху надевался халат из сукна или шелка (праздничный). Его подпоясывали широким цветным поясом. Головным убором служила меховая шапка цилиндрической формы.</a:t>
            </a:r>
            <a:r>
              <a:rPr lang="ru-RU" dirty="0" smtClean="0"/>
              <a:t/>
            </a:r>
            <a:br>
              <a:rPr lang="ru-RU" dirty="0" smtClean="0"/>
            </a:br>
            <a:endParaRPr lang="ru-RU" dirty="0"/>
          </a:p>
        </p:txBody>
      </p:sp>
      <p:pic>
        <p:nvPicPr>
          <p:cNvPr id="5" name="Содержимое 4" descr="hello_html_18ed18ea.png"/>
          <p:cNvPicPr>
            <a:picLocks noGrp="1" noChangeAspect="1"/>
          </p:cNvPicPr>
          <p:nvPr>
            <p:ph sz="half" idx="2"/>
          </p:nvPr>
        </p:nvPicPr>
        <p:blipFill>
          <a:blip r:embed="rId2"/>
          <a:stretch>
            <a:fillRect/>
          </a:stretch>
        </p:blipFill>
        <p:spPr>
          <a:xfrm>
            <a:off x="3898432" y="1785926"/>
            <a:ext cx="5175886" cy="3429024"/>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0" y="142852"/>
            <a:ext cx="3977640" cy="6715148"/>
          </a:xfrm>
        </p:spPr>
        <p:txBody>
          <a:bodyPr>
            <a:normAutofit fontScale="70000" lnSpcReduction="20000"/>
          </a:bodyPr>
          <a:lstStyle/>
          <a:p>
            <a:r>
              <a:rPr lang="ru-RU" dirty="0"/>
              <a:t>Женские национальные костюмы отличаются красотой и изяществом. Основная деталь женского гардероба — длинное платье в пол. Заднюю часть делают длиннее передней, за счет чего достигается эффект шлейфа. Под низ надеваются штаны, которые не должны видеть мужчины. Поэтому их заправляли в сапоги. Платья традиционно шьют из тканей ярких расцветок. Сверху наряд дополняется безрукавкой, имеющей приталенный крой. Ее делают контрастного оттенка, дополняют вышивкой, тесьмой. Верхней одеждой является кафтан или шуба.</a:t>
            </a:r>
            <a:r>
              <a:rPr lang="ru-RU" dirty="0" smtClean="0"/>
              <a:t/>
            </a:r>
            <a:br>
              <a:rPr lang="ru-RU" dirty="0" smtClean="0"/>
            </a:br>
            <a:endParaRPr lang="ru-RU" dirty="0"/>
          </a:p>
        </p:txBody>
      </p:sp>
      <p:pic>
        <p:nvPicPr>
          <p:cNvPr id="5" name="Содержимое 4" descr="i (1).jpg"/>
          <p:cNvPicPr>
            <a:picLocks noGrp="1" noChangeAspect="1"/>
          </p:cNvPicPr>
          <p:nvPr>
            <p:ph sz="half" idx="2"/>
          </p:nvPr>
        </p:nvPicPr>
        <p:blipFill>
          <a:blip r:embed="rId2"/>
          <a:stretch>
            <a:fillRect/>
          </a:stretch>
        </p:blipFill>
        <p:spPr>
          <a:xfrm>
            <a:off x="3943224" y="2143116"/>
            <a:ext cx="5215626" cy="2786082"/>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верования</a:t>
            </a:r>
            <a:endParaRPr lang="ru-RU" dirty="0"/>
          </a:p>
        </p:txBody>
      </p:sp>
      <p:sp>
        <p:nvSpPr>
          <p:cNvPr id="3" name="Содержимое 2"/>
          <p:cNvSpPr>
            <a:spLocks noGrp="1"/>
          </p:cNvSpPr>
          <p:nvPr>
            <p:ph idx="1"/>
          </p:nvPr>
        </p:nvSpPr>
        <p:spPr/>
        <p:txBody>
          <a:bodyPr>
            <a:normAutofit/>
          </a:bodyPr>
          <a:lstStyle/>
          <a:p>
            <a:r>
              <a:rPr lang="ru-RU" dirty="0"/>
              <a:t>До прихода христианства хакасы поклонялись духам природы. У них был распространен шаманизм. Многие обряды связаны с земледелием и скотоводством. На хакасской земле множество мест, где совершались жертвоприношения богам, общественные моления. Шаманы выполняли не только роль посредника между богами и людьми, но и лечили население от разных болезней.</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0" y="214290"/>
            <a:ext cx="3977640" cy="6643710"/>
          </a:xfrm>
        </p:spPr>
        <p:txBody>
          <a:bodyPr>
            <a:normAutofit fontScale="62500" lnSpcReduction="20000"/>
          </a:bodyPr>
          <a:lstStyle/>
          <a:p>
            <a:r>
              <a:rPr lang="ru-RU" dirty="0"/>
              <a:t>Существовал культ священного скота. В основном священным животным была лошадь (</a:t>
            </a:r>
            <a:r>
              <a:rPr lang="ru-RU" dirty="0" err="1"/>
              <a:t>ызых</a:t>
            </a:r>
            <a:r>
              <a:rPr lang="ru-RU" dirty="0"/>
              <a:t> </a:t>
            </a:r>
            <a:r>
              <a:rPr lang="ru-RU" dirty="0" err="1"/>
              <a:t>ат</a:t>
            </a:r>
            <a:r>
              <a:rPr lang="ru-RU" dirty="0"/>
              <a:t>). В каждой семье выбирали </a:t>
            </a:r>
            <a:r>
              <a:rPr lang="ru-RU" dirty="0" err="1"/>
              <a:t>ызых</a:t>
            </a:r>
            <a:r>
              <a:rPr lang="ru-RU" dirty="0"/>
              <a:t> </a:t>
            </a:r>
            <a:r>
              <a:rPr lang="ru-RU" dirty="0" err="1"/>
              <a:t>ат</a:t>
            </a:r>
            <a:r>
              <a:rPr lang="ru-RU" dirty="0"/>
              <a:t>, в ее гриву вплетали разноцветные ленты. Шаман исполнял специальный обряд по посвящению лошади. </a:t>
            </a:r>
            <a:r>
              <a:rPr lang="ru-RU" dirty="0" err="1"/>
              <a:t>Ызых</a:t>
            </a:r>
            <a:r>
              <a:rPr lang="ru-RU" dirty="0"/>
              <a:t> </a:t>
            </a:r>
            <a:r>
              <a:rPr lang="ru-RU" dirty="0" err="1"/>
              <a:t>ат</a:t>
            </a:r>
            <a:r>
              <a:rPr lang="ru-RU" dirty="0"/>
              <a:t> ограждал остальных животных от различных неприятностей, болезней. Также был распространен культ гор. Каждый род хакасов имел свою священную родовую гору. Духи гор считались предками рода. Шаманы совершали обряды жертвоприношения горам, на вершине устанавливали священный камень для моления. Также хакасы поклонялись:</a:t>
            </a:r>
          </a:p>
          <a:p>
            <a:r>
              <a:rPr lang="ru-RU" dirty="0"/>
              <a:t>огню;</a:t>
            </a:r>
          </a:p>
          <a:p>
            <a:r>
              <a:rPr lang="ru-RU" dirty="0"/>
              <a:t>водной стихии;</a:t>
            </a:r>
          </a:p>
          <a:p>
            <a:r>
              <a:rPr lang="ru-RU" dirty="0"/>
              <a:t>небесным светилам;</a:t>
            </a:r>
          </a:p>
          <a:p>
            <a:r>
              <a:rPr lang="ru-RU" dirty="0"/>
              <a:t>великому небу;</a:t>
            </a:r>
          </a:p>
          <a:p>
            <a:r>
              <a:rPr lang="ru-RU" dirty="0" smtClean="0"/>
              <a:t/>
            </a:r>
            <a:br>
              <a:rPr lang="ru-RU" dirty="0" smtClean="0"/>
            </a:br>
            <a:endParaRPr lang="ru-RU" dirty="0"/>
          </a:p>
        </p:txBody>
      </p:sp>
      <p:pic>
        <p:nvPicPr>
          <p:cNvPr id="5" name="Содержимое 4" descr="i (2).jpg"/>
          <p:cNvPicPr>
            <a:picLocks noGrp="1" noChangeAspect="1"/>
          </p:cNvPicPr>
          <p:nvPr>
            <p:ph sz="half" idx="2"/>
          </p:nvPr>
        </p:nvPicPr>
        <p:blipFill>
          <a:blip r:embed="rId2"/>
          <a:stretch>
            <a:fillRect/>
          </a:stretch>
        </p:blipFill>
        <p:spPr>
          <a:xfrm>
            <a:off x="3798802" y="1785926"/>
            <a:ext cx="5263544" cy="3500462"/>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Хакасия - земля курганов и менгиров. </a:t>
            </a:r>
          </a:p>
        </p:txBody>
      </p:sp>
      <p:sp>
        <p:nvSpPr>
          <p:cNvPr id="3" name="Содержимое 2"/>
          <p:cNvSpPr>
            <a:spLocks noGrp="1"/>
          </p:cNvSpPr>
          <p:nvPr>
            <p:ph sz="half" idx="1"/>
          </p:nvPr>
        </p:nvSpPr>
        <p:spPr>
          <a:xfrm>
            <a:off x="0" y="1600200"/>
            <a:ext cx="3977640" cy="5257800"/>
          </a:xfrm>
        </p:spPr>
        <p:txBody>
          <a:bodyPr>
            <a:normAutofit fontScale="77500" lnSpcReduction="20000"/>
          </a:bodyPr>
          <a:lstStyle/>
          <a:p>
            <a:r>
              <a:rPr lang="ru-RU" dirty="0"/>
              <a:t>Российская республика Хакасия — край высоких гор, широких рек, текущих по зеленым котловинам, и бесчисленных озер, воды которых обладают целебными свойствами. Русские начали осваивать этот край еще в XVII-XVIII вв., позже обнаружив в недрах этой земли рудные богатства. Хакасия — это еще и уникальный природный комплекс, для охраны которого создан Хакасский заповедник</a:t>
            </a:r>
            <a:r>
              <a:rPr lang="ru-RU" dirty="0" smtClean="0"/>
              <a:t>.</a:t>
            </a:r>
          </a:p>
        </p:txBody>
      </p:sp>
      <p:pic>
        <p:nvPicPr>
          <p:cNvPr id="5" name="Содержимое 4" descr="20150711124242_54aceb60b4bf6036e692dcf23f166c3c.jpg"/>
          <p:cNvPicPr>
            <a:picLocks noGrp="1" noChangeAspect="1"/>
          </p:cNvPicPr>
          <p:nvPr>
            <p:ph sz="half" idx="2"/>
          </p:nvPr>
        </p:nvPicPr>
        <p:blipFill>
          <a:blip r:embed="rId2"/>
          <a:stretch>
            <a:fillRect/>
          </a:stretch>
        </p:blipFill>
        <p:spPr>
          <a:xfrm>
            <a:off x="4178300" y="1857364"/>
            <a:ext cx="4789352" cy="3171724"/>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НАСЛЕДНИЦА ТАГАРСКОЙ </a:t>
            </a:r>
            <a:r>
              <a:rPr lang="ru-RU" dirty="0" smtClean="0"/>
              <a:t>КУЛЬТУРЫ</a:t>
            </a:r>
            <a:endParaRPr lang="ru-RU" dirty="0"/>
          </a:p>
        </p:txBody>
      </p:sp>
      <p:sp>
        <p:nvSpPr>
          <p:cNvPr id="3" name="Содержимое 2"/>
          <p:cNvSpPr>
            <a:spLocks noGrp="1"/>
          </p:cNvSpPr>
          <p:nvPr>
            <p:ph idx="1"/>
          </p:nvPr>
        </p:nvSpPr>
        <p:spPr/>
        <p:txBody>
          <a:bodyPr>
            <a:normAutofit/>
          </a:bodyPr>
          <a:lstStyle/>
          <a:p>
            <a:r>
              <a:rPr lang="ru-RU" dirty="0"/>
              <a:t>Одним из первых проявлений деятельности человека на территории современной Хакасии стала </a:t>
            </a:r>
            <a:r>
              <a:rPr lang="ru-RU" dirty="0" err="1"/>
              <a:t>Тагарская</a:t>
            </a:r>
            <a:r>
              <a:rPr lang="ru-RU" dirty="0"/>
              <a:t> культура железного века, оставившая немало памятников</a:t>
            </a:r>
            <a:r>
              <a:rPr lang="ru-RU" dirty="0" smtClean="0"/>
              <a:t>. </a:t>
            </a:r>
            <a:r>
              <a:rPr lang="ru-RU" dirty="0"/>
              <a:t>В первом тыс. н. э. Хакасию заняли угро-финские и тюркские племена, а через всю территорию протянулось одно из ответвлений Великого шелкового пути</a:t>
            </a:r>
            <a:r>
              <a:rPr lang="ru-RU" dirty="0" smtClean="0"/>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ЯЩИК ПАНДОРЫ В МЕДВЕЖЬЕМ </a:t>
            </a:r>
            <a:r>
              <a:rPr lang="ru-RU" dirty="0" smtClean="0"/>
              <a:t>КРАЮ</a:t>
            </a:r>
            <a:endParaRPr lang="ru-RU" dirty="0"/>
          </a:p>
        </p:txBody>
      </p:sp>
      <p:sp>
        <p:nvSpPr>
          <p:cNvPr id="3" name="Содержимое 2"/>
          <p:cNvSpPr>
            <a:spLocks noGrp="1"/>
          </p:cNvSpPr>
          <p:nvPr>
            <p:ph sz="half" idx="1"/>
          </p:nvPr>
        </p:nvSpPr>
        <p:spPr/>
        <p:txBody>
          <a:bodyPr>
            <a:normAutofit fontScale="92500"/>
          </a:bodyPr>
          <a:lstStyle/>
          <a:p>
            <a:r>
              <a:rPr lang="ru-RU" dirty="0"/>
              <a:t>Количество памятников старины в Хакасии превышает 30 тысяч Один из них — 35-километровая пещера Ящик Пандоры, одна из самых протяженных пещер России</a:t>
            </a:r>
            <a:r>
              <a:rPr lang="ru-RU" dirty="0" smtClean="0"/>
              <a:t>.</a:t>
            </a:r>
          </a:p>
        </p:txBody>
      </p:sp>
      <p:pic>
        <p:nvPicPr>
          <p:cNvPr id="5" name="Содержимое 4" descr="1427357135_1487740644.jpg"/>
          <p:cNvPicPr>
            <a:picLocks noGrp="1" noChangeAspect="1"/>
          </p:cNvPicPr>
          <p:nvPr>
            <p:ph sz="half" idx="2"/>
          </p:nvPr>
        </p:nvPicPr>
        <p:blipFill>
          <a:blip r:embed="rId2" cstate="print"/>
          <a:stretch>
            <a:fillRect/>
          </a:stretch>
        </p:blipFill>
        <p:spPr>
          <a:xfrm>
            <a:off x="3797419" y="1827936"/>
            <a:ext cx="5203737" cy="3458452"/>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0" y="285728"/>
            <a:ext cx="3977640" cy="6286544"/>
          </a:xfrm>
        </p:spPr>
        <p:txBody>
          <a:bodyPr>
            <a:normAutofit fontScale="70000" lnSpcReduction="20000"/>
          </a:bodyPr>
          <a:lstStyle/>
          <a:p>
            <a:r>
              <a:rPr lang="ru-RU" dirty="0"/>
              <a:t>Одна из самых необычных достопримечательностей Хакасии — </a:t>
            </a:r>
            <a:r>
              <a:rPr lang="ru-RU" dirty="0" err="1"/>
              <a:t>Туимское</a:t>
            </a:r>
            <a:r>
              <a:rPr lang="ru-RU" dirty="0"/>
              <a:t> кольцо. На плоской площадке между дорогой и скальным основанием выложен большой квадрат из камней с такими же каменными диагоналями. Квадрат заключен в кромлех (круг из вкопанных камней-менгиров) диаметром более 80 м. Точных сведений о предназначении    </a:t>
            </a:r>
            <a:r>
              <a:rPr lang="ru-RU" dirty="0" err="1"/>
              <a:t>Туимского</a:t>
            </a:r>
            <a:r>
              <a:rPr lang="ru-RU" dirty="0"/>
              <a:t> кольца нет.</a:t>
            </a:r>
          </a:p>
          <a:p>
            <a:r>
              <a:rPr lang="ru-RU" dirty="0"/>
              <a:t>Есть предположение, что оно было культовым местом, также использовавшимся как древняя обсерватория: камни по углам квадрата ориентированы по сторонам света</a:t>
            </a:r>
            <a:r>
              <a:rPr lang="ru-RU" dirty="0" smtClean="0"/>
              <a:t>.</a:t>
            </a:r>
          </a:p>
          <a:p>
            <a:endParaRPr lang="ru-RU" dirty="0"/>
          </a:p>
        </p:txBody>
      </p:sp>
      <p:pic>
        <p:nvPicPr>
          <p:cNvPr id="5" name="Содержимое 4" descr="tuimkr.jpg"/>
          <p:cNvPicPr>
            <a:picLocks noGrp="1" noChangeAspect="1"/>
          </p:cNvPicPr>
          <p:nvPr>
            <p:ph sz="half" idx="2"/>
          </p:nvPr>
        </p:nvPicPr>
        <p:blipFill>
          <a:blip r:embed="rId2"/>
          <a:stretch>
            <a:fillRect/>
          </a:stretch>
        </p:blipFill>
        <p:spPr>
          <a:xfrm>
            <a:off x="4178300" y="2786058"/>
            <a:ext cx="4799032" cy="170122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751506"/>
          </a:xfrm>
        </p:spPr>
        <p:txBody>
          <a:bodyPr>
            <a:normAutofit fontScale="90000"/>
          </a:bodyPr>
          <a:lstStyle/>
          <a:p>
            <a:r>
              <a:rPr lang="ru-RU" dirty="0"/>
              <a:t>Менгиры </a:t>
            </a:r>
            <a:r>
              <a:rPr lang="ru-RU" dirty="0" smtClean="0"/>
              <a:t>Хакасии</a:t>
            </a:r>
            <a:br>
              <a:rPr lang="ru-RU" dirty="0" smtClean="0"/>
            </a:br>
            <a:endParaRPr lang="ru-RU" dirty="0"/>
          </a:p>
        </p:txBody>
      </p:sp>
      <p:sp>
        <p:nvSpPr>
          <p:cNvPr id="3" name="Содержимое 2"/>
          <p:cNvSpPr>
            <a:spLocks noGrp="1"/>
          </p:cNvSpPr>
          <p:nvPr>
            <p:ph sz="half" idx="1"/>
          </p:nvPr>
        </p:nvSpPr>
        <p:spPr>
          <a:xfrm>
            <a:off x="457200" y="714356"/>
            <a:ext cx="3520440" cy="5411807"/>
          </a:xfrm>
        </p:spPr>
        <p:txBody>
          <a:bodyPr>
            <a:normAutofit/>
          </a:bodyPr>
          <a:lstStyle/>
          <a:p>
            <a:r>
              <a:rPr lang="ru-RU" dirty="0"/>
              <a:t>Менгиры Хакасии — отдельно стоящие каменные столбы высотой до 3 м и шириной 1,5 м, врытые в землю и использовавшиеся древними для проведения ритуальных обрядов</a:t>
            </a:r>
            <a:r>
              <a:rPr lang="ru-RU" dirty="0" smtClean="0"/>
              <a:t>.</a:t>
            </a:r>
          </a:p>
        </p:txBody>
      </p:sp>
      <p:pic>
        <p:nvPicPr>
          <p:cNvPr id="6" name="Содержимое 5" descr="flickr.com-Vasiliy_Petrov.jpg"/>
          <p:cNvPicPr>
            <a:picLocks noGrp="1" noChangeAspect="1"/>
          </p:cNvPicPr>
          <p:nvPr>
            <p:ph sz="half" idx="2"/>
          </p:nvPr>
        </p:nvPicPr>
        <p:blipFill>
          <a:blip r:embed="rId2" cstate="print"/>
          <a:stretch>
            <a:fillRect/>
          </a:stretch>
        </p:blipFill>
        <p:spPr>
          <a:xfrm>
            <a:off x="3904908" y="1785926"/>
            <a:ext cx="5159458" cy="3429024"/>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0" y="214290"/>
            <a:ext cx="3977640" cy="6500858"/>
          </a:xfrm>
        </p:spPr>
        <p:txBody>
          <a:bodyPr>
            <a:normAutofit fontScale="85000" lnSpcReduction="20000"/>
          </a:bodyPr>
          <a:lstStyle/>
          <a:p>
            <a:r>
              <a:rPr lang="ru-RU" dirty="0"/>
              <a:t>Хакасы — немногочисленный народ, имеющий тюркские корни. Раньше их называли енисейскими татарами. Родственными им являются алтайцы, шорцы, сибирские татары. Происхождение этого народа уходит в глубокую древность. Многие века их жизнь была тесно связана с религиозными культами, построенными на взаимодействии с природой.</a:t>
            </a:r>
            <a:r>
              <a:rPr lang="ru-RU" dirty="0" smtClean="0"/>
              <a:t/>
            </a:r>
            <a:br>
              <a:rPr lang="ru-RU" dirty="0" smtClean="0"/>
            </a:br>
            <a:endParaRPr lang="ru-RU" dirty="0"/>
          </a:p>
        </p:txBody>
      </p:sp>
      <p:pic>
        <p:nvPicPr>
          <p:cNvPr id="5" name="Содержимое 4" descr="DSC_9487.jpg"/>
          <p:cNvPicPr>
            <a:picLocks noGrp="1" noChangeAspect="1"/>
          </p:cNvPicPr>
          <p:nvPr>
            <p:ph sz="half" idx="2"/>
          </p:nvPr>
        </p:nvPicPr>
        <p:blipFill>
          <a:blip r:embed="rId2" cstate="print"/>
          <a:stretch>
            <a:fillRect/>
          </a:stretch>
        </p:blipFill>
        <p:spPr>
          <a:xfrm>
            <a:off x="4178300" y="1428737"/>
            <a:ext cx="4759626" cy="3863524"/>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0" y="285728"/>
            <a:ext cx="3977640" cy="6286544"/>
          </a:xfrm>
        </p:spPr>
        <p:txBody>
          <a:bodyPr>
            <a:normAutofit lnSpcReduction="10000"/>
          </a:bodyPr>
          <a:lstStyle/>
          <a:p>
            <a:r>
              <a:rPr lang="ru-RU" dirty="0"/>
              <a:t>Официальной религией считается православие, которое было внедрено насильственно (19 век). Изначально был распространен шаманизм с культом духов, древними обрядами. Эти обычаи еще сохранились на территории проживания хакасов</a:t>
            </a:r>
            <a:r>
              <a:rPr lang="ru-RU" dirty="0" smtClean="0"/>
              <a:t/>
            </a:r>
            <a:br>
              <a:rPr lang="ru-RU" dirty="0" smtClean="0"/>
            </a:br>
            <a:endParaRPr lang="ru-RU" dirty="0"/>
          </a:p>
        </p:txBody>
      </p:sp>
      <p:pic>
        <p:nvPicPr>
          <p:cNvPr id="5" name="Содержимое 4" descr="jahlkd.jpg"/>
          <p:cNvPicPr>
            <a:picLocks noGrp="1" noChangeAspect="1"/>
          </p:cNvPicPr>
          <p:nvPr>
            <p:ph sz="half" idx="2"/>
          </p:nvPr>
        </p:nvPicPr>
        <p:blipFill>
          <a:blip r:embed="rId2"/>
          <a:stretch>
            <a:fillRect/>
          </a:stretch>
        </p:blipFill>
        <p:spPr>
          <a:xfrm>
            <a:off x="3777904" y="1928802"/>
            <a:ext cx="5126596" cy="3286148"/>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0" y="285728"/>
            <a:ext cx="3977640" cy="6572272"/>
          </a:xfrm>
        </p:spPr>
        <p:txBody>
          <a:bodyPr>
            <a:normAutofit lnSpcReduction="10000"/>
          </a:bodyPr>
          <a:lstStyle/>
          <a:p>
            <a:r>
              <a:rPr lang="ru-RU" dirty="0"/>
              <a:t>Сами себя представители этого народа называют </a:t>
            </a:r>
            <a:r>
              <a:rPr lang="ru-RU" dirty="0" err="1"/>
              <a:t>тадар</a:t>
            </a:r>
            <a:r>
              <a:rPr lang="ru-RU" dirty="0"/>
              <a:t>. Раньше применялись наименования: минусинские, абаканские, </a:t>
            </a:r>
            <a:r>
              <a:rPr lang="ru-RU" dirty="0" err="1"/>
              <a:t>ачинские</a:t>
            </a:r>
            <a:r>
              <a:rPr lang="ru-RU" dirty="0"/>
              <a:t> татары. Китайцы называли их термином «</a:t>
            </a:r>
            <a:r>
              <a:rPr lang="ru-RU" dirty="0" err="1"/>
              <a:t>хягасы</a:t>
            </a:r>
            <a:r>
              <a:rPr lang="ru-RU" dirty="0"/>
              <a:t>», который позже трансформировался в «хакасы».</a:t>
            </a:r>
            <a:r>
              <a:rPr lang="ru-RU" dirty="0" smtClean="0"/>
              <a:t/>
            </a:r>
            <a:br>
              <a:rPr lang="ru-RU" dirty="0" smtClean="0"/>
            </a:br>
            <a:endParaRPr lang="ru-RU" dirty="0"/>
          </a:p>
        </p:txBody>
      </p:sp>
      <p:pic>
        <p:nvPicPr>
          <p:cNvPr id="6" name="Содержимое 5" descr="i.jpg"/>
          <p:cNvPicPr>
            <a:picLocks noGrp="1" noChangeAspect="1"/>
          </p:cNvPicPr>
          <p:nvPr>
            <p:ph sz="half" idx="2"/>
          </p:nvPr>
        </p:nvPicPr>
        <p:blipFill>
          <a:blip r:embed="rId2"/>
          <a:stretch>
            <a:fillRect/>
          </a:stretch>
        </p:blipFill>
        <p:spPr>
          <a:xfrm>
            <a:off x="3601400" y="1857364"/>
            <a:ext cx="5331193" cy="3571899"/>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TotalTime>
  <Words>714</Words>
  <Application>Microsoft Office PowerPoint</Application>
  <PresentationFormat>Экран (4:3)</PresentationFormat>
  <Paragraphs>33</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Изящная</vt:lpstr>
      <vt:lpstr>Хакасия</vt:lpstr>
      <vt:lpstr>Хакасия - земля курганов и менгиров. </vt:lpstr>
      <vt:lpstr>НАСЛЕДНИЦА ТАГАРСКОЙ КУЛЬТУРЫ</vt:lpstr>
      <vt:lpstr>ЯЩИК ПАНДОРЫ В МЕДВЕЖЬЕМ КРАЮ</vt:lpstr>
      <vt:lpstr>Слайд 5</vt:lpstr>
      <vt:lpstr>Менгиры Хакасии </vt:lpstr>
      <vt:lpstr>Слайд 7</vt:lpstr>
      <vt:lpstr>Слайд 8</vt:lpstr>
      <vt:lpstr>Слайд 9</vt:lpstr>
      <vt:lpstr>Слайд 10</vt:lpstr>
      <vt:lpstr>Слайд 11</vt:lpstr>
      <vt:lpstr>Слайд 12</vt:lpstr>
      <vt:lpstr>верования</vt:lpstr>
      <vt:lpstr>Слайд 14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Хакасия</dc:title>
  <dc:creator>Home</dc:creator>
  <cp:lastModifiedBy>Home</cp:lastModifiedBy>
  <cp:revision>6</cp:revision>
  <dcterms:created xsi:type="dcterms:W3CDTF">2020-04-06T11:40:50Z</dcterms:created>
  <dcterms:modified xsi:type="dcterms:W3CDTF">2020-04-06T12:05:49Z</dcterms:modified>
</cp:coreProperties>
</file>