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97" r:id="rId3"/>
    <p:sldId id="299" r:id="rId4"/>
    <p:sldId id="300" r:id="rId5"/>
    <p:sldId id="298" r:id="rId6"/>
    <p:sldId id="305" r:id="rId7"/>
    <p:sldId id="304" r:id="rId8"/>
    <p:sldId id="301" r:id="rId9"/>
    <p:sldId id="30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1" autoAdjust="0"/>
    <p:restoredTop sz="94660"/>
  </p:normalViewPr>
  <p:slideViewPr>
    <p:cSldViewPr>
      <p:cViewPr varScale="1">
        <p:scale>
          <a:sx n="73" d="100"/>
          <a:sy n="73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6C52B9-9246-4D02-8431-F2E1C9295BD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324128-4AA9-4CAD-BF59-8D595D8C5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D959E-11AC-42A0-B7F1-A8ECC07F63D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236BD-611E-45DD-8C71-B718E405F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4E8F-D316-403A-96C0-CE3372969066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4CC0-47F2-4182-AAC2-32F14C0C0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246F-0AB9-422A-BFFF-DDCC626E4E01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7D4AE-0030-49BA-BEC0-1E2FE303D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AAE6B-0B06-422B-8C8D-ED9BF5BDA6D0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C407-FC8D-430F-8C81-C35100655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486BA-DE81-45F1-BC1B-F5D5147B782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48F33-6FF5-4C53-A1B0-92BE51CF6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729D-6DD6-425C-B184-106F3B339820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AD84E-D906-4716-9B9E-AA70838BB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8EA34-D41A-4EFC-90C7-FCF7A3F24764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458C-AC92-45CA-A812-9F18E2C7F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CE5B4-BA56-4406-9B19-27E096CC4E2B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1DA1-A9DB-4C9B-8AD2-A8778CFA7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D256A-3196-4C95-94F4-1A8A46592DDC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94E96-5C80-4677-8786-0BC23875F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52125-9FAC-4091-AED9-BD8CA5895941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42507-A683-4553-A608-582132B72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09D64F-EF9A-4B89-9366-11E290C3DE20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9B7125-DBC4-4F56-8DFD-6B9E41555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0" r:id="rId3"/>
    <p:sldLayoutId id="2147483673" r:id="rId4"/>
    <p:sldLayoutId id="2147483669" r:id="rId5"/>
    <p:sldLayoutId id="2147483674" r:id="rId6"/>
    <p:sldLayoutId id="2147483675" r:id="rId7"/>
    <p:sldLayoutId id="2147483676" r:id="rId8"/>
    <p:sldLayoutId id="2147483668" r:id="rId9"/>
    <p:sldLayoutId id="214748367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azigrushki.ru/veselie-zadahki-dlya-detej-online/najdi-chetvertij-lishnij-predmet" TargetMode="External"/><Relationship Id="rId3" Type="http://schemas.openxmlformats.org/officeDocument/2006/relationships/hyperlink" Target="http://www.igraemsa.ru/igry-dlja-detej/poznavatelnye-igry" TargetMode="External"/><Relationship Id="rId7" Type="http://schemas.openxmlformats.org/officeDocument/2006/relationships/hyperlink" Target="http://deti.mail.ru/forsmall/logik/lishnie_predmety/" TargetMode="External"/><Relationship Id="rId2" Type="http://schemas.openxmlformats.org/officeDocument/2006/relationships/hyperlink" Target="http://deti.mail.ru/forsmall/logik/gruppy_predmetov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graemsa.ru/igry-dlja-detej/igry-na-logiku-i-myshlenie/didakticheskaya-igra-chetvertyj-lishnij" TargetMode="External"/><Relationship Id="rId5" Type="http://schemas.openxmlformats.org/officeDocument/2006/relationships/hyperlink" Target="http://www.teremoc.ru/game/game180.htm" TargetMode="External"/><Relationship Id="rId4" Type="http://schemas.openxmlformats.org/officeDocument/2006/relationships/hyperlink" Target="http://www.teremoc.ru/game/game29.ht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250825" y="323850"/>
            <a:ext cx="871378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Школа №1381 </a:t>
            </a:r>
          </a:p>
          <a:p>
            <a:pPr algn="ctr"/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7200" b="1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4967288" y="5514975"/>
            <a:ext cx="4176712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55588" algn="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Подготовила педагог:        </a:t>
            </a:r>
          </a:p>
          <a:p>
            <a:pPr marL="365125" indent="-255588" algn="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Киселёва  О.А.</a:t>
            </a:r>
          </a:p>
          <a:p>
            <a:pPr marL="365125" indent="-255588" algn="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marL="365125" indent="-255588" algn="r" eaLnBrk="0" hangingPunct="0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1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50825" y="1125538"/>
            <a:ext cx="8642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hlink"/>
                </a:solidFill>
                <a:latin typeface="Times New Roman" pitchFamily="18" charset="0"/>
              </a:rPr>
              <a:t>«Игра как средство общения родителей с детьми»</a:t>
            </a:r>
          </a:p>
        </p:txBody>
      </p:sp>
      <p:pic>
        <p:nvPicPr>
          <p:cNvPr id="13316" name="Picture 8" descr="vospitatelsdetmi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565400"/>
            <a:ext cx="5616575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Начиная с раннего возраста, ребёнок активно познаёт мир, исследуя всё происходящее вокруг. 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Игры</a:t>
            </a:r>
            <a:r>
              <a:rPr lang="ru-RU" b="1">
                <a:latin typeface="Times New Roman" pitchFamily="18" charset="0"/>
              </a:rPr>
              <a:t> </a:t>
            </a:r>
            <a:r>
              <a:rPr lang="ru-RU">
                <a:latin typeface="Times New Roman" pitchFamily="18" charset="0"/>
              </a:rPr>
              <a:t>занимают важнейшее место в жизни ребёнка. Они расширяют его представление об окружающем мире, обучают ребёнка наблюдать и выделять характерные признаки, различать и устанавливать простейшие взаимосвязи и т.д.</a:t>
            </a:r>
          </a:p>
        </p:txBody>
      </p:sp>
      <p:pic>
        <p:nvPicPr>
          <p:cNvPr id="14338" name="Picture 6" descr="10221702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141663"/>
            <a:ext cx="2808287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4581525"/>
            <a:ext cx="3068638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0" descr="s1200?webp=fal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14166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Детям очень сложно усидеть на одном месте. Им постоянно необходимо двигаться и познавать окружающий мир. Этим непоседам интересно абсолютно всё и им очень хочется поделиться своими открытиями с мамой и папой.</a:t>
            </a:r>
          </a:p>
          <a:p>
            <a:pPr algn="ctr"/>
            <a:r>
              <a:rPr lang="ru-RU">
                <a:latin typeface="Times New Roman" pitchFamily="18" charset="0"/>
              </a:rPr>
              <a:t>Даже если у взрослых очень много дел необходимо постараться выделить немного времени своему ребенку и научить его делать что-то новое. </a:t>
            </a:r>
          </a:p>
        </p:txBody>
      </p:sp>
      <p:pic>
        <p:nvPicPr>
          <p:cNvPr id="15362" name="Picture 6" descr="gorosk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644900"/>
            <a:ext cx="26638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8" descr="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3673475"/>
            <a:ext cx="2878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0" descr="55e0493529233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4508500"/>
            <a:ext cx="29527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Игры с родителями неотъемлемая часть развития детей. Польза от этого огромная.</a:t>
            </a:r>
          </a:p>
          <a:p>
            <a:pPr algn="ctr"/>
            <a:r>
              <a:rPr lang="ru-RU">
                <a:latin typeface="Times New Roman" pitchFamily="18" charset="0"/>
              </a:rPr>
              <a:t>Игры дают ребенку хорошее настроение, укрепляют здоровье, способствуют сближению детей и родителей, улучшают их взаимоотношение. Необходимо знать что игра для детей это способ освободиться от роли ребёнка оставаясь ребёнком. Важно не только рассказывать об игре ребёнку, но и учить, играя вместе с ними.</a:t>
            </a:r>
          </a:p>
        </p:txBody>
      </p:sp>
      <p:pic>
        <p:nvPicPr>
          <p:cNvPr id="16386" name="Picture 9" descr="hello_html_39dbe9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05263"/>
            <a:ext cx="26273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1" descr="painting-clipart-toddler-painting-203898-87612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005263"/>
            <a:ext cx="27368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3" descr="2b86482952e7653eee4bbf88101f9968_b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4508500"/>
            <a:ext cx="316865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Есть много способов для того, чтобы помочь своим деткам развить их способности и таланты. Родителям необходимо уделять внимание ребенку и обращая внимание на различные способы развития.</a:t>
            </a:r>
          </a:p>
          <a:p>
            <a:pPr algn="ctr"/>
            <a:r>
              <a:rPr lang="ru-RU">
                <a:latin typeface="Times New Roman" pitchFamily="18" charset="0"/>
              </a:rPr>
              <a:t>Важные качества, такие, как внимание и логика развиваются у детей дошкольного возраста с помощью достаточно простых, но весьма увлекательных игр. </a:t>
            </a:r>
          </a:p>
        </p:txBody>
      </p:sp>
      <p:pic>
        <p:nvPicPr>
          <p:cNvPr id="17410" name="Picture 8" descr="8020217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57563"/>
            <a:ext cx="25923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0" descr="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429000"/>
            <a:ext cx="26638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2" descr="69934053_156745472069174_2662895305906119609_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4005263"/>
            <a:ext cx="2665413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0" y="78740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1.</a:t>
            </a:r>
            <a:r>
              <a:rPr lang="ru-RU"/>
              <a:t> Игра должна приносить радость ребёнку и взрослому. Каждый успех малыша это обоюдное достижение. Радуйтесь этому. Радость окрыляет малыша на будущие успехи. Понаблюдайте, как довольны, бывают дети, когда им удаётся доставить удовольствие или рассмешить.</a:t>
            </a:r>
          </a:p>
          <a:p>
            <a:r>
              <a:rPr lang="ru-RU">
                <a:solidFill>
                  <a:schemeClr val="hlink"/>
                </a:solidFill>
              </a:rPr>
              <a:t>2.</a:t>
            </a:r>
            <a:r>
              <a:rPr lang="ru-RU"/>
              <a:t> Заинтересовывайте ребёнка, но не заставляете его играть. Игра должна продолжаться до тех пор, пока она всем приятна. Удерживайтесь от обидных замечаний «Ах ты глупый!» и т. п. Не получается – переключите его внимание на другое дело.</a:t>
            </a:r>
          </a:p>
          <a:p>
            <a:r>
              <a:rPr lang="ru-RU"/>
              <a:t> </a:t>
            </a:r>
            <a:r>
              <a:rPr lang="ru-RU">
                <a:solidFill>
                  <a:schemeClr val="hlink"/>
                </a:solidFill>
              </a:rPr>
              <a:t>3.</a:t>
            </a:r>
            <a:r>
              <a:rPr lang="ru-RU"/>
              <a:t> Если в семье не один ребёнок, есть младшие дети, то оживите игру увлекательной сказкой или рассказом, игрушками, переодеванием и т. д.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908175" y="0"/>
            <a:ext cx="4518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Рекомендации родителям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0" y="188913"/>
            <a:ext cx="9144000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</a:rPr>
              <a:t> 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4.</a:t>
            </a:r>
            <a:r>
              <a:rPr lang="ru-RU">
                <a:latin typeface="Times New Roman" pitchFamily="18" charset="0"/>
              </a:rPr>
              <a:t> Чем больше у малыша развито какое – то качество – тем сильнее оно жаждет проявления. Сильному ребёнку больше хочется побегать, побороться, поиграть в подвижные игры, слабый малыш этого не любит.</a:t>
            </a:r>
          </a:p>
          <a:p>
            <a:r>
              <a:rPr lang="ru-RU">
                <a:latin typeface="Times New Roman" pitchFamily="18" charset="0"/>
              </a:rPr>
              <a:t> 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5.</a:t>
            </a:r>
            <a:r>
              <a:rPr lang="ru-RU">
                <a:latin typeface="Times New Roman" pitchFamily="18" charset="0"/>
              </a:rPr>
              <a:t> Больше хвалите за успехи!</a:t>
            </a:r>
          </a:p>
          <a:p>
            <a:r>
              <a:rPr lang="ru-RU">
                <a:latin typeface="Times New Roman" pitchFamily="18" charset="0"/>
              </a:rPr>
              <a:t> 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6.</a:t>
            </a:r>
            <a:r>
              <a:rPr lang="ru-RU">
                <a:latin typeface="Times New Roman" pitchFamily="18" charset="0"/>
              </a:rPr>
              <a:t> Не сдерживайте двигательную активность ребёнка, создавайте в игре непринуждённую обстановку, чтобы можно было, и попрыгать от восторга, и сделать на «радостях» кувырок на коврике, и полететь под потолок на папиных руках.</a:t>
            </a:r>
          </a:p>
          <a:p>
            <a:r>
              <a:rPr lang="ru-RU">
                <a:latin typeface="Times New Roman" pitchFamily="18" charset="0"/>
              </a:rPr>
              <a:t> 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7.</a:t>
            </a:r>
            <a:r>
              <a:rPr lang="ru-RU">
                <a:latin typeface="Times New Roman" pitchFamily="18" charset="0"/>
              </a:rPr>
              <a:t> Умейте в играх честно признавать своё поражение. Трудно придумать большую награду ребёнку. Не бойтесь, что ваш авторитет при этом пострадает.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0" y="1484313"/>
            <a:ext cx="80057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>
                <a:latin typeface="Times New Roman" pitchFamily="18" charset="0"/>
              </a:rPr>
              <a:t>1)</a:t>
            </a:r>
            <a:r>
              <a:rPr lang="en-US">
                <a:latin typeface="Times New Roman" pitchFamily="18" charset="0"/>
                <a:hlinkClick r:id="rId2"/>
              </a:rPr>
              <a:t>http://deti.mail.ru/forsmall/logik/gruppy_predmetov/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0" y="0"/>
            <a:ext cx="88582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Times New Roman" pitchFamily="18" charset="0"/>
              </a:rPr>
              <a:t>А чтобы вам уважаемые взрослые не тратить время</a:t>
            </a:r>
          </a:p>
          <a:p>
            <a:pPr algn="ctr"/>
            <a:r>
              <a:rPr lang="ru-RU">
                <a:latin typeface="Times New Roman" pitchFamily="18" charset="0"/>
              </a:rPr>
              <a:t>на поиски чего то интересного и познавательного</a:t>
            </a:r>
          </a:p>
          <a:p>
            <a:pPr algn="ctr"/>
            <a:r>
              <a:rPr lang="ru-RU">
                <a:latin typeface="Times New Roman" pitchFamily="18" charset="0"/>
              </a:rPr>
              <a:t>предлагаю вашему вниманию ссылки с играми: </a:t>
            </a: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0" y="1844675"/>
            <a:ext cx="8421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2)</a:t>
            </a:r>
            <a:r>
              <a:rPr lang="ru-RU">
                <a:solidFill>
                  <a:schemeClr val="hlink"/>
                </a:solidFill>
                <a:latin typeface="Times New Roman" pitchFamily="18" charset="0"/>
              </a:rPr>
              <a:t> https://jablogo.com/playing-learn-to-live/25-plays.html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0" y="2349500"/>
            <a:ext cx="88265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3)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hlinkClick r:id="rId3"/>
              </a:rPr>
              <a:t>http://www.igraemsa.ru/igry-dlja-detej/poznavatelnye-igry</a:t>
            </a:r>
            <a:endParaRPr lang="ru-RU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0" y="2781300"/>
            <a:ext cx="89646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4)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hlinkClick r:id="rId4"/>
              </a:rPr>
              <a:t>http://www.teremoc.ru/game/game29.htm</a:t>
            </a:r>
            <a:endParaRPr lang="ru-RU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5)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hlinkClick r:id="rId5"/>
              </a:rPr>
              <a:t>http://www.teremoc.ru/game/game180.htm</a:t>
            </a:r>
            <a:endParaRPr lang="ru-RU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364490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6)</a:t>
            </a:r>
            <a:r>
              <a:rPr lang="en-US">
                <a:latin typeface="Times New Roman" pitchFamily="18" charset="0"/>
                <a:hlinkClick r:id="rId6"/>
              </a:rPr>
              <a:t>http://www.igraemsa.ru/igry-dlja-detej/igry-na-logiku-i-myshlenie/didakticheskaya-igra-chetvertyj-lishnij</a:t>
            </a:r>
            <a:endParaRPr lang="ru-RU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7)</a:t>
            </a:r>
            <a:r>
              <a:rPr lang="en-US">
                <a:latin typeface="Times New Roman" pitchFamily="18" charset="0"/>
                <a:hlinkClick r:id="rId7"/>
              </a:rPr>
              <a:t>http://deti.mail.ru/forsmall/logik/lishnie_predmety/</a:t>
            </a:r>
            <a:endParaRPr lang="ru-RU">
              <a:latin typeface="Times New Roman" pitchFamily="18" charset="0"/>
            </a:endParaRPr>
          </a:p>
          <a:p>
            <a:r>
              <a:rPr lang="ru-RU">
                <a:latin typeface="Times New Roman" pitchFamily="18" charset="0"/>
              </a:rPr>
              <a:t>8)</a:t>
            </a:r>
            <a:r>
              <a:rPr lang="en-US">
                <a:latin typeface="Times New Roman" pitchFamily="18" charset="0"/>
                <a:hlinkClick r:id="rId8"/>
              </a:rPr>
              <a:t>http://razigrushki.ru/veselie-zadahki-dlya-detej-online/najdi-chetvertij-lishnij-predmet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0" y="591185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1082</TotalTime>
  <Words>434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23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-</cp:lastModifiedBy>
  <cp:revision>135</cp:revision>
  <dcterms:created xsi:type="dcterms:W3CDTF">2016-11-18T07:38:02Z</dcterms:created>
  <dcterms:modified xsi:type="dcterms:W3CDTF">2020-04-06T13:07:04Z</dcterms:modified>
</cp:coreProperties>
</file>