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307C-F43D-4C79-AFB2-D4D55A1711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2C3-0DB7-4B86-BE7D-7BD1F6650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7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307C-F43D-4C79-AFB2-D4D55A1711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2C3-0DB7-4B86-BE7D-7BD1F6650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29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307C-F43D-4C79-AFB2-D4D55A1711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2C3-0DB7-4B86-BE7D-7BD1F6650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299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307C-F43D-4C79-AFB2-D4D55A1711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2C3-0DB7-4B86-BE7D-7BD1F6650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879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307C-F43D-4C79-AFB2-D4D55A1711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2C3-0DB7-4B86-BE7D-7BD1F6650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62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307C-F43D-4C79-AFB2-D4D55A1711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2C3-0DB7-4B86-BE7D-7BD1F6650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20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307C-F43D-4C79-AFB2-D4D55A1711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2C3-0DB7-4B86-BE7D-7BD1F6650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118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307C-F43D-4C79-AFB2-D4D55A1711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2C3-0DB7-4B86-BE7D-7BD1F6650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831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307C-F43D-4C79-AFB2-D4D55A1711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2C3-0DB7-4B86-BE7D-7BD1F6650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362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307C-F43D-4C79-AFB2-D4D55A1711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2C3-0DB7-4B86-BE7D-7BD1F6650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764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307C-F43D-4C79-AFB2-D4D55A1711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0D2C3-0DB7-4B86-BE7D-7BD1F6650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854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0307C-F43D-4C79-AFB2-D4D55A1711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0D2C3-0DB7-4B86-BE7D-7BD1F6650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626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9775" y="304800"/>
            <a:ext cx="8892208" cy="592372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Arial Black" panose="020B0A04020102020204" pitchFamily="34" charset="0"/>
              </a:rPr>
              <a:t>ГБОУ школа-интернат №1 им. К.К. Грота</a:t>
            </a:r>
            <a:r>
              <a:rPr lang="ru-RU" sz="2000" b="1" dirty="0">
                <a:latin typeface="Arial Black" panose="020B0A04020102020204" pitchFamily="34" charset="0"/>
              </a:rPr>
              <a:t/>
            </a:r>
            <a:br>
              <a:rPr lang="ru-RU" sz="2000" b="1" dirty="0">
                <a:latin typeface="Arial Black" panose="020B0A04020102020204" pitchFamily="34" charset="0"/>
              </a:rPr>
            </a:br>
            <a:r>
              <a:rPr lang="ru-RU" b="1" dirty="0" smtClean="0">
                <a:latin typeface="Arial Black" panose="020B0A04020102020204" pitchFamily="34" charset="0"/>
              </a:rPr>
              <a:t/>
            </a:r>
            <a:br>
              <a:rPr lang="ru-RU" b="1" dirty="0" smtClean="0">
                <a:latin typeface="Arial Black" panose="020B0A04020102020204" pitchFamily="34" charset="0"/>
              </a:rPr>
            </a:br>
            <a:r>
              <a:rPr lang="ru-RU" b="1" dirty="0" smtClean="0">
                <a:latin typeface="Arial Black" panose="020B0A04020102020204" pitchFamily="34" charset="0"/>
              </a:rPr>
              <a:t>Конкретный  </a:t>
            </a:r>
            <a:r>
              <a:rPr lang="ru-RU" b="1" dirty="0" smtClean="0">
                <a:latin typeface="Arial Black" panose="020B0A04020102020204" pitchFamily="34" charset="0"/>
              </a:rPr>
              <a:t>смысл действия </a:t>
            </a:r>
            <a:r>
              <a:rPr lang="ru-RU" b="1" dirty="0" smtClean="0">
                <a:latin typeface="Arial Black" panose="020B0A04020102020204" pitchFamily="34" charset="0"/>
              </a:rPr>
              <a:t>умножения</a:t>
            </a:r>
            <a:br>
              <a:rPr lang="ru-RU" b="1" dirty="0" smtClean="0">
                <a:latin typeface="Arial Black" panose="020B0A04020102020204" pitchFamily="34" charset="0"/>
              </a:rPr>
            </a:br>
            <a:r>
              <a:rPr lang="ru-RU" sz="2400" b="1" dirty="0">
                <a:latin typeface="Arial Black" panose="020B0A04020102020204" pitchFamily="34" charset="0"/>
              </a:rPr>
              <a:t/>
            </a:r>
            <a:br>
              <a:rPr lang="ru-RU" sz="2400" b="1" dirty="0">
                <a:latin typeface="Arial Black" panose="020B0A04020102020204" pitchFamily="34" charset="0"/>
              </a:rPr>
            </a:br>
            <a:r>
              <a:rPr lang="ru-RU" sz="2400" b="1" dirty="0" smtClean="0">
                <a:latin typeface="Arial Black" panose="020B0A04020102020204" pitchFamily="34" charset="0"/>
              </a:rPr>
              <a:t/>
            </a:r>
            <a:br>
              <a:rPr lang="ru-RU" sz="2400" b="1" dirty="0" smtClean="0">
                <a:latin typeface="Arial Black" panose="020B0A04020102020204" pitchFamily="34" charset="0"/>
              </a:rPr>
            </a:br>
            <a:r>
              <a:rPr lang="ru-RU" sz="2400" b="1" dirty="0" smtClean="0">
                <a:latin typeface="Arial Black" panose="020B0A04020102020204" pitchFamily="34" charset="0"/>
              </a:rPr>
              <a:t/>
            </a:r>
            <a:br>
              <a:rPr lang="ru-RU" sz="2400" b="1" dirty="0" smtClean="0">
                <a:latin typeface="Arial Black" panose="020B0A04020102020204" pitchFamily="34" charset="0"/>
              </a:rPr>
            </a:br>
            <a:r>
              <a:rPr lang="ru-RU" sz="2400" b="1" dirty="0" smtClean="0">
                <a:latin typeface="Arial Black" panose="020B0A04020102020204" pitchFamily="34" charset="0"/>
              </a:rPr>
              <a:t>Учитель </a:t>
            </a:r>
            <a:r>
              <a:rPr lang="ru-RU" sz="2400" b="1" dirty="0">
                <a:latin typeface="Arial Black" panose="020B0A04020102020204" pitchFamily="34" charset="0"/>
              </a:rPr>
              <a:t>начальных классов Васильева Е.С.</a:t>
            </a:r>
            <a:br>
              <a:rPr lang="ru-RU" sz="2400" b="1" dirty="0">
                <a:latin typeface="Arial Black" panose="020B0A04020102020204" pitchFamily="34" charset="0"/>
              </a:rPr>
            </a:br>
            <a:endParaRPr lang="ru-RU" sz="24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141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04801" y="2902507"/>
            <a:ext cx="11887199" cy="37103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8800" dirty="0" smtClean="0"/>
              <a:t>   2   +   2   +   2   +   2  = 8</a:t>
            </a:r>
            <a:endParaRPr lang="ru-RU" dirty="0" smtClean="0"/>
          </a:p>
          <a:p>
            <a:pPr marL="0" indent="0" algn="ctr">
              <a:buNone/>
            </a:pPr>
            <a:r>
              <a:rPr lang="ru-RU" sz="3200" dirty="0" smtClean="0"/>
              <a:t>Мы помним, что сумму одинаковых слагаемых можно заменить умножением. Запишем:</a:t>
            </a:r>
          </a:p>
          <a:p>
            <a:pPr marL="0" indent="0" algn="ctr">
              <a:buNone/>
            </a:pPr>
            <a:r>
              <a:rPr lang="ru-RU" sz="8800" dirty="0" smtClean="0"/>
              <a:t>2    4 = 8</a:t>
            </a:r>
          </a:p>
        </p:txBody>
      </p:sp>
      <p:pic>
        <p:nvPicPr>
          <p:cNvPr id="7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354" y="1031780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655" y="997847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956" y="965661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50" y="1031780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5380383" y="5744819"/>
            <a:ext cx="165654" cy="1656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90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Запомни:</a:t>
            </a:r>
            <a:br>
              <a:rPr lang="ru-RU" sz="5400" b="1" dirty="0" smtClean="0"/>
            </a:b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4400" dirty="0" smtClean="0"/>
              <a:t>Если все слагаемые одинаковые, то сложение можно заменить умножением.</a:t>
            </a:r>
          </a:p>
          <a:p>
            <a:pPr marL="0" indent="0" algn="just">
              <a:buNone/>
            </a:pPr>
            <a:endParaRPr lang="ru-RU" sz="4400" dirty="0" smtClean="0"/>
          </a:p>
          <a:p>
            <a:pPr algn="just"/>
            <a:r>
              <a:rPr lang="ru-RU" sz="4400" dirty="0" smtClean="0"/>
              <a:t>При записи умножения ПЕРВОЕ ЧИСЛО показывает, какие были одинаковые слагаемые, а ВТОРОЕ – сколько было таких слагаемых.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650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64704" y="118676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 3 </a:t>
            </a:r>
            <a:br>
              <a:rPr lang="ru-RU" b="1" dirty="0" smtClean="0"/>
            </a:br>
            <a:r>
              <a:rPr lang="ru-RU" sz="4000" b="1" dirty="0" smtClean="0"/>
              <a:t>(самостоятельно)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Узнай сколько лап у трёх кроликов. Запиши получившиеся выражения в тетрадь.</a:t>
            </a:r>
            <a:endParaRPr lang="ru-RU" b="1" dirty="0"/>
          </a:p>
        </p:txBody>
      </p:sp>
      <p:pic>
        <p:nvPicPr>
          <p:cNvPr id="1026" name="Picture 2" descr="Картинки для детей кролик (24 фото) 🔥 Прикольные картинки и юмор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567" y="4036718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644" y="4036718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721" y="4036718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514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0148" y="241921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Спасибо за внимание</a:t>
            </a:r>
            <a:endParaRPr lang="ru-RU" b="1" dirty="0"/>
          </a:p>
        </p:txBody>
      </p:sp>
      <p:pic>
        <p:nvPicPr>
          <p:cNvPr id="7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644" y="4036718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590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1.</a:t>
            </a:r>
            <a:br>
              <a:rPr lang="ru-RU" b="1" dirty="0" smtClean="0"/>
            </a:br>
            <a:r>
              <a:rPr lang="ru-RU" b="1" dirty="0" smtClean="0"/>
              <a:t>Узнаем сколько хвостов у пяти кроликов.</a:t>
            </a:r>
            <a:endParaRPr lang="ru-RU" b="1" dirty="0"/>
          </a:p>
        </p:txBody>
      </p:sp>
      <p:pic>
        <p:nvPicPr>
          <p:cNvPr id="1026" name="Picture 2" descr="Картинки для детей кролик (24 фото) 🔥 Прикольные картинки и юмор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76652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930" y="276652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147" y="276652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708" y="276652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035" y="276652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049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45950" y="238192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/>
              <a:t>У</a:t>
            </a:r>
            <a:r>
              <a:rPr lang="ru-RU" b="1" dirty="0" smtClean="0"/>
              <a:t>знаем сколько хвостов у пяти кроликов.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07411" y="5123682"/>
            <a:ext cx="11100275" cy="12292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8800" dirty="0" smtClean="0"/>
              <a:t>1</a:t>
            </a:r>
            <a:r>
              <a:rPr lang="ru-RU" sz="2400" dirty="0" smtClean="0"/>
              <a:t> </a:t>
            </a:r>
            <a:r>
              <a:rPr lang="ru-RU" sz="3200" dirty="0" smtClean="0"/>
              <a:t>хвост</a:t>
            </a:r>
            <a:r>
              <a:rPr lang="ru-RU" sz="8800" dirty="0" smtClean="0"/>
              <a:t>   1</a:t>
            </a:r>
            <a:r>
              <a:rPr lang="ru-RU" sz="3200" dirty="0" smtClean="0"/>
              <a:t>хвост</a:t>
            </a:r>
            <a:r>
              <a:rPr lang="ru-RU" sz="8800" dirty="0" smtClean="0"/>
              <a:t>   1</a:t>
            </a:r>
            <a:r>
              <a:rPr lang="ru-RU" sz="3600" dirty="0" smtClean="0"/>
              <a:t> хвост</a:t>
            </a:r>
            <a:r>
              <a:rPr lang="ru-RU" sz="9600" dirty="0" smtClean="0"/>
              <a:t> </a:t>
            </a:r>
            <a:r>
              <a:rPr lang="ru-RU" sz="8800" dirty="0" smtClean="0"/>
              <a:t> 1</a:t>
            </a:r>
            <a:r>
              <a:rPr lang="ru-RU" sz="3200" dirty="0" smtClean="0"/>
              <a:t>хвост</a:t>
            </a:r>
            <a:r>
              <a:rPr lang="ru-RU" sz="9600" dirty="0" smtClean="0"/>
              <a:t>   </a:t>
            </a:r>
            <a:r>
              <a:rPr lang="ru-RU" sz="8800" dirty="0" smtClean="0"/>
              <a:t>1</a:t>
            </a:r>
            <a:r>
              <a:rPr lang="ru-RU" sz="3600" dirty="0" smtClean="0"/>
              <a:t> </a:t>
            </a:r>
            <a:r>
              <a:rPr lang="ru-RU" sz="3200" dirty="0" smtClean="0"/>
              <a:t>хвост</a:t>
            </a:r>
            <a:r>
              <a:rPr lang="ru-RU" sz="9600" dirty="0" smtClean="0"/>
              <a:t> </a:t>
            </a:r>
            <a:endParaRPr lang="ru-RU" sz="8800" dirty="0"/>
          </a:p>
        </p:txBody>
      </p:sp>
      <p:pic>
        <p:nvPicPr>
          <p:cNvPr id="7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195" y="305605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141" y="305605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996" y="305605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4646" y="305605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56" y="305605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Слайд 3(этот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38738" y="139550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53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45950" y="238192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/>
              <a:t>У</a:t>
            </a:r>
            <a:r>
              <a:rPr lang="ru-RU" b="1" dirty="0" smtClean="0"/>
              <a:t>знаем сколько хвостов у пяти кроликов.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5123682"/>
            <a:ext cx="10563138" cy="12292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8800" dirty="0" smtClean="0"/>
              <a:t>  1  +  1   +  1  +  1  +  1</a:t>
            </a:r>
            <a:endParaRPr lang="ru-RU" sz="8800" dirty="0"/>
          </a:p>
        </p:txBody>
      </p:sp>
      <p:pic>
        <p:nvPicPr>
          <p:cNvPr id="7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761" y="305605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234" y="305605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088" y="305605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6942" y="305605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5605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22181" y="424070"/>
            <a:ext cx="10563138" cy="59502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dirty="0" smtClean="0"/>
              <a:t>Запишем и вычислим:  </a:t>
            </a:r>
          </a:p>
          <a:p>
            <a:pPr marL="0" indent="0">
              <a:buNone/>
            </a:pPr>
            <a:r>
              <a:rPr lang="ru-RU" sz="8800" dirty="0" smtClean="0"/>
              <a:t>1 + 1 + 1 + 1 + 1 = 5</a:t>
            </a:r>
          </a:p>
          <a:p>
            <a:pPr marL="0" indent="0">
              <a:buNone/>
            </a:pPr>
            <a:endParaRPr lang="ru-RU" sz="4800" dirty="0"/>
          </a:p>
          <a:p>
            <a:pPr marL="0" indent="0" algn="ctr">
              <a:buNone/>
            </a:pPr>
            <a:r>
              <a:rPr lang="ru-RU" sz="4800" b="1" dirty="0" smtClean="0"/>
              <a:t>Сложение одинаковых слагаемых можно заменить другим действием – </a:t>
            </a:r>
            <a:r>
              <a:rPr lang="ru-RU" sz="4800" b="1" u="sng" dirty="0" smtClean="0"/>
              <a:t>у м н о ж е н и е м</a:t>
            </a:r>
            <a:r>
              <a:rPr lang="ru-RU" sz="4800" b="1" dirty="0" smtClean="0"/>
              <a:t>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50572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22181" y="424070"/>
            <a:ext cx="10563138" cy="595022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/>
              <a:t>Знак умножения – точка, которая записывается в центре клетки  (   ).</a:t>
            </a:r>
          </a:p>
          <a:p>
            <a:pPr marL="0" indent="0" algn="ctr">
              <a:buNone/>
            </a:pPr>
            <a:endParaRPr lang="ru-RU" sz="4800" b="1" dirty="0" smtClean="0"/>
          </a:p>
          <a:p>
            <a:pPr marL="0" indent="0" algn="ctr">
              <a:buNone/>
            </a:pPr>
            <a:r>
              <a:rPr lang="ru-RU" sz="4800" b="1" dirty="0" smtClean="0"/>
              <a:t>Решение записывают так:</a:t>
            </a:r>
          </a:p>
          <a:p>
            <a:pPr marL="0" indent="0" algn="ctr">
              <a:buNone/>
            </a:pPr>
            <a:r>
              <a:rPr lang="ru-RU" sz="6600" b="1" dirty="0" smtClean="0"/>
              <a:t>1     5  = 5</a:t>
            </a:r>
          </a:p>
        </p:txBody>
      </p:sp>
      <p:sp>
        <p:nvSpPr>
          <p:cNvPr id="2" name="Овал 1"/>
          <p:cNvSpPr/>
          <p:nvPr/>
        </p:nvSpPr>
        <p:spPr>
          <a:xfrm>
            <a:off x="10098156" y="1378226"/>
            <a:ext cx="132522" cy="1590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440019" y="3796748"/>
            <a:ext cx="132522" cy="1590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90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15617" y="3379304"/>
            <a:ext cx="10685721" cy="121516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800" dirty="0" smtClean="0"/>
              <a:t>  </a:t>
            </a:r>
            <a:r>
              <a:rPr lang="ru-RU" sz="8800" b="1" dirty="0" smtClean="0"/>
              <a:t>1     5  = 5</a:t>
            </a:r>
          </a:p>
          <a:p>
            <a:pPr marL="0" indent="0" algn="ctr">
              <a:buNone/>
            </a:pPr>
            <a:endParaRPr lang="ru-RU" sz="8800" b="1" dirty="0"/>
          </a:p>
          <a:p>
            <a:pPr marL="0" indent="0" algn="ctr">
              <a:buNone/>
            </a:pPr>
            <a:endParaRPr lang="ru-RU" sz="3600" b="1" dirty="0" smtClean="0"/>
          </a:p>
        </p:txBody>
      </p:sp>
      <p:pic>
        <p:nvPicPr>
          <p:cNvPr id="7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240" y="842946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601" y="812405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962" y="812405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730" y="842946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17" y="842946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вал 11"/>
          <p:cNvSpPr/>
          <p:nvPr/>
        </p:nvSpPr>
        <p:spPr>
          <a:xfrm>
            <a:off x="5194852" y="3796748"/>
            <a:ext cx="165654" cy="1656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Слайд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53677" y="50214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30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7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5880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ЗАДАНИЕ 2.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Узнаем сколько ушей у четырёх кроликов.</a:t>
            </a:r>
            <a:endParaRPr lang="ru-RU" b="1" dirty="0"/>
          </a:p>
        </p:txBody>
      </p:sp>
      <p:pic>
        <p:nvPicPr>
          <p:cNvPr id="1026" name="Picture 2" descr="Картинки для детей кролик (24 фото) 🔥 Прикольные картинки и юмор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254" y="276652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127" y="276652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026" y="276652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873" y="2766529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703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45950" y="238193"/>
            <a:ext cx="10515600" cy="727468"/>
          </a:xfrm>
        </p:spPr>
        <p:txBody>
          <a:bodyPr>
            <a:normAutofit/>
          </a:bodyPr>
          <a:lstStyle/>
          <a:p>
            <a:r>
              <a:rPr lang="ru-RU" b="1" dirty="0"/>
              <a:t>У</a:t>
            </a:r>
            <a:r>
              <a:rPr lang="ru-RU" b="1" dirty="0" smtClean="0"/>
              <a:t>знаем сколько  ушей у четырех кроликов.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04801" y="2902507"/>
            <a:ext cx="11887199" cy="16164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8800" dirty="0" smtClean="0"/>
              <a:t>   2</a:t>
            </a:r>
            <a:r>
              <a:rPr lang="ru-RU" sz="3600" dirty="0" smtClean="0"/>
              <a:t> уха</a:t>
            </a:r>
            <a:r>
              <a:rPr lang="ru-RU" sz="8800" dirty="0" smtClean="0"/>
              <a:t>     2</a:t>
            </a:r>
            <a:r>
              <a:rPr lang="ru-RU" sz="3600" dirty="0" smtClean="0"/>
              <a:t> уха</a:t>
            </a:r>
            <a:r>
              <a:rPr lang="ru-RU" sz="8800" dirty="0" smtClean="0"/>
              <a:t>      2</a:t>
            </a:r>
            <a:r>
              <a:rPr lang="ru-RU" sz="3600" dirty="0" smtClean="0"/>
              <a:t> уха</a:t>
            </a:r>
            <a:r>
              <a:rPr lang="ru-RU" sz="8800" dirty="0" smtClean="0"/>
              <a:t>     2</a:t>
            </a:r>
            <a:r>
              <a:rPr lang="ru-RU" sz="3600" dirty="0" smtClean="0"/>
              <a:t> уха</a:t>
            </a:r>
            <a:r>
              <a:rPr lang="ru-RU" sz="8800" dirty="0" smtClean="0"/>
              <a:t>  </a:t>
            </a:r>
          </a:p>
          <a:p>
            <a:pPr marL="0" indent="0">
              <a:buNone/>
            </a:pPr>
            <a:r>
              <a:rPr lang="ru-RU" sz="8800" dirty="0" smtClean="0"/>
              <a:t>      </a:t>
            </a:r>
            <a:endParaRPr lang="ru-RU" sz="8800" dirty="0"/>
          </a:p>
        </p:txBody>
      </p:sp>
      <p:pic>
        <p:nvPicPr>
          <p:cNvPr id="7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354" y="1031780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655" y="997847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956" y="965661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для детей кролик (24 фото) 🔥 Прикольные картинки и юм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50" y="1031780"/>
            <a:ext cx="1804608" cy="180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Слайд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92655" y="475255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20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188</Words>
  <Application>Microsoft Office PowerPoint</Application>
  <PresentationFormat>Широкоэкранный</PresentationFormat>
  <Paragraphs>28</Paragraphs>
  <Slides>13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Тема Office</vt:lpstr>
      <vt:lpstr>ГБОУ школа-интернат №1 им. К.К. Грота  Конкретный  смысл действия умножения    Учитель начальных классов Васильева Е.С. </vt:lpstr>
      <vt:lpstr>ЗАДАНИЕ 1. Узнаем сколько хвостов у пяти кроликов.</vt:lpstr>
      <vt:lpstr>Узнаем сколько хвостов у пяти кроликов.</vt:lpstr>
      <vt:lpstr>Узнаем сколько хвостов у пяти кроликов.</vt:lpstr>
      <vt:lpstr>Презентация PowerPoint</vt:lpstr>
      <vt:lpstr>Презентация PowerPoint</vt:lpstr>
      <vt:lpstr>Презентация PowerPoint</vt:lpstr>
      <vt:lpstr>ЗАДАНИЕ 2.  Узнаем сколько ушей у четырёх кроликов.</vt:lpstr>
      <vt:lpstr>Узнаем сколько  ушей у четырех кроликов.</vt:lpstr>
      <vt:lpstr>Презентация PowerPoint</vt:lpstr>
      <vt:lpstr>Запомни: </vt:lpstr>
      <vt:lpstr>ЗАДАНИЕ  3  (самостоятельно)  Узнай сколько лап у трёх кроликов. Запиши получившиеся выражения в тетрадь.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Конкретный  смысл действия умножения</dc:title>
  <dc:creator>Римма</dc:creator>
  <cp:lastModifiedBy>Римма</cp:lastModifiedBy>
  <cp:revision>12</cp:revision>
  <dcterms:created xsi:type="dcterms:W3CDTF">2020-04-06T18:09:34Z</dcterms:created>
  <dcterms:modified xsi:type="dcterms:W3CDTF">2020-04-06T20:07:25Z</dcterms:modified>
</cp:coreProperties>
</file>