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83" r:id="rId4"/>
    <p:sldId id="281" r:id="rId5"/>
    <p:sldId id="257" r:id="rId6"/>
    <p:sldId id="258" r:id="rId7"/>
    <p:sldId id="259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60" r:id="rId22"/>
    <p:sldId id="261" r:id="rId23"/>
    <p:sldId id="282" r:id="rId24"/>
    <p:sldId id="262" r:id="rId25"/>
    <p:sldId id="285" r:id="rId26"/>
    <p:sldId id="263" r:id="rId27"/>
    <p:sldId id="265" r:id="rId28"/>
    <p:sldId id="284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ECEC"/>
    <a:srgbClr val="D41C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670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10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798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61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450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8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138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97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098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593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50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C050A0D-2049-4263-B727-354F57780525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FBF4E-3103-4B2B-9A7C-CD394C9AC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12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17838"/>
            <a:ext cx="9144000" cy="4639963"/>
          </a:xfrm>
        </p:spPr>
        <p:txBody>
          <a:bodyPr>
            <a:normAutofit/>
          </a:bodyPr>
          <a:lstStyle/>
          <a:p>
            <a:r>
              <a:rPr lang="ru-RU" sz="4800" b="1" i="1" u="sng" dirty="0" smtClean="0">
                <a:solidFill>
                  <a:srgbClr val="FF0000"/>
                </a:solidFill>
              </a:rPr>
              <a:t>Кризис 7-летнего возраста</a:t>
            </a:r>
            <a:endParaRPr lang="ru-RU" sz="4800" b="1" i="1" u="sng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772" y="1884406"/>
            <a:ext cx="81153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1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172995"/>
            <a:ext cx="10515600" cy="963827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Непослушание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281" y="1136822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Этот </a:t>
            </a:r>
            <a:r>
              <a:rPr lang="ru-RU" dirty="0"/>
              <a:t>симптом составляют невыполнение привычных требований или установлений, отказ от участия в привычных делах, противопоставление своих дел или намерений требованиям взрослых.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772" y="2780270"/>
            <a:ext cx="6981569" cy="37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3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916" y="106268"/>
            <a:ext cx="10515600" cy="1067624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Хитрость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694" y="1037968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Нарушение </a:t>
            </a:r>
            <a:r>
              <a:rPr lang="ru-RU" dirty="0"/>
              <a:t>привычных установлений или требований родителей в скрытой форме. Намеренное создание ситуаций, в которых ребенок может извлечь некоторую выгоду для себя.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984" y="2434281"/>
            <a:ext cx="6573795" cy="388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46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281" y="180409"/>
            <a:ext cx="10515600" cy="1005840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«Взрослое поведение»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281" y="1186249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Частный </a:t>
            </a:r>
            <a:r>
              <a:rPr lang="ru-RU" dirty="0"/>
              <a:t>случай манерничанья и кривлянья, при котором ребенок ведет себя демонстративно «по-взрослому».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551" y="2192089"/>
            <a:ext cx="7055708" cy="40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39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638" y="155695"/>
            <a:ext cx="10515600" cy="832846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Внешний вид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303" y="1075038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Ребенок </a:t>
            </a:r>
            <a:r>
              <a:rPr lang="ru-RU" dirty="0"/>
              <a:t>активно проявляет внимание к собственной внешности. Возникают споры об одежде. Интерес к внешнему виду касается как девочек, так и мальчиков.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61" y="2496066"/>
            <a:ext cx="7216347" cy="388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84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130981"/>
            <a:ext cx="10515600" cy="1030554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Упрямство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0196" y="1569307"/>
            <a:ext cx="4670853" cy="494270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Возникает </a:t>
            </a:r>
            <a:r>
              <a:rPr lang="ru-RU" dirty="0"/>
              <a:t>самопроизвольно или как продолжение спора. Характерной чертой упрямства как возрастной характеристики поведения с близким взрослым является относительная независимость от содержания конкретной ситуации, в которой упрямство возникает.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892" y="1569307"/>
            <a:ext cx="5721179" cy="381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9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638" y="217479"/>
            <a:ext cx="10515600" cy="808132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Требовательность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9730" y="1025611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Настаивание </a:t>
            </a:r>
            <a:r>
              <a:rPr lang="ru-RU" dirty="0"/>
              <a:t>на своем, навязчивое напоминание об обещанном. Возникает вначале как напоминание об обещанном родителями или как просьба о чем-то желаемом.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271" y="2421924"/>
            <a:ext cx="7426411" cy="407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41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630" y="106268"/>
            <a:ext cx="10515600" cy="981127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Капризы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630" y="1260389"/>
            <a:ext cx="4826624" cy="498955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Возникают </a:t>
            </a:r>
            <a:r>
              <a:rPr lang="ru-RU" dirty="0"/>
              <a:t>как реакция на неуспех, как продолжение требовательности и упрямства. В определенном смысле их можно считать попыткой ребенка привлечь внимание родителей к своим проблемам, к своим трудностям.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307" y="1359244"/>
            <a:ext cx="5498757" cy="447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97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118625"/>
            <a:ext cx="10515600" cy="981126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Реакция на критику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127" y="1099751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Имеются </a:t>
            </a:r>
            <a:r>
              <a:rPr lang="ru-RU" dirty="0"/>
              <a:t>в виду неадекватные реакции на высказанное или продемонстрированное иным образом отношение родителей к поведению, действиям, продуктам деятельности ребенка.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991" y="2397211"/>
            <a:ext cx="6437871" cy="403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9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281" y="106268"/>
            <a:ext cx="10515600" cy="906986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Общие вопросы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281" y="1013254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общении ребенка и родителей возникают новые темы, не связанные с реальными бытовыми событиями, с ежедневной жизнью ребенка и семьи в целом.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550" y="2347784"/>
            <a:ext cx="7587049" cy="392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85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622781"/>
          </a:xfrm>
        </p:spPr>
        <p:txBody>
          <a:bodyPr>
            <a:no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Самостоятельность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281" y="1124465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Желание </a:t>
            </a:r>
            <a:r>
              <a:rPr lang="ru-RU" dirty="0"/>
              <a:t>делать что-то (как правило, по дому) самостоятельно в роли взрослого. Важным показателем возникающей на седьмом году самостоятельности является то, что ребенок выбирает дела и сферы обязанностей, ранее ему не принадлежавших.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473" y="2767912"/>
            <a:ext cx="7512908" cy="389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93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127" y="568412"/>
            <a:ext cx="10515600" cy="5611726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b="1" dirty="0">
                <a:solidFill>
                  <a:srgbClr val="FF0000"/>
                </a:solidFill>
              </a:rPr>
              <a:t>« Кризис семи лет" </a:t>
            </a:r>
            <a:r>
              <a:rPr lang="ru-RU" dirty="0"/>
              <a:t>– название возрастного кризиса, которым заканчивается дошкольный период и открывается новый этап развития ребенка - младший школьный возраст.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005" y="2088291"/>
            <a:ext cx="8167817" cy="436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69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106269"/>
            <a:ext cx="10515600" cy="906986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Школа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568" y="1013255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Ребенок </a:t>
            </a:r>
            <a:r>
              <a:rPr lang="ru-RU" dirty="0"/>
              <a:t>на седьмом году жизни начинает интересоваться школой и беспокоиться относительно своей успешности в ней.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849" y="2051221"/>
            <a:ext cx="7278129" cy="422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80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Рекомендации при кризисе семи лет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3762" y="1334530"/>
            <a:ext cx="10606965" cy="528869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u="sng" dirty="0" smtClean="0">
                <a:solidFill>
                  <a:srgbClr val="FF0000"/>
                </a:solidFill>
              </a:rPr>
              <a:t>Соблюдение режима. </a:t>
            </a:r>
            <a:r>
              <a:rPr lang="ru-RU" dirty="0" smtClean="0"/>
              <a:t>Необходимо за 4-6 месяцев до начала учебы выработать привычку рано ложиться спать и просыпаться. Важно чередовать прогулки, игры, учебные занятия.</a:t>
            </a:r>
          </a:p>
          <a:p>
            <a:pPr algn="just"/>
            <a:r>
              <a:rPr lang="ru-RU" b="1" u="sng" dirty="0" smtClean="0">
                <a:solidFill>
                  <a:srgbClr val="FF0000"/>
                </a:solidFill>
              </a:rPr>
              <a:t>Знакомство со школой. </a:t>
            </a:r>
            <a:r>
              <a:rPr lang="ru-RU" dirty="0" smtClean="0"/>
              <a:t>Рекомендуется посетить здание учебного заведения до первых занятий. Ребенок станет более уверенным, спокойным.</a:t>
            </a:r>
          </a:p>
          <a:p>
            <a:pPr algn="just"/>
            <a:r>
              <a:rPr lang="ru-RU" b="1" u="sng" dirty="0" smtClean="0">
                <a:solidFill>
                  <a:srgbClr val="FF0000"/>
                </a:solidFill>
              </a:rPr>
              <a:t>Обозначение прав, обязанностей. </a:t>
            </a:r>
            <a:r>
              <a:rPr lang="ru-RU" dirty="0" smtClean="0"/>
              <a:t>Непослушному ребенку нужно пояснить – у всех есть обязанности. Будущий школьник должен понять, что требования родителей основаны на доверии, расширяют его права, увеличивают ответственность.</a:t>
            </a:r>
          </a:p>
          <a:p>
            <a:pPr algn="just"/>
            <a:r>
              <a:rPr lang="ru-RU" b="1" u="sng" dirty="0" smtClean="0">
                <a:solidFill>
                  <a:srgbClr val="FF0000"/>
                </a:solidFill>
              </a:rPr>
              <a:t>Предоставление свободы. </a:t>
            </a:r>
            <a:r>
              <a:rPr lang="ru-RU" dirty="0" smtClean="0"/>
              <a:t>Должны существовать способы реализации самостоятельности. Пример: уборка в комнате обязательна, но ребенку разрешено выбрать время, способ.</a:t>
            </a:r>
          </a:p>
          <a:p>
            <a:pPr algn="just"/>
            <a:r>
              <a:rPr lang="ru-RU" b="1" u="sng" dirty="0" smtClean="0">
                <a:solidFill>
                  <a:srgbClr val="FF0000"/>
                </a:solidFill>
              </a:rPr>
              <a:t>Разрешение на ошибку. </a:t>
            </a:r>
            <a:r>
              <a:rPr lang="ru-RU" dirty="0" smtClean="0"/>
              <a:t>Не стоит предотвращать прогнозируемые негативные последствия действий ребенка (при условии безопасности для жизни, здоровья). Анализ результата научит предвидеть проблемы, нести ответственность за собственные поступки (вечером выбрал игры вместо домашнего задания – утром получил двойку).</a:t>
            </a:r>
          </a:p>
        </p:txBody>
      </p:sp>
    </p:spTree>
    <p:extLst>
      <p:ext uri="{BB962C8B-B14F-4D97-AF65-F5344CB8AC3E}">
        <p14:creationId xmlns:p14="http://schemas.microsoft.com/office/powerpoint/2010/main" val="160361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143338"/>
            <a:ext cx="10515600" cy="820489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Советы родителям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995" y="1087395"/>
            <a:ext cx="5180102" cy="53504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/>
              <a:t>Главный совет </a:t>
            </a:r>
            <a:r>
              <a:rPr lang="ru-RU" dirty="0"/>
              <a:t>– будьте внимательны к ребенку, любите его, но не «привязывайте» к себе, пусть у него будут друзья, свой круг общения. Будьте готовы поддержать ребенка, выслушать и ободрить его. Залог успеха – доброжелательные и открытые отношения в семье. Справиться с проблемой легче, когда она только возникла и не привела еще к негативным последствиям.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909118"/>
            <a:ext cx="5189838" cy="370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05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127" y="877330"/>
            <a:ext cx="10515600" cy="5302807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Заранее проверьте у ребенка уровень школьной зрелости </a:t>
            </a:r>
            <a:endParaRPr lang="ru-RU" dirty="0" smtClean="0"/>
          </a:p>
          <a:p>
            <a:pPr algn="just"/>
            <a:r>
              <a:rPr lang="ru-RU" dirty="0"/>
              <a:t>Создайте условия для развития интеллекта (игры, развивающие игры и упражнения, познавательные книги), речи (чтение сказок, стихов, беседы) </a:t>
            </a:r>
            <a:endParaRPr lang="ru-RU" dirty="0" smtClean="0"/>
          </a:p>
          <a:p>
            <a:pPr algn="just"/>
            <a:r>
              <a:rPr lang="ru-RU" dirty="0"/>
              <a:t>Поощряйте общение со сверстниками </a:t>
            </a:r>
            <a:endParaRPr lang="ru-RU" dirty="0" smtClean="0"/>
          </a:p>
          <a:p>
            <a:pPr algn="just"/>
            <a:r>
              <a:rPr lang="ru-RU" dirty="0"/>
              <a:t>Учите ребенка управлять эмоциями (на примере своего поведения) </a:t>
            </a:r>
            <a:endParaRPr lang="ru-RU" dirty="0" smtClean="0"/>
          </a:p>
          <a:p>
            <a:pPr algn="just"/>
            <a:r>
              <a:rPr lang="ru-RU" dirty="0" smtClean="0"/>
              <a:t>Следите </a:t>
            </a:r>
            <a:r>
              <a:rPr lang="ru-RU" dirty="0"/>
              <a:t>за состоянием здоровья (больной, ослабленный ребенок хуже воспринимает новую информацию, не идет на контакт с окружающими) </a:t>
            </a:r>
            <a:endParaRPr lang="ru-RU" dirty="0" smtClean="0"/>
          </a:p>
          <a:p>
            <a:pPr algn="just"/>
            <a:r>
              <a:rPr lang="ru-RU" dirty="0" smtClean="0"/>
              <a:t>Психологически </a:t>
            </a:r>
            <a:r>
              <a:rPr lang="ru-RU" dirty="0"/>
              <a:t>готовьте к школе: расскажите, что ему предстоит (с положительной окраской), какие могут быть сложности и как можно с ними справиться, проведите экскурсию по школе) </a:t>
            </a:r>
            <a:endParaRPr lang="ru-RU" dirty="0" smtClean="0"/>
          </a:p>
          <a:p>
            <a:pPr algn="just"/>
            <a:r>
              <a:rPr lang="ru-RU" dirty="0"/>
              <a:t>Реально оцените возможности ребенка. При среднем уровне интеллекта, при наличии тяжелых родовых травм, </a:t>
            </a:r>
            <a:r>
              <a:rPr lang="ru-RU" dirty="0" err="1"/>
              <a:t>ослабленности</a:t>
            </a:r>
            <a:r>
              <a:rPr lang="ru-RU" dirty="0"/>
              <a:t> не стоит записывать малыша в специальный класс с повышенной нагрузкой; параллельно со школой водить в секции (повремените полгода)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5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Советы психологов «Как прожить хотя бы один день без нервотрепки»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Не торопитесь. Умение рассчитать время - Ваша задача. Если Вам это плохо удается, вины ребенка в этом нет. </a:t>
            </a:r>
          </a:p>
          <a:p>
            <a:pPr marL="0" indent="0">
              <a:buNone/>
            </a:pPr>
            <a:r>
              <a:rPr lang="ru-RU" dirty="0" smtClean="0"/>
              <a:t>2. Будите ребенка спокойно. Проснувшись, он должен увидеть Вашу улыбку услышать Ваш голос. </a:t>
            </a:r>
          </a:p>
          <a:p>
            <a:pPr marL="0" indent="0">
              <a:buNone/>
            </a:pPr>
            <a:r>
              <a:rPr lang="ru-RU" dirty="0" smtClean="0"/>
              <a:t>3. Не отправляйте ребенка в школу без завтрака. До школьного завтрака ему придется много поработать. (Положите в рюкзак «перекус», если это необходимо.) Деньги!!! Нет!!! </a:t>
            </a:r>
          </a:p>
          <a:p>
            <a:pPr marL="0" indent="0">
              <a:buNone/>
            </a:pPr>
            <a:r>
              <a:rPr lang="ru-RU" dirty="0" smtClean="0"/>
              <a:t>4. Не прощайтесь, предупреждая и направляя: «Смотри, не балуйся!», «Чтобы сегодня не было замечаний, плохих отметок!». Пожелайте удачи, найдите несколько ласковых слов. </a:t>
            </a:r>
          </a:p>
        </p:txBody>
      </p:sp>
    </p:spTree>
    <p:extLst>
      <p:ext uri="{BB962C8B-B14F-4D97-AF65-F5344CB8AC3E}">
        <p14:creationId xmlns:p14="http://schemas.microsoft.com/office/powerpoint/2010/main" val="363118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1469" y="432486"/>
            <a:ext cx="10409257" cy="57476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5. Встречая ребенка после школы, забудьте фразу: «Что ты сегодня получил?» Не обрушивайте на него тысячу вопросов, дайте немного расслабиться, вспомните, как Вы сами чувствуете себя после рабочего дня. </a:t>
            </a:r>
          </a:p>
          <a:p>
            <a:pPr marL="0" indent="0" algn="just">
              <a:buNone/>
            </a:pPr>
            <a:r>
              <a:rPr lang="ru-RU" dirty="0"/>
              <a:t>6. Если Вы видите, что ребенок огорчен, молчит – не допытывайтесь; пусть успокоится и тогда расскажет все сам. </a:t>
            </a:r>
          </a:p>
          <a:p>
            <a:pPr marL="0" indent="0" algn="just">
              <a:buNone/>
            </a:pPr>
            <a:r>
              <a:rPr lang="ru-RU" dirty="0"/>
              <a:t>7. Выслушав замечания учителя, не торопитесь устраивать взбучку. Постарайтесь, чтобы Ваш разговор с учителем проходил без ребенка. </a:t>
            </a:r>
          </a:p>
          <a:p>
            <a:pPr marL="0" indent="0" algn="just">
              <a:buNone/>
            </a:pPr>
            <a:r>
              <a:rPr lang="ru-RU" dirty="0"/>
              <a:t>8. После школы не торопите садиться за уроки. Ребенку необходимо 2 часа отдыха ( в первом классе не повредит час сна). Лучшее время для приготовления уроков – с 16 до 18 часов, занятия вечерами бесполезны.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2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>
                <a:solidFill>
                  <a:srgbClr val="FF0000"/>
                </a:solidFill>
              </a:rPr>
              <a:t>Психологи рекомендуют не употреблять выражения: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 Я тысячу раз говорил тебе… </a:t>
            </a:r>
          </a:p>
          <a:p>
            <a:pPr marL="0" indent="0">
              <a:buNone/>
            </a:pPr>
            <a:r>
              <a:rPr lang="ru-RU" dirty="0" smtClean="0"/>
              <a:t>- Сколько раз надо повторять… </a:t>
            </a:r>
          </a:p>
          <a:p>
            <a:pPr marL="0" indent="0">
              <a:buNone/>
            </a:pPr>
            <a:r>
              <a:rPr lang="ru-RU" dirty="0" smtClean="0"/>
              <a:t>- О чём ты только думаешь… </a:t>
            </a:r>
          </a:p>
          <a:p>
            <a:pPr marL="0" indent="0">
              <a:buNone/>
            </a:pPr>
            <a:r>
              <a:rPr lang="ru-RU" dirty="0" smtClean="0"/>
              <a:t>- Неужели трудно запомнить… </a:t>
            </a:r>
          </a:p>
          <a:p>
            <a:pPr marL="0" indent="0">
              <a:buNone/>
            </a:pPr>
            <a:r>
              <a:rPr lang="ru-RU" dirty="0" smtClean="0"/>
              <a:t>- Ты такой же, как… </a:t>
            </a:r>
          </a:p>
          <a:p>
            <a:pPr marL="0" indent="0">
              <a:buNone/>
            </a:pPr>
            <a:r>
              <a:rPr lang="ru-RU" dirty="0" smtClean="0"/>
              <a:t>- Ты становишься… </a:t>
            </a:r>
          </a:p>
          <a:p>
            <a:pPr marL="0" indent="0">
              <a:buNone/>
            </a:pPr>
            <a:r>
              <a:rPr lang="ru-RU" dirty="0" smtClean="0"/>
              <a:t>- Почему Лена (Катя, Вова и т.д.) такая, а ты – нет…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142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</a:rPr>
              <a:t>Психологи рекомендуют чаще употреблять выражения: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Ты у меня самый умный (красивый…) </a:t>
            </a:r>
          </a:p>
          <a:p>
            <a:pPr marL="0" indent="0">
              <a:buNone/>
            </a:pPr>
            <a:r>
              <a:rPr lang="ru-RU" dirty="0" smtClean="0"/>
              <a:t>- Как хорошо, что у меня есть ты… </a:t>
            </a:r>
          </a:p>
          <a:p>
            <a:pPr marL="0" indent="0">
              <a:buNone/>
            </a:pPr>
            <a:r>
              <a:rPr lang="ru-RU" dirty="0" smtClean="0"/>
              <a:t>- Ты у меня молодец… </a:t>
            </a:r>
          </a:p>
          <a:p>
            <a:pPr marL="0" indent="0">
              <a:buNone/>
            </a:pPr>
            <a:r>
              <a:rPr lang="ru-RU" dirty="0" smtClean="0"/>
              <a:t>- Спасибо тебе… </a:t>
            </a:r>
          </a:p>
          <a:p>
            <a:pPr marL="0" indent="0">
              <a:buNone/>
            </a:pPr>
            <a:r>
              <a:rPr lang="ru-RU" dirty="0" smtClean="0"/>
              <a:t>- Без тебя я бы не справился… </a:t>
            </a:r>
          </a:p>
          <a:p>
            <a:pPr marL="0" indent="0">
              <a:buNone/>
            </a:pPr>
            <a:r>
              <a:rPr lang="ru-RU" dirty="0" smtClean="0"/>
              <a:t>- Я тебя очень люблю…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30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197708"/>
            <a:ext cx="10515600" cy="914400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Вывод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786" y="1112108"/>
            <a:ext cx="5543317" cy="506802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Таким образом, в период кризиса 7 лет у детей формируются новые социальные потребности, главная из которых– это потребность в признание сверстников и взрослых. Ребенок усваивает определенные формы социальных ценностей, моральных норм и правил поведения. Перестают быть непосредственными, как раньше и становятся менее предсказуемым для окружающих.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927" y="1482811"/>
            <a:ext cx="5473384" cy="395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2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197708"/>
            <a:ext cx="10515600" cy="951470"/>
          </a:xfrm>
        </p:spPr>
        <p:txBody>
          <a:bodyPr/>
          <a:lstStyle/>
          <a:p>
            <a:r>
              <a:rPr lang="ru-RU" b="1" i="1" u="sng" dirty="0">
                <a:solidFill>
                  <a:srgbClr val="FF0000"/>
                </a:solidFill>
              </a:rPr>
              <a:t>Когда начинается кризис и сколько длится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281" y="1383958"/>
            <a:ext cx="10515600" cy="463554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Начало </a:t>
            </a:r>
            <a:r>
              <a:rPr lang="ru-RU" dirty="0"/>
              <a:t>кризиса 7 лет связывают именно с приобретением дошкольником нового для него статуса «школьника», который влечет за собой полную смену привычного образа жизни: появление нового окружения, новых обязанностей, новых навыков. Длится такое явление возрастной психологии, как правило, </a:t>
            </a:r>
            <a:r>
              <a:rPr lang="ru-RU" b="1" dirty="0"/>
              <a:t>несколько месяцев </a:t>
            </a:r>
            <a:r>
              <a:rPr lang="ru-RU" dirty="0"/>
              <a:t>(его длительность зависит как от особенностей характера самого малыша, так и от поведения родителей) и имеет несколько определенных этапов</a:t>
            </a:r>
            <a:r>
              <a:rPr lang="ru-RU" dirty="0" smtClean="0"/>
              <a:t>: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1 этап </a:t>
            </a:r>
            <a:r>
              <a:rPr lang="ru-RU" dirty="0" smtClean="0"/>
              <a:t>- осознание </a:t>
            </a:r>
            <a:r>
              <a:rPr lang="ru-RU" dirty="0"/>
              <a:t>ребенком того, что в скором времени он станет школьником, а значит, станет еще более взрослым и важным;</a:t>
            </a:r>
          </a:p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2 этап </a:t>
            </a:r>
            <a:r>
              <a:rPr lang="ru-RU" dirty="0" smtClean="0"/>
              <a:t>- овладение </a:t>
            </a:r>
            <a:r>
              <a:rPr lang="ru-RU" dirty="0"/>
              <a:t>своими эмоциями, которые он начинает выражать нормальным языком, а не плачем и истериками;</a:t>
            </a:r>
          </a:p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3 этап </a:t>
            </a:r>
            <a:r>
              <a:rPr lang="ru-RU" dirty="0" smtClean="0"/>
              <a:t>- полное </a:t>
            </a:r>
            <a:r>
              <a:rPr lang="ru-RU" dirty="0"/>
              <a:t>принятие нового статуса «школьника».</a:t>
            </a:r>
          </a:p>
        </p:txBody>
      </p:sp>
    </p:spTree>
    <p:extLst>
      <p:ext uri="{BB962C8B-B14F-4D97-AF65-F5344CB8AC3E}">
        <p14:creationId xmlns:p14="http://schemas.microsoft.com/office/powerpoint/2010/main" val="379131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135924"/>
            <a:ext cx="10515600" cy="1124465"/>
          </a:xfrm>
        </p:spPr>
        <p:txBody>
          <a:bodyPr/>
          <a:lstStyle/>
          <a:p>
            <a:pPr algn="ctr"/>
            <a:r>
              <a:rPr lang="ru-RU" b="1" i="1" u="sng" dirty="0">
                <a:solidFill>
                  <a:srgbClr val="FF0000"/>
                </a:solidFill>
              </a:rPr>
              <a:t>Главная причина – смена деятельности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127" y="1606379"/>
            <a:ext cx="4505349" cy="497977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На смену игровой деятельности пришла познавательная, </a:t>
            </a:r>
            <a:r>
              <a:rPr lang="ru-RU" dirty="0" smtClean="0"/>
              <a:t>учебная. </a:t>
            </a:r>
            <a:r>
              <a:rPr lang="ru-RU" dirty="0"/>
              <a:t>Учиться – это не только учиться в школе, это получать знания, развивать свои способности, приобретать практические навыки, учиться мастерству; в общем, заниматься осмысленной работой.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77" y="1828799"/>
            <a:ext cx="5726046" cy="389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58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Девиз кризиса 7 лет</a:t>
            </a:r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127" y="1470454"/>
            <a:ext cx="10515600" cy="4709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КАКОЙ Я ЕСТЬ?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149" y="2100647"/>
            <a:ext cx="7797114" cy="431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25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160638"/>
            <a:ext cx="10515600" cy="753762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В чём суть кризиса?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127" y="1470454"/>
            <a:ext cx="5320895" cy="470968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К 6-7 годам ребенок уже ощущает себя личностью, анализирует свое поведение, осознает свои чувства. Это время его социальной адаптации, проверка его способности завоевать уважение других. Ребенок </a:t>
            </a:r>
            <a:r>
              <a:rPr lang="ru-RU" dirty="0" smtClean="0"/>
              <a:t>стремится </a:t>
            </a:r>
            <a:r>
              <a:rPr lang="ru-RU" dirty="0" smtClean="0"/>
              <a:t>поменять свой статус на более значимый, в частности, стать школьником.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54" y="1569307"/>
            <a:ext cx="5214551" cy="416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97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127" y="457200"/>
            <a:ext cx="10515600" cy="57229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u="sng" dirty="0">
                <a:solidFill>
                  <a:srgbClr val="FF0000"/>
                </a:solidFill>
              </a:rPr>
              <a:t>Характерные поведенческие реакции детей семи лет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900" y="2286000"/>
            <a:ext cx="7414053" cy="400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06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924" y="345988"/>
            <a:ext cx="10515600" cy="679622"/>
          </a:xfrm>
        </p:spPr>
        <p:txBody>
          <a:bodyPr>
            <a:no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Пауза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518" y="1025610"/>
            <a:ext cx="4639028" cy="55728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Это </a:t>
            </a:r>
            <a:r>
              <a:rPr lang="ru-RU" dirty="0"/>
              <a:t>промежуток времени между обращением к ребенку (указанием, требованиями, приказами, напоминаниями о соблюдении режима, об иных необходимых действиях, просьбами) и реакцией ребенка. Реакция выражается как собственно в невыполнении действия, так и в отказе от выполнения или оттягивании его.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465" y="1210962"/>
            <a:ext cx="5733534" cy="468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489" y="168052"/>
            <a:ext cx="10515600" cy="832845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Спор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700" y="1000897"/>
            <a:ext cx="10515600" cy="43513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Реакция</a:t>
            </a:r>
            <a:r>
              <a:rPr lang="ru-RU" dirty="0"/>
              <a:t>, при которой ребенок в ответ на просьбу, приказ, требование начинает оспаривать необходимость требуемого или время выполнения (чаще всего ссылаясь на занятость), возражать.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329" y="2557849"/>
            <a:ext cx="6635579" cy="372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2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142</TotalTime>
  <Words>1402</Words>
  <Application>Microsoft Office PowerPoint</Application>
  <PresentationFormat>Широкоэкранный</PresentationFormat>
  <Paragraphs>81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Calibri</vt:lpstr>
      <vt:lpstr>Calibri Light</vt:lpstr>
      <vt:lpstr>Wingdings 2</vt:lpstr>
      <vt:lpstr>HDOfficeLightV0</vt:lpstr>
      <vt:lpstr>Презентация PowerPoint</vt:lpstr>
      <vt:lpstr>Презентация PowerPoint</vt:lpstr>
      <vt:lpstr>Когда начинается кризис и сколько длится</vt:lpstr>
      <vt:lpstr>Главная причина – смена деятельности </vt:lpstr>
      <vt:lpstr>Девиз кризиса 7 лет </vt:lpstr>
      <vt:lpstr>В чём суть кризиса?</vt:lpstr>
      <vt:lpstr>Презентация PowerPoint</vt:lpstr>
      <vt:lpstr>Пауза</vt:lpstr>
      <vt:lpstr>Спор</vt:lpstr>
      <vt:lpstr>Непослушание</vt:lpstr>
      <vt:lpstr>Хитрость</vt:lpstr>
      <vt:lpstr>«Взрослое поведение»</vt:lpstr>
      <vt:lpstr>Внешний вид</vt:lpstr>
      <vt:lpstr>Упрямство</vt:lpstr>
      <vt:lpstr>Требовательность</vt:lpstr>
      <vt:lpstr>Капризы</vt:lpstr>
      <vt:lpstr>Реакция на критику</vt:lpstr>
      <vt:lpstr>Общие вопросы</vt:lpstr>
      <vt:lpstr>Самостоятельность</vt:lpstr>
      <vt:lpstr>Школа</vt:lpstr>
      <vt:lpstr>Рекомендации при кризисе семи лет </vt:lpstr>
      <vt:lpstr>Советы родителям</vt:lpstr>
      <vt:lpstr>Презентация PowerPoint</vt:lpstr>
      <vt:lpstr>Советы психологов «Как прожить хотя бы один день без нервотрепки»</vt:lpstr>
      <vt:lpstr>Презентация PowerPoint</vt:lpstr>
      <vt:lpstr>Психологи рекомендуют не употреблять выражения: </vt:lpstr>
      <vt:lpstr>Психологи рекомендуют чаще употреблять выражения: </vt:lpstr>
      <vt:lpstr>Вывод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15</cp:revision>
  <dcterms:created xsi:type="dcterms:W3CDTF">2019-02-21T15:38:42Z</dcterms:created>
  <dcterms:modified xsi:type="dcterms:W3CDTF">2019-02-23T17:33:06Z</dcterms:modified>
</cp:coreProperties>
</file>