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8" d="100"/>
          <a:sy n="68" d="100"/>
        </p:scale>
        <p:origin x="-93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2">
        <a:schemeClr val="bg1"/>
      </p:bgRef>
    </p:bg>
    <p:spTree>
      <p:nvGrpSpPr>
        <p:cNvPr id="1" name=""/>
        <p:cNvGrpSpPr/>
        <p:nvPr/>
      </p:nvGrpSpPr>
      <p:grpSpPr>
        <a:xfrm>
          <a:off x="0" y="0"/>
          <a:ext cx="0" cy="0"/>
          <a:chOff x="0" y="0"/>
          <a:chExt cx="0" cy="0"/>
        </a:xfrm>
      </p:grpSpPr>
      <p:sp>
        <p:nvSpPr>
          <p:cNvPr id="8" name="Прямоугольник 7"/>
          <p:cNvSpPr/>
          <p:nvPr/>
        </p:nvSpPr>
        <p:spPr>
          <a:xfrm flipH="1">
            <a:off x="2667000" y="0"/>
            <a:ext cx="6477000" cy="6858000"/>
          </a:xfrm>
          <a:prstGeom prst="rect">
            <a:avLst/>
          </a:prstGeom>
          <a:blipFill>
            <a:blip r:embed="rId2">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Прямая соединительная линия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Заголовок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ru-RU" smtClean="0"/>
              <a:t>Образец заголовка</a:t>
            </a:r>
            <a:endParaRPr kumimoji="0" lang="en-US"/>
          </a:p>
        </p:txBody>
      </p:sp>
      <p:sp>
        <p:nvSpPr>
          <p:cNvPr id="25" name="Подзаголовок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31" name="Дата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EEB9B0B0-31D8-4A2A-A351-37B5C854C21C}" type="datetimeFigureOut">
              <a:rPr lang="ru-RU" smtClean="0"/>
              <a:pPr/>
              <a:t>06.04.2020</a:t>
            </a:fld>
            <a:endParaRPr lang="ru-RU"/>
          </a:p>
        </p:txBody>
      </p:sp>
      <p:sp>
        <p:nvSpPr>
          <p:cNvPr id="18" name="Нижний колонтитул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ru-RU"/>
          </a:p>
        </p:txBody>
      </p:sp>
      <p:sp>
        <p:nvSpPr>
          <p:cNvPr id="29" name="Номер слайда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D61887C1-1A48-495B-92D8-292994062DF1}"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EEB9B0B0-31D8-4A2A-A351-37B5C854C21C}" type="datetimeFigureOut">
              <a:rPr lang="ru-RU" smtClean="0"/>
              <a:pPr/>
              <a:t>06.04.2020</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D61887C1-1A48-495B-92D8-292994062DF1}"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553200" y="274955"/>
            <a:ext cx="1524000" cy="5851525"/>
          </a:xfrm>
        </p:spPr>
        <p:txBody>
          <a:bodyPr vert="eaVert" ancho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42"/>
            <a:ext cx="6019800" cy="5851525"/>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a:xfrm>
            <a:off x="4242816" y="6557946"/>
            <a:ext cx="2002464" cy="226902"/>
          </a:xfrm>
        </p:spPr>
        <p:txBody>
          <a:bodyPr/>
          <a:lstStyle>
            <a:extLst/>
          </a:lstStyle>
          <a:p>
            <a:fld id="{EEB9B0B0-31D8-4A2A-A351-37B5C854C21C}" type="datetimeFigureOut">
              <a:rPr lang="ru-RU" smtClean="0"/>
              <a:pPr/>
              <a:t>06.04.2020</a:t>
            </a:fld>
            <a:endParaRPr lang="ru-RU"/>
          </a:p>
        </p:txBody>
      </p:sp>
      <p:sp>
        <p:nvSpPr>
          <p:cNvPr id="5" name="Нижний колонтитул 4"/>
          <p:cNvSpPr>
            <a:spLocks noGrp="1"/>
          </p:cNvSpPr>
          <p:nvPr>
            <p:ph type="ftr" sz="quarter" idx="11"/>
          </p:nvPr>
        </p:nvSpPr>
        <p:spPr>
          <a:xfrm>
            <a:off x="457200" y="6556248"/>
            <a:ext cx="3657600" cy="228600"/>
          </a:xfrm>
        </p:spPr>
        <p:txBody>
          <a:bodyPr/>
          <a:lstStyle>
            <a:extLst/>
          </a:lstStyle>
          <a:p>
            <a:endParaRPr lang="ru-RU"/>
          </a:p>
        </p:txBody>
      </p:sp>
      <p:sp>
        <p:nvSpPr>
          <p:cNvPr id="6" name="Номер слайда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D61887C1-1A48-495B-92D8-292994062DF1}"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EEB9B0B0-31D8-4A2A-A351-37B5C854C21C}" type="datetimeFigureOut">
              <a:rPr lang="ru-RU" smtClean="0"/>
              <a:pPr/>
              <a:t>06.04.2020</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D61887C1-1A48-495B-92D8-292994062DF1}"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EEB9B0B0-31D8-4A2A-A351-37B5C854C21C}" type="datetimeFigureOut">
              <a:rPr lang="ru-RU" smtClean="0"/>
              <a:pPr/>
              <a:t>06.04.2020</a:t>
            </a:fld>
            <a:endParaRPr lang="ru-RU"/>
          </a:p>
        </p:txBody>
      </p:sp>
      <p:sp>
        <p:nvSpPr>
          <p:cNvPr id="5" name="Нижний колонтитул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ru-RU"/>
          </a:p>
        </p:txBody>
      </p:sp>
      <p:sp>
        <p:nvSpPr>
          <p:cNvPr id="6" name="Номер слайда 5"/>
          <p:cNvSpPr>
            <a:spLocks noGrp="1"/>
          </p:cNvSpPr>
          <p:nvPr>
            <p:ph type="sldNum" sz="quarter" idx="12"/>
          </p:nvPr>
        </p:nvSpPr>
        <p:spPr>
          <a:xfrm>
            <a:off x="6733952" y="6555112"/>
            <a:ext cx="588336" cy="228600"/>
          </a:xfrm>
        </p:spPr>
        <p:txBody>
          <a:bodyPr/>
          <a:lstStyle>
            <a:extLst/>
          </a:lstStyle>
          <a:p>
            <a:fld id="{D61887C1-1A48-495B-92D8-292994062DF1}"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lstStyle>
            <a:extLst/>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EEB9B0B0-31D8-4A2A-A351-37B5C854C21C}" type="datetimeFigureOut">
              <a:rPr lang="ru-RU" smtClean="0"/>
              <a:pPr/>
              <a:t>06.04.2020</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D61887C1-1A48-495B-92D8-292994062DF1}"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nchor="b"/>
          <a:lstStyle>
            <a:lvl1pPr>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EEB9B0B0-31D8-4A2A-A351-37B5C854C21C}" type="datetimeFigureOut">
              <a:rPr lang="ru-RU" smtClean="0"/>
              <a:pPr/>
              <a:t>06.04.2020</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D61887C1-1A48-495B-92D8-292994062DF1}"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lstStyle>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EEB9B0B0-31D8-4A2A-A351-37B5C854C21C}" type="datetimeFigureOut">
              <a:rPr lang="ru-RU" smtClean="0"/>
              <a:pPr/>
              <a:t>06.04.2020</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D61887C1-1A48-495B-92D8-292994062DF1}"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lvl1pPr>
              <a:defRPr>
                <a:solidFill>
                  <a:schemeClr val="tx2"/>
                </a:solidFill>
              </a:defRPr>
            </a:lvl1pPr>
            <a:extLst/>
          </a:lstStyle>
          <a:p>
            <a:fld id="{EEB9B0B0-31D8-4A2A-A351-37B5C854C21C}" type="datetimeFigureOut">
              <a:rPr lang="ru-RU" smtClean="0"/>
              <a:pPr/>
              <a:t>06.04.2020</a:t>
            </a:fld>
            <a:endParaRPr lang="ru-RU"/>
          </a:p>
        </p:txBody>
      </p:sp>
      <p:sp>
        <p:nvSpPr>
          <p:cNvPr id="3" name="Нижний колонтитул 2"/>
          <p:cNvSpPr>
            <a:spLocks noGrp="1"/>
          </p:cNvSpPr>
          <p:nvPr>
            <p:ph type="ftr" sz="quarter" idx="11"/>
          </p:nvPr>
        </p:nvSpPr>
        <p:spPr/>
        <p:txBody>
          <a:bodyPr/>
          <a:lstStyle>
            <a:lvl1pPr>
              <a:defRPr>
                <a:solidFill>
                  <a:schemeClr val="tx2"/>
                </a:solidFill>
              </a:defRPr>
            </a:lvl1pPr>
            <a:extLst/>
          </a:lstStyle>
          <a:p>
            <a:endParaRPr lang="ru-RU"/>
          </a:p>
        </p:txBody>
      </p:sp>
      <p:sp>
        <p:nvSpPr>
          <p:cNvPr id="4" name="Номер слайда 3"/>
          <p:cNvSpPr>
            <a:spLocks noGrp="1"/>
          </p:cNvSpPr>
          <p:nvPr>
            <p:ph type="sldNum" sz="quarter" idx="12"/>
          </p:nvPr>
        </p:nvSpPr>
        <p:spPr/>
        <p:txBody>
          <a:bodyPr/>
          <a:lstStyle>
            <a:extLst/>
          </a:lstStyle>
          <a:p>
            <a:fld id="{D61887C1-1A48-495B-92D8-292994062DF1}"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EEB9B0B0-31D8-4A2A-A351-37B5C854C21C}" type="datetimeFigureOut">
              <a:rPr lang="ru-RU" smtClean="0"/>
              <a:pPr/>
              <a:t>06.04.2020</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D61887C1-1A48-495B-92D8-292994062DF1}"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bg>
      <p:bgRef idx="1002">
        <a:schemeClr val="bg2"/>
      </p:bgRef>
    </p:bg>
    <p:spTree>
      <p:nvGrpSpPr>
        <p:cNvPr id="1" name=""/>
        <p:cNvGrpSpPr/>
        <p:nvPr/>
      </p:nvGrpSpPr>
      <p:grpSpPr>
        <a:xfrm>
          <a:off x="0" y="0"/>
          <a:ext cx="0" cy="0"/>
          <a:chOff x="0" y="0"/>
          <a:chExt cx="0" cy="0"/>
        </a:xfrm>
      </p:grpSpPr>
      <p:sp>
        <p:nvSpPr>
          <p:cNvPr id="8" name="Прямоугольник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Прямоугольник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Заголовок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ru-RU" smtClean="0"/>
              <a:t>Образец заголовка</a:t>
            </a:r>
            <a:endParaRPr kumimoji="0" lang="en-US" dirty="0"/>
          </a:p>
        </p:txBody>
      </p:sp>
      <p:sp>
        <p:nvSpPr>
          <p:cNvPr id="4" name="Текст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ru-RU" smtClean="0"/>
              <a:t>Образец текста</a:t>
            </a:r>
          </a:p>
        </p:txBody>
      </p:sp>
      <p:sp>
        <p:nvSpPr>
          <p:cNvPr id="5" name="Дата 4"/>
          <p:cNvSpPr>
            <a:spLocks noGrp="1"/>
          </p:cNvSpPr>
          <p:nvPr>
            <p:ph type="dt" sz="half" idx="10"/>
          </p:nvPr>
        </p:nvSpPr>
        <p:spPr/>
        <p:txBody>
          <a:bodyPr/>
          <a:lstStyle>
            <a:extLst/>
          </a:lstStyle>
          <a:p>
            <a:fld id="{EEB9B0B0-31D8-4A2A-A351-37B5C854C21C}" type="datetimeFigureOut">
              <a:rPr lang="ru-RU" smtClean="0"/>
              <a:pPr/>
              <a:t>06.04.2020</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D61887C1-1A48-495B-92D8-292994062DF1}" type="slidenum">
              <a:rPr lang="ru-RU" smtClean="0"/>
              <a:pPr/>
              <a:t>‹#›</a:t>
            </a:fld>
            <a:endParaRPr lang="ru-RU"/>
          </a:p>
        </p:txBody>
      </p:sp>
      <p:sp>
        <p:nvSpPr>
          <p:cNvPr id="10" name="Рисунок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ru-RU" smtClean="0"/>
              <a:t>Вставка рисунка</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Прямоугольник 8"/>
          <p:cNvSpPr/>
          <p:nvPr/>
        </p:nvSpPr>
        <p:spPr>
          <a:xfrm flipH="1">
            <a:off x="8153400" y="0"/>
            <a:ext cx="990600" cy="6858000"/>
          </a:xfrm>
          <a:prstGeom prst="rect">
            <a:avLst/>
          </a:prstGeom>
          <a:blipFill>
            <a:blip r:embed="rId13">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Заголовок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ru-RU" smtClean="0"/>
              <a:t>Образец заголовка</a:t>
            </a:r>
            <a:endParaRPr kumimoji="0" lang="en-US"/>
          </a:p>
        </p:txBody>
      </p:sp>
      <p:sp>
        <p:nvSpPr>
          <p:cNvPr id="31" name="Текст 30"/>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7" name="Дата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EEB9B0B0-31D8-4A2A-A351-37B5C854C21C}" type="datetimeFigureOut">
              <a:rPr lang="ru-RU" smtClean="0"/>
              <a:pPr/>
              <a:t>06.04.2020</a:t>
            </a:fld>
            <a:endParaRPr lang="ru-RU"/>
          </a:p>
        </p:txBody>
      </p:sp>
      <p:sp>
        <p:nvSpPr>
          <p:cNvPr id="4" name="Нижний колонтитул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ru-RU"/>
          </a:p>
        </p:txBody>
      </p:sp>
      <p:sp>
        <p:nvSpPr>
          <p:cNvPr id="16" name="Номер слайда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D61887C1-1A48-495B-92D8-292994062DF1}"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r>
              <a:rPr lang="ru-RU" dirty="0" smtClean="0"/>
              <a:t>Культура Тувы</a:t>
            </a:r>
            <a:endParaRPr lang="ru-RU" dirty="0"/>
          </a:p>
        </p:txBody>
      </p:sp>
      <p:sp>
        <p:nvSpPr>
          <p:cNvPr id="3" name="Подзаголовок 2"/>
          <p:cNvSpPr>
            <a:spLocks noGrp="1"/>
          </p:cNvSpPr>
          <p:nvPr>
            <p:ph type="subTitle" idx="1"/>
          </p:nvPr>
        </p:nvSpPr>
        <p:spPr>
          <a:xfrm>
            <a:off x="3428992" y="4643446"/>
            <a:ext cx="5114778" cy="1101248"/>
          </a:xfrm>
        </p:spPr>
        <p:txBody>
          <a:bodyPr>
            <a:normAutofit lnSpcReduction="10000"/>
          </a:bodyPr>
          <a:lstStyle/>
          <a:p>
            <a:r>
              <a:rPr lang="ru-RU" dirty="0" smtClean="0"/>
              <a:t>Подготовила учитель ОДНКНР </a:t>
            </a:r>
            <a:endParaRPr lang="ru-RU" dirty="0" smtClean="0"/>
          </a:p>
          <a:p>
            <a:r>
              <a:rPr lang="ru-RU" dirty="0" smtClean="0"/>
              <a:t>МБОУ </a:t>
            </a:r>
            <a:r>
              <a:rPr lang="ru-RU" dirty="0" smtClean="0"/>
              <a:t>СОШ №</a:t>
            </a:r>
            <a:r>
              <a:rPr lang="ru-RU" dirty="0" smtClean="0"/>
              <a:t>20 г. </a:t>
            </a:r>
            <a:r>
              <a:rPr lang="ru-RU" smtClean="0"/>
              <a:t>Новочеркасска </a:t>
            </a:r>
            <a:endParaRPr lang="ru-RU" dirty="0" smtClean="0"/>
          </a:p>
          <a:p>
            <a:r>
              <a:rPr lang="ru-RU" dirty="0" err="1" smtClean="0"/>
              <a:t>Штепа</a:t>
            </a:r>
            <a:r>
              <a:rPr lang="ru-RU" dirty="0" smtClean="0"/>
              <a:t> Е.В.</a:t>
            </a:r>
            <a:endParaRPr lang="ru-RU"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sz="half" idx="1"/>
          </p:nvPr>
        </p:nvSpPr>
        <p:spPr>
          <a:xfrm>
            <a:off x="0" y="214290"/>
            <a:ext cx="3977640" cy="6429420"/>
          </a:xfrm>
        </p:spPr>
        <p:txBody>
          <a:bodyPr>
            <a:normAutofit fontScale="77500" lnSpcReduction="20000"/>
          </a:bodyPr>
          <a:lstStyle/>
          <a:p>
            <a:pPr fontAlgn="base"/>
            <a:r>
              <a:rPr lang="ru-RU" dirty="0" smtClean="0"/>
              <a:t>Самой </a:t>
            </a:r>
            <a:r>
              <a:rPr lang="ru-RU" dirty="0"/>
              <a:t>большой драгоценностью у тувинцев считаются дети. Тувинцы их не целуют, а нюхают, считая именно такое проявление ласки наивысшим проявлением свои нежных чувств.</a:t>
            </a:r>
          </a:p>
          <a:p>
            <a:pPr fontAlgn="base"/>
            <a:r>
              <a:rPr lang="ru-RU" dirty="0"/>
              <a:t>Если маленького ребёнка нужно было вынести из дома, его лоб обмазывали сажей, а к одежде пришивали когти медведя или орла. Кроме того, у тувинцев бытовал обычай давать ребёнку несколько имён, в том числе неблагозвучных, чтобы злым духам было труднее украсть его душу.</a:t>
            </a:r>
          </a:p>
          <a:p>
            <a:endParaRPr lang="ru-RU" dirty="0"/>
          </a:p>
        </p:txBody>
      </p:sp>
      <p:pic>
        <p:nvPicPr>
          <p:cNvPr id="5" name="Содержимое 4" descr="1315821262_larisa-shoygu.jpg"/>
          <p:cNvPicPr>
            <a:picLocks noGrp="1" noChangeAspect="1"/>
          </p:cNvPicPr>
          <p:nvPr>
            <p:ph sz="half" idx="2"/>
          </p:nvPr>
        </p:nvPicPr>
        <p:blipFill>
          <a:blip r:embed="rId2"/>
          <a:stretch>
            <a:fillRect/>
          </a:stretch>
        </p:blipFill>
        <p:spPr>
          <a:xfrm>
            <a:off x="4178300" y="1500174"/>
            <a:ext cx="4847194" cy="3710797"/>
          </a:xfr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0034" y="214290"/>
            <a:ext cx="7242048" cy="605808"/>
          </a:xfrm>
        </p:spPr>
        <p:txBody>
          <a:bodyPr>
            <a:normAutofit/>
          </a:bodyPr>
          <a:lstStyle/>
          <a:p>
            <a:pPr algn="ctr"/>
            <a:r>
              <a:rPr lang="ru-RU" b="1" dirty="0"/>
              <a:t>Быт</a:t>
            </a:r>
            <a:endParaRPr lang="ru-RU" dirty="0"/>
          </a:p>
        </p:txBody>
      </p:sp>
      <p:sp>
        <p:nvSpPr>
          <p:cNvPr id="3" name="Содержимое 2"/>
          <p:cNvSpPr>
            <a:spLocks noGrp="1"/>
          </p:cNvSpPr>
          <p:nvPr>
            <p:ph sz="half" idx="1"/>
          </p:nvPr>
        </p:nvSpPr>
        <p:spPr>
          <a:xfrm>
            <a:off x="0" y="928670"/>
            <a:ext cx="4357686" cy="5929330"/>
          </a:xfrm>
        </p:spPr>
        <p:txBody>
          <a:bodyPr>
            <a:normAutofit fontScale="62500" lnSpcReduction="20000"/>
          </a:bodyPr>
          <a:lstStyle/>
          <a:p>
            <a:r>
              <a:rPr lang="ru-RU" dirty="0"/>
              <a:t>Уклад западных и восточных тувинцев издревле различался. </a:t>
            </a:r>
            <a:r>
              <a:rPr lang="ru-RU" b="1" dirty="0"/>
              <a:t>Западные тувинцы </a:t>
            </a:r>
            <a:r>
              <a:rPr lang="ru-RU" dirty="0"/>
              <a:t>до середины прошлого века занимались в основном кочевым скотоводством и охотой. При этом у них были очень развиты ремёсла. В начале XX века в Туве, в частности, насчитывалось до полутысячи кузнецов-ювелиров, которые работали на заказ</a:t>
            </a:r>
            <a:r>
              <a:rPr lang="ru-RU" dirty="0" smtClean="0"/>
              <a:t>.</a:t>
            </a:r>
          </a:p>
          <a:p>
            <a:r>
              <a:rPr lang="ru-RU" b="1" dirty="0"/>
              <a:t>Восточные тувинцы </a:t>
            </a:r>
            <a:r>
              <a:rPr lang="ru-RU" dirty="0"/>
              <a:t>кочевали в горной тайге Восточных Саян и занимались охотой и оленеводством. Кроме того, восточные тувинцы преуспели в собирательстве. Они, например, заготавливали по сто и более килограммов луковиц сараны и кедровых орехов на семью. И ещё славились своим умением выделывать шкуры и обрабатывать бересту.</a:t>
            </a:r>
          </a:p>
        </p:txBody>
      </p:sp>
      <p:pic>
        <p:nvPicPr>
          <p:cNvPr id="5" name="Содержимое 4" descr="1308937127_izdeliya-iz-voyloka-foto-tuvaonlayn.jpg"/>
          <p:cNvPicPr>
            <a:picLocks noGrp="1" noChangeAspect="1"/>
          </p:cNvPicPr>
          <p:nvPr>
            <p:ph sz="half" idx="2"/>
          </p:nvPr>
        </p:nvPicPr>
        <p:blipFill>
          <a:blip r:embed="rId2"/>
          <a:stretch>
            <a:fillRect/>
          </a:stretch>
        </p:blipFill>
        <p:spPr>
          <a:xfrm>
            <a:off x="4328037" y="1000108"/>
            <a:ext cx="4815963" cy="3611972"/>
          </a:xfr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sz="half" idx="1"/>
          </p:nvPr>
        </p:nvSpPr>
        <p:spPr>
          <a:xfrm>
            <a:off x="0" y="214290"/>
            <a:ext cx="4143372" cy="6429420"/>
          </a:xfrm>
        </p:spPr>
        <p:txBody>
          <a:bodyPr>
            <a:normAutofit fontScale="55000" lnSpcReduction="20000"/>
          </a:bodyPr>
          <a:lstStyle/>
          <a:p>
            <a:pPr fontAlgn="base"/>
            <a:r>
              <a:rPr lang="ru-RU" sz="2900" dirty="0"/>
              <a:t>Традиционная одежда тувинцев изготавливалась в основном из шкур и войлока</a:t>
            </a:r>
            <a:r>
              <a:rPr lang="ru-RU" sz="2900" dirty="0" smtClean="0"/>
              <a:t>.</a:t>
            </a:r>
            <a:r>
              <a:rPr lang="ru-RU" sz="2900" dirty="0"/>
              <a:t> Тувинский халат отличался ступенчатым вырезом в верхней части левой полы и длинными рукавами. Зимой тувинцы носили длиннополые шубы со стоячим воротником. В торжественных случаях они наряжались в шубы из шкур ягнят, подбитых яркой шёлковой тканью или в халаты, полы, ворот и обшлага которых были обшиты полосками разноцветной ткани, а швы на воротнике образовывали причудливые узоры.</a:t>
            </a:r>
          </a:p>
          <a:p>
            <a:pPr fontAlgn="base"/>
            <a:r>
              <a:rPr lang="ru-RU" sz="2900" dirty="0"/>
              <a:t>Наиболее характерный для тувинцев головной убор - овчинная куполообразная шапка с наушниками, которые завязываются на затылке, и назатыльником, прикрывающим шею. Кроме того, тувинцы нередко носили войлочные капюшоны, а также шапки из рыси или ягнёнка, которые имели высокую тулью, обшитую цветной тканью. К верхней части шапки пришивали шишечку в виде плетёного узла с красными лентами.</a:t>
            </a:r>
          </a:p>
          <a:p>
            <a:endParaRPr lang="ru-RU" dirty="0"/>
          </a:p>
        </p:txBody>
      </p:sp>
      <p:pic>
        <p:nvPicPr>
          <p:cNvPr id="5" name="Содержимое 4" descr="nwyk69.jpg"/>
          <p:cNvPicPr>
            <a:picLocks noGrp="1" noChangeAspect="1"/>
          </p:cNvPicPr>
          <p:nvPr>
            <p:ph sz="half" idx="2"/>
          </p:nvPr>
        </p:nvPicPr>
        <p:blipFill>
          <a:blip r:embed="rId2"/>
          <a:stretch>
            <a:fillRect/>
          </a:stretch>
        </p:blipFill>
        <p:spPr>
          <a:xfrm>
            <a:off x="4178300" y="1000109"/>
            <a:ext cx="4904305" cy="4466420"/>
          </a:xfr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sz="half" idx="1"/>
          </p:nvPr>
        </p:nvSpPr>
        <p:spPr>
          <a:xfrm>
            <a:off x="457200" y="0"/>
            <a:ext cx="3520440" cy="6858000"/>
          </a:xfrm>
        </p:spPr>
        <p:txBody>
          <a:bodyPr>
            <a:normAutofit fontScale="92500"/>
          </a:bodyPr>
          <a:lstStyle/>
          <a:p>
            <a:r>
              <a:rPr lang="ru-RU" dirty="0"/>
              <a:t>У тувинцев косы носили как мужчины, так и женщины. Разница лишь в том, что мужчины брили переднюю часть головы. Поэтому этот народ всегда высоко ценил </a:t>
            </a:r>
            <a:r>
              <a:rPr lang="ru-RU" dirty="0" err="1"/>
              <a:t>накосные</a:t>
            </a:r>
            <a:r>
              <a:rPr lang="ru-RU" dirty="0"/>
              <a:t> украшения в виде пластин с гравировкой, чеканкой и драгоценными камнями.</a:t>
            </a:r>
          </a:p>
        </p:txBody>
      </p:sp>
      <p:pic>
        <p:nvPicPr>
          <p:cNvPr id="5" name="Содержимое 4" descr="1e4a3a875c9a4a068aac4f938f44d3c2.max-1200x800.jpg"/>
          <p:cNvPicPr>
            <a:picLocks noGrp="1" noChangeAspect="1"/>
          </p:cNvPicPr>
          <p:nvPr>
            <p:ph sz="half" idx="2"/>
          </p:nvPr>
        </p:nvPicPr>
        <p:blipFill>
          <a:blip r:embed="rId2"/>
          <a:stretch>
            <a:fillRect/>
          </a:stretch>
        </p:blipFill>
        <p:spPr>
          <a:xfrm>
            <a:off x="3857620" y="1857364"/>
            <a:ext cx="5090735" cy="3393823"/>
          </a:xfr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285728"/>
            <a:ext cx="7242048" cy="534370"/>
          </a:xfrm>
        </p:spPr>
        <p:txBody>
          <a:bodyPr>
            <a:normAutofit fontScale="90000"/>
          </a:bodyPr>
          <a:lstStyle/>
          <a:p>
            <a:r>
              <a:rPr lang="ru-RU" b="1" dirty="0"/>
              <a:t>Культура</a:t>
            </a:r>
            <a:endParaRPr lang="ru-RU" dirty="0"/>
          </a:p>
        </p:txBody>
      </p:sp>
      <p:sp>
        <p:nvSpPr>
          <p:cNvPr id="3" name="Содержимое 2"/>
          <p:cNvSpPr>
            <a:spLocks noGrp="1"/>
          </p:cNvSpPr>
          <p:nvPr>
            <p:ph sz="half" idx="1"/>
          </p:nvPr>
        </p:nvSpPr>
        <p:spPr>
          <a:xfrm>
            <a:off x="0" y="928670"/>
            <a:ext cx="3977640" cy="5643602"/>
          </a:xfrm>
        </p:spPr>
        <p:txBody>
          <a:bodyPr>
            <a:normAutofit/>
          </a:bodyPr>
          <a:lstStyle/>
          <a:p>
            <a:r>
              <a:rPr lang="ru-RU" dirty="0"/>
              <a:t>Тувинцы славятся на весь мир своим горловым пением и национальной борьбой </a:t>
            </a:r>
            <a:r>
              <a:rPr lang="ru-RU" dirty="0" err="1"/>
              <a:t>хуреш</a:t>
            </a:r>
            <a:r>
              <a:rPr lang="ru-RU" dirty="0"/>
              <a:t>. Среди тувинских борцов </a:t>
            </a:r>
            <a:r>
              <a:rPr lang="ru-RU" dirty="0" err="1"/>
              <a:t>хуреша</a:t>
            </a:r>
            <a:r>
              <a:rPr lang="ru-RU" dirty="0"/>
              <a:t> есть спортсмены, которые также становились чемпионами мира по борьбе </a:t>
            </a:r>
            <a:r>
              <a:rPr lang="ru-RU" dirty="0" err="1"/>
              <a:t>сумо</a:t>
            </a:r>
            <a:r>
              <a:rPr lang="ru-RU" dirty="0"/>
              <a:t>.</a:t>
            </a:r>
          </a:p>
        </p:txBody>
      </p:sp>
      <p:pic>
        <p:nvPicPr>
          <p:cNvPr id="5" name="Содержимое 4" descr="f73c9e306ce3a3393e797c1a5030d37b.jpeg"/>
          <p:cNvPicPr>
            <a:picLocks noGrp="1" noChangeAspect="1"/>
          </p:cNvPicPr>
          <p:nvPr>
            <p:ph sz="half" idx="2"/>
          </p:nvPr>
        </p:nvPicPr>
        <p:blipFill>
          <a:blip r:embed="rId2"/>
          <a:stretch>
            <a:fillRect/>
          </a:stretch>
        </p:blipFill>
        <p:spPr>
          <a:xfrm>
            <a:off x="4178300" y="1714489"/>
            <a:ext cx="4825235" cy="3383026"/>
          </a:xfr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sz="half" idx="1"/>
          </p:nvPr>
        </p:nvSpPr>
        <p:spPr>
          <a:xfrm>
            <a:off x="0" y="142852"/>
            <a:ext cx="3977640" cy="6500858"/>
          </a:xfrm>
        </p:spPr>
        <p:txBody>
          <a:bodyPr>
            <a:normAutofit fontScale="92500" lnSpcReduction="20000"/>
          </a:bodyPr>
          <a:lstStyle/>
          <a:p>
            <a:r>
              <a:rPr lang="ru-RU" dirty="0"/>
              <a:t>Некоторые историки считают, что состязания по </a:t>
            </a:r>
            <a:r>
              <a:rPr lang="ru-RU" dirty="0" err="1"/>
              <a:t>хурешу</a:t>
            </a:r>
            <a:r>
              <a:rPr lang="ru-RU" dirty="0"/>
              <a:t> проводились за тысячу лет до Олимпийских игр. Победитель в </a:t>
            </a:r>
            <a:r>
              <a:rPr lang="ru-RU" dirty="0" err="1"/>
              <a:t>хуреше</a:t>
            </a:r>
            <a:r>
              <a:rPr lang="ru-RU" dirty="0"/>
              <a:t> по традиции изображает полёт орла. Иногда ему в ладонь кладут кусочек сыра, чтобы он сперва отведал этого угощения сам, а потом разбросал остатки в разные стороны, как бы подкармливая духов гор. </a:t>
            </a:r>
          </a:p>
        </p:txBody>
      </p:sp>
      <p:pic>
        <p:nvPicPr>
          <p:cNvPr id="5" name="Содержимое 4" descr="caption.jpg"/>
          <p:cNvPicPr>
            <a:picLocks noGrp="1" noChangeAspect="1"/>
          </p:cNvPicPr>
          <p:nvPr>
            <p:ph sz="half" idx="2"/>
          </p:nvPr>
        </p:nvPicPr>
        <p:blipFill>
          <a:blip r:embed="rId2"/>
          <a:stretch>
            <a:fillRect/>
          </a:stretch>
        </p:blipFill>
        <p:spPr>
          <a:xfrm>
            <a:off x="4178300" y="1571613"/>
            <a:ext cx="4819672" cy="3610372"/>
          </a:xfr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0034" y="285728"/>
            <a:ext cx="7239000" cy="857272"/>
          </a:xfrm>
        </p:spPr>
        <p:txBody>
          <a:bodyPr/>
          <a:lstStyle/>
          <a:p>
            <a:r>
              <a:rPr lang="ru-RU" dirty="0"/>
              <a:t>Загадочная Тува.</a:t>
            </a:r>
          </a:p>
        </p:txBody>
      </p:sp>
      <p:sp>
        <p:nvSpPr>
          <p:cNvPr id="3" name="Содержимое 2"/>
          <p:cNvSpPr>
            <a:spLocks noGrp="1"/>
          </p:cNvSpPr>
          <p:nvPr>
            <p:ph idx="1"/>
          </p:nvPr>
        </p:nvSpPr>
        <p:spPr>
          <a:xfrm>
            <a:off x="285720" y="1214422"/>
            <a:ext cx="8643998" cy="5500726"/>
          </a:xfrm>
        </p:spPr>
        <p:txBody>
          <a:bodyPr>
            <a:normAutofit fontScale="92500"/>
          </a:bodyPr>
          <a:lstStyle/>
          <a:p>
            <a:pPr>
              <a:lnSpc>
                <a:spcPct val="150000"/>
              </a:lnSpc>
            </a:pPr>
            <a:r>
              <a:rPr lang="ru-RU" dirty="0"/>
              <a:t>Тува – удивительная страна. Трудно найти еще один регион на планете с таким разнообразием природных условий на сравнительно небольшой территории. Расположенная в центре азиатского материка, на стыке Сибири и Центральной Азии, Тува сочетает элементы двух разных природных районов. Здесь </a:t>
            </a:r>
            <a:r>
              <a:rPr lang="ru-RU" i="1" dirty="0"/>
              <a:t>центрально-азиатские песчаные пустыни</a:t>
            </a:r>
            <a:r>
              <a:rPr lang="ru-RU" dirty="0"/>
              <a:t> соседствуют с </a:t>
            </a:r>
            <a:r>
              <a:rPr lang="ru-RU" i="1" dirty="0"/>
              <a:t>южно-сибирскими лесами</a:t>
            </a:r>
            <a:r>
              <a:rPr lang="ru-RU" dirty="0"/>
              <a:t> и </a:t>
            </a:r>
            <a:r>
              <a:rPr lang="ru-RU" i="1" dirty="0"/>
              <a:t>тундрой</a:t>
            </a:r>
            <a:r>
              <a:rPr lang="ru-RU" dirty="0"/>
              <a:t>, северные олени живут неподалеку от верблюдов и красных волков.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p:txBody>
          <a:bodyPr/>
          <a:lstStyle/>
          <a:p>
            <a:endParaRPr lang="ru-RU"/>
          </a:p>
        </p:txBody>
      </p:sp>
      <p:sp>
        <p:nvSpPr>
          <p:cNvPr id="5" name="Содержимое 4"/>
          <p:cNvSpPr>
            <a:spLocks noGrp="1"/>
          </p:cNvSpPr>
          <p:nvPr>
            <p:ph sz="half" idx="1"/>
          </p:nvPr>
        </p:nvSpPr>
        <p:spPr>
          <a:xfrm>
            <a:off x="457200" y="500042"/>
            <a:ext cx="3520440" cy="5929354"/>
          </a:xfrm>
        </p:spPr>
        <p:txBody>
          <a:bodyPr>
            <a:normAutofit/>
          </a:bodyPr>
          <a:lstStyle/>
          <a:p>
            <a:r>
              <a:rPr lang="ru-RU" dirty="0" smtClean="0"/>
              <a:t>На суровом высокогорье обитают очень редкие животные — </a:t>
            </a:r>
            <a:r>
              <a:rPr lang="ru-RU" i="1" dirty="0" smtClean="0"/>
              <a:t>снежные барсы</a:t>
            </a:r>
            <a:r>
              <a:rPr lang="ru-RU" dirty="0" smtClean="0"/>
              <a:t> и удивительные тувинские яки — </a:t>
            </a:r>
            <a:r>
              <a:rPr lang="ru-RU" i="1" dirty="0" smtClean="0"/>
              <a:t>сарлыки</a:t>
            </a:r>
            <a:endParaRPr lang="ru-RU" dirty="0"/>
          </a:p>
        </p:txBody>
      </p:sp>
      <p:pic>
        <p:nvPicPr>
          <p:cNvPr id="7" name="Содержимое 6" descr="s1200 (1).jpg"/>
          <p:cNvPicPr>
            <a:picLocks noGrp="1" noChangeAspect="1"/>
          </p:cNvPicPr>
          <p:nvPr>
            <p:ph sz="half" idx="2"/>
          </p:nvPr>
        </p:nvPicPr>
        <p:blipFill>
          <a:blip r:embed="rId2"/>
          <a:stretch>
            <a:fillRect/>
          </a:stretch>
        </p:blipFill>
        <p:spPr>
          <a:xfrm>
            <a:off x="4071934" y="571480"/>
            <a:ext cx="4038600" cy="3028950"/>
          </a:xfrm>
        </p:spPr>
      </p:pic>
      <p:pic>
        <p:nvPicPr>
          <p:cNvPr id="1026" name="Picture 2" descr="C:\Users\Лилия\Desktop\s1200 (2).jpg"/>
          <p:cNvPicPr>
            <a:picLocks noChangeAspect="1" noChangeArrowheads="1"/>
          </p:cNvPicPr>
          <p:nvPr/>
        </p:nvPicPr>
        <p:blipFill>
          <a:blip r:embed="rId3"/>
          <a:srcRect/>
          <a:stretch>
            <a:fillRect/>
          </a:stretch>
        </p:blipFill>
        <p:spPr bwMode="auto">
          <a:xfrm>
            <a:off x="5214910" y="3857628"/>
            <a:ext cx="3929090" cy="2619393"/>
          </a:xfrm>
          <a:prstGeom prst="rect">
            <a:avLst/>
          </a:prstGeo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p:txBody>
          <a:bodyPr/>
          <a:lstStyle/>
          <a:p>
            <a:endParaRPr lang="ru-RU"/>
          </a:p>
        </p:txBody>
      </p:sp>
      <p:sp>
        <p:nvSpPr>
          <p:cNvPr id="5" name="Содержимое 4"/>
          <p:cNvSpPr>
            <a:spLocks noGrp="1"/>
          </p:cNvSpPr>
          <p:nvPr>
            <p:ph sz="half" idx="1"/>
          </p:nvPr>
        </p:nvSpPr>
        <p:spPr>
          <a:xfrm>
            <a:off x="0" y="285728"/>
            <a:ext cx="3977640" cy="6572272"/>
          </a:xfrm>
        </p:spPr>
        <p:txBody>
          <a:bodyPr>
            <a:normAutofit fontScale="92500" lnSpcReduction="10000"/>
          </a:bodyPr>
          <a:lstStyle/>
          <a:p>
            <a:r>
              <a:rPr lang="ru-RU" dirty="0" smtClean="0"/>
              <a:t>Альпийские луга радуют буйством цветов и красок. Первозданная природа Тувы, лечебные </a:t>
            </a:r>
            <a:r>
              <a:rPr lang="ru-RU" dirty="0" err="1" smtClean="0"/>
              <a:t>аржааны</a:t>
            </a:r>
            <a:r>
              <a:rPr lang="ru-RU" dirty="0" smtClean="0"/>
              <a:t>, могучие реки, высочайшие горы, загадочные озера, большое количество природных и археологических памятников, обширные охотничьи угодья — все это стоит внимания любознательных путешественников.</a:t>
            </a:r>
            <a:endParaRPr lang="ru-RU" dirty="0"/>
          </a:p>
        </p:txBody>
      </p:sp>
      <p:pic>
        <p:nvPicPr>
          <p:cNvPr id="8" name="Содержимое 7" descr="nastol.com.ua-211230.jpg"/>
          <p:cNvPicPr>
            <a:picLocks noGrp="1" noChangeAspect="1"/>
          </p:cNvPicPr>
          <p:nvPr>
            <p:ph sz="half" idx="2"/>
          </p:nvPr>
        </p:nvPicPr>
        <p:blipFill>
          <a:blip r:embed="rId2" cstate="print"/>
          <a:stretch>
            <a:fillRect/>
          </a:stretch>
        </p:blipFill>
        <p:spPr>
          <a:xfrm>
            <a:off x="3774228" y="1928802"/>
            <a:ext cx="5262166" cy="3286147"/>
          </a:xfr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0034" y="214290"/>
            <a:ext cx="7242048" cy="785834"/>
          </a:xfrm>
        </p:spPr>
        <p:txBody>
          <a:bodyPr/>
          <a:lstStyle/>
          <a:p>
            <a:r>
              <a:rPr lang="ru-RU" dirty="0" smtClean="0"/>
              <a:t>лечебные </a:t>
            </a:r>
            <a:r>
              <a:rPr lang="ru-RU" dirty="0" err="1" smtClean="0"/>
              <a:t>аржааны</a:t>
            </a:r>
            <a:endParaRPr lang="ru-RU" dirty="0"/>
          </a:p>
        </p:txBody>
      </p:sp>
      <p:sp>
        <p:nvSpPr>
          <p:cNvPr id="4" name="Содержимое 3"/>
          <p:cNvSpPr>
            <a:spLocks noGrp="1"/>
          </p:cNvSpPr>
          <p:nvPr>
            <p:ph sz="half" idx="1"/>
          </p:nvPr>
        </p:nvSpPr>
        <p:spPr>
          <a:xfrm>
            <a:off x="0" y="1071546"/>
            <a:ext cx="3977640" cy="5786454"/>
          </a:xfrm>
        </p:spPr>
        <p:txBody>
          <a:bodyPr>
            <a:normAutofit fontScale="62500" lnSpcReduction="20000"/>
          </a:bodyPr>
          <a:lstStyle/>
          <a:p>
            <a:r>
              <a:rPr lang="ru-RU" b="1" dirty="0" err="1"/>
              <a:t>Аржааны</a:t>
            </a:r>
            <a:r>
              <a:rPr lang="ru-RU" b="1" dirty="0"/>
              <a:t> </a:t>
            </a:r>
            <a:r>
              <a:rPr lang="ru-RU" dirty="0"/>
              <a:t>- природные водные источники, с древних времен используемые тувинцами как лечебные. Основными видами лечения были душ или ванны, если источник теплый или горячий, полоскание, прием внутрь. При этом время душа или ванны строго регламентировалось, постепенно увеличиваясь с начала лечения и до конца, например от одной до пяти минут</a:t>
            </a:r>
            <a:r>
              <a:rPr lang="ru-RU" dirty="0" smtClean="0"/>
              <a:t>.</a:t>
            </a:r>
          </a:p>
          <a:p>
            <a:r>
              <a:rPr lang="ru-RU" dirty="0"/>
              <a:t>Традиция лечения и отдыха на </a:t>
            </a:r>
            <a:r>
              <a:rPr lang="ru-RU" dirty="0" err="1"/>
              <a:t>аржаанах</a:t>
            </a:r>
            <a:r>
              <a:rPr lang="ru-RU" dirty="0"/>
              <a:t> в целях профилактики сохранилась и по сей день. На тувинские </a:t>
            </a:r>
            <a:r>
              <a:rPr lang="ru-RU" dirty="0" err="1"/>
              <a:t>аржааны</a:t>
            </a:r>
            <a:r>
              <a:rPr lang="ru-RU" dirty="0"/>
              <a:t> и соленые озера приезжают лечиться не только со всей Тувы, но и из регионов – с Алтая, Бурятии, Красноярского края, Хакасии, Монголии.</a:t>
            </a:r>
          </a:p>
        </p:txBody>
      </p:sp>
      <p:pic>
        <p:nvPicPr>
          <p:cNvPr id="6" name="Содержимое 5" descr="1529558090_article1773.jpg"/>
          <p:cNvPicPr>
            <a:picLocks noGrp="1" noChangeAspect="1"/>
          </p:cNvPicPr>
          <p:nvPr>
            <p:ph sz="half" idx="2"/>
          </p:nvPr>
        </p:nvPicPr>
        <p:blipFill>
          <a:blip r:embed="rId2"/>
          <a:stretch>
            <a:fillRect/>
          </a:stretch>
        </p:blipFill>
        <p:spPr>
          <a:xfrm>
            <a:off x="4383975" y="1428736"/>
            <a:ext cx="4760026" cy="2857520"/>
          </a:xfr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0034" y="214290"/>
            <a:ext cx="7242048" cy="785834"/>
          </a:xfrm>
        </p:spPr>
        <p:txBody>
          <a:bodyPr/>
          <a:lstStyle/>
          <a:p>
            <a:r>
              <a:rPr lang="ru-RU" dirty="0" smtClean="0"/>
              <a:t>лечебные </a:t>
            </a:r>
            <a:r>
              <a:rPr lang="ru-RU" dirty="0" err="1" smtClean="0"/>
              <a:t>аржааны</a:t>
            </a:r>
            <a:endParaRPr lang="ru-RU" dirty="0"/>
          </a:p>
        </p:txBody>
      </p:sp>
      <p:sp>
        <p:nvSpPr>
          <p:cNvPr id="4" name="Содержимое 3"/>
          <p:cNvSpPr>
            <a:spLocks noGrp="1"/>
          </p:cNvSpPr>
          <p:nvPr>
            <p:ph sz="half" idx="1"/>
          </p:nvPr>
        </p:nvSpPr>
        <p:spPr>
          <a:xfrm>
            <a:off x="0" y="1071546"/>
            <a:ext cx="3977640" cy="5786454"/>
          </a:xfrm>
        </p:spPr>
        <p:txBody>
          <a:bodyPr>
            <a:normAutofit fontScale="62500" lnSpcReduction="20000"/>
          </a:bodyPr>
          <a:lstStyle/>
          <a:p>
            <a:r>
              <a:rPr lang="ru-RU" b="1" dirty="0" err="1"/>
              <a:t>Аржааны</a:t>
            </a:r>
            <a:r>
              <a:rPr lang="ru-RU" b="1" dirty="0"/>
              <a:t> </a:t>
            </a:r>
            <a:r>
              <a:rPr lang="ru-RU" dirty="0"/>
              <a:t>- природные водные источники, с древних времен используемые тувинцами как лечебные. Основными видами лечения были душ или ванны, если источник теплый или горячий, полоскание, прием внутрь. При этом время душа или ванны строго регламентировалось, постепенно увеличиваясь с начала лечения и до конца, например от одной до пяти минут</a:t>
            </a:r>
            <a:r>
              <a:rPr lang="ru-RU" dirty="0" smtClean="0"/>
              <a:t>.</a:t>
            </a:r>
          </a:p>
          <a:p>
            <a:r>
              <a:rPr lang="ru-RU" dirty="0"/>
              <a:t>Традиция лечения и отдыха на </a:t>
            </a:r>
            <a:r>
              <a:rPr lang="ru-RU" dirty="0" err="1"/>
              <a:t>аржаанах</a:t>
            </a:r>
            <a:r>
              <a:rPr lang="ru-RU" dirty="0"/>
              <a:t> в целях профилактики сохранилась и по сей день. На тувинские </a:t>
            </a:r>
            <a:r>
              <a:rPr lang="ru-RU" dirty="0" err="1"/>
              <a:t>аржааны</a:t>
            </a:r>
            <a:r>
              <a:rPr lang="ru-RU" dirty="0"/>
              <a:t> и соленые озера приезжают лечиться не только со всей Тувы, но и из регионов – с Алтая, Бурятии, Красноярского края, Хакасии, Монголии.</a:t>
            </a:r>
          </a:p>
        </p:txBody>
      </p:sp>
      <p:pic>
        <p:nvPicPr>
          <p:cNvPr id="6" name="Содержимое 5" descr="1529558090_article1773.jpg"/>
          <p:cNvPicPr>
            <a:picLocks noGrp="1" noChangeAspect="1"/>
          </p:cNvPicPr>
          <p:nvPr>
            <p:ph sz="half" idx="2"/>
          </p:nvPr>
        </p:nvPicPr>
        <p:blipFill>
          <a:blip r:embed="rId2"/>
          <a:stretch>
            <a:fillRect/>
          </a:stretch>
        </p:blipFill>
        <p:spPr>
          <a:xfrm>
            <a:off x="4383975" y="1428736"/>
            <a:ext cx="4760026" cy="2857520"/>
          </a:xfr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p:txBody>
          <a:bodyPr/>
          <a:lstStyle/>
          <a:p>
            <a:endParaRPr lang="ru-RU"/>
          </a:p>
        </p:txBody>
      </p:sp>
      <p:sp>
        <p:nvSpPr>
          <p:cNvPr id="5" name="Содержимое 4"/>
          <p:cNvSpPr>
            <a:spLocks noGrp="1"/>
          </p:cNvSpPr>
          <p:nvPr>
            <p:ph sz="half" idx="1"/>
          </p:nvPr>
        </p:nvSpPr>
        <p:spPr>
          <a:xfrm>
            <a:off x="0" y="214290"/>
            <a:ext cx="4572000" cy="6643710"/>
          </a:xfrm>
        </p:spPr>
        <p:txBody>
          <a:bodyPr>
            <a:normAutofit fontScale="92500" lnSpcReduction="20000"/>
          </a:bodyPr>
          <a:lstStyle/>
          <a:p>
            <a:r>
              <a:rPr lang="ru-RU" b="1" dirty="0"/>
              <a:t>Тувинцы или "</a:t>
            </a:r>
            <a:r>
              <a:rPr lang="ru-RU" b="1" dirty="0" err="1"/>
              <a:t>тубинцы</a:t>
            </a:r>
            <a:r>
              <a:rPr lang="ru-RU" b="1" dirty="0"/>
              <a:t>", как их ещё называют в некоторых источниках, поскольку они живут на реке Тубе (приток Енисея), упоминаются уже в китайских летописных хрониках</a:t>
            </a:r>
            <a:r>
              <a:rPr lang="ru-RU" dirty="0" smtClean="0"/>
              <a:t>.</a:t>
            </a:r>
            <a:r>
              <a:rPr lang="ru-RU" dirty="0"/>
              <a:t> Считается, что предки современных тувинцев, </a:t>
            </a:r>
            <a:r>
              <a:rPr lang="ru-RU" dirty="0" err="1"/>
              <a:t>тюркоязычные</a:t>
            </a:r>
            <a:r>
              <a:rPr lang="ru-RU" dirty="0"/>
              <a:t> племена Центральной Азии, пришли на территорию современной Тувы не позднее первого тысячелетия и смешались там с </a:t>
            </a:r>
            <a:r>
              <a:rPr lang="ru-RU" dirty="0" err="1"/>
              <a:t>кетоязычными</a:t>
            </a:r>
            <a:r>
              <a:rPr lang="ru-RU" dirty="0"/>
              <a:t>, </a:t>
            </a:r>
            <a:r>
              <a:rPr lang="ru-RU" dirty="0" err="1"/>
              <a:t>самодийскоязычными</a:t>
            </a:r>
            <a:r>
              <a:rPr lang="ru-RU" dirty="0"/>
              <a:t> и индоевропейскими племенами.</a:t>
            </a:r>
          </a:p>
        </p:txBody>
      </p:sp>
      <p:pic>
        <p:nvPicPr>
          <p:cNvPr id="7" name="Содержимое 6" descr="a33026831b4ccf84879e5a3bc51ca010.jpg"/>
          <p:cNvPicPr>
            <a:picLocks noGrp="1" noChangeAspect="1"/>
          </p:cNvPicPr>
          <p:nvPr>
            <p:ph sz="half" idx="2"/>
          </p:nvPr>
        </p:nvPicPr>
        <p:blipFill>
          <a:blip r:embed="rId2"/>
          <a:stretch>
            <a:fillRect/>
          </a:stretch>
        </p:blipFill>
        <p:spPr>
          <a:xfrm>
            <a:off x="4651568" y="-12632"/>
            <a:ext cx="4206711" cy="5584771"/>
          </a:xfr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0034" y="214290"/>
            <a:ext cx="7242048" cy="677246"/>
          </a:xfrm>
        </p:spPr>
        <p:txBody>
          <a:bodyPr>
            <a:normAutofit/>
          </a:bodyPr>
          <a:lstStyle/>
          <a:p>
            <a:r>
              <a:rPr lang="ru-RU" dirty="0" smtClean="0"/>
              <a:t>Верования тувинцев</a:t>
            </a:r>
            <a:endParaRPr lang="ru-RU" dirty="0"/>
          </a:p>
        </p:txBody>
      </p:sp>
      <p:sp>
        <p:nvSpPr>
          <p:cNvPr id="3" name="Содержимое 2"/>
          <p:cNvSpPr>
            <a:spLocks noGrp="1"/>
          </p:cNvSpPr>
          <p:nvPr>
            <p:ph sz="half" idx="1"/>
          </p:nvPr>
        </p:nvSpPr>
        <p:spPr>
          <a:xfrm>
            <a:off x="0" y="928670"/>
            <a:ext cx="3977640" cy="5929330"/>
          </a:xfrm>
        </p:spPr>
        <p:txBody>
          <a:bodyPr>
            <a:normAutofit fontScale="70000" lnSpcReduction="20000"/>
          </a:bodyPr>
          <a:lstStyle/>
          <a:p>
            <a:pPr fontAlgn="base"/>
            <a:r>
              <a:rPr lang="ru-RU" dirty="0"/>
              <a:t>Тувинцы считаются единственным в мире </a:t>
            </a:r>
            <a:r>
              <a:rPr lang="ru-RU" dirty="0" err="1"/>
              <a:t>тюркоязычным</a:t>
            </a:r>
            <a:r>
              <a:rPr lang="ru-RU" dirty="0"/>
              <a:t> народом, который исповедует буддизм. При этом их традиционная религия - шаманизм.</a:t>
            </a:r>
          </a:p>
          <a:p>
            <a:pPr fontAlgn="base"/>
            <a:r>
              <a:rPr lang="ru-RU" dirty="0"/>
              <a:t>Тувинцы до сих пор особо почитают семейный очаг и "кормят" огонь, а кроме того, поклоняются кустарникам и деревьям, особенно лиственнице. Например, духи неправильно сросшихся деревьев у них считаются духами-покровителями одиноких странников или духами-опорами шаманов.</a:t>
            </a:r>
          </a:p>
          <a:p>
            <a:pPr fontAlgn="base"/>
            <a:r>
              <a:rPr lang="ru-RU" dirty="0"/>
              <a:t>Духам-хозяевам отдельных мест тувинцы приносят в жертву ленточку из материи - "</a:t>
            </a:r>
            <a:r>
              <a:rPr lang="ru-RU" dirty="0" err="1"/>
              <a:t>чалама</a:t>
            </a:r>
            <a:r>
              <a:rPr lang="ru-RU" dirty="0"/>
              <a:t>"</a:t>
            </a:r>
          </a:p>
          <a:p>
            <a:endParaRPr lang="ru-RU" dirty="0"/>
          </a:p>
        </p:txBody>
      </p:sp>
      <p:pic>
        <p:nvPicPr>
          <p:cNvPr id="5" name="Содержимое 4" descr="f7zxv5.jpg"/>
          <p:cNvPicPr>
            <a:picLocks noGrp="1" noChangeAspect="1"/>
          </p:cNvPicPr>
          <p:nvPr>
            <p:ph sz="half" idx="2"/>
          </p:nvPr>
        </p:nvPicPr>
        <p:blipFill>
          <a:blip r:embed="rId2"/>
          <a:stretch>
            <a:fillRect/>
          </a:stretch>
        </p:blipFill>
        <p:spPr>
          <a:xfrm>
            <a:off x="4018341" y="1714488"/>
            <a:ext cx="5143537" cy="3429024"/>
          </a:xfr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a:xfrm>
            <a:off x="500034" y="285728"/>
            <a:ext cx="7242048" cy="605808"/>
          </a:xfrm>
        </p:spPr>
        <p:txBody>
          <a:bodyPr>
            <a:normAutofit/>
          </a:bodyPr>
          <a:lstStyle/>
          <a:p>
            <a:r>
              <a:rPr lang="ru-RU" b="1" dirty="0"/>
              <a:t>Традиции</a:t>
            </a:r>
            <a:endParaRPr lang="ru-RU" dirty="0"/>
          </a:p>
        </p:txBody>
      </p:sp>
      <p:sp>
        <p:nvSpPr>
          <p:cNvPr id="6" name="Содержимое 5"/>
          <p:cNvSpPr>
            <a:spLocks noGrp="1"/>
          </p:cNvSpPr>
          <p:nvPr>
            <p:ph sz="half" idx="1"/>
          </p:nvPr>
        </p:nvSpPr>
        <p:spPr>
          <a:xfrm>
            <a:off x="0" y="928670"/>
            <a:ext cx="3977640" cy="5715040"/>
          </a:xfrm>
        </p:spPr>
        <p:txBody>
          <a:bodyPr>
            <a:normAutofit fontScale="55000" lnSpcReduction="20000"/>
          </a:bodyPr>
          <a:lstStyle/>
          <a:p>
            <a:pPr fontAlgn="base"/>
            <a:r>
              <a:rPr lang="ru-RU" sz="2900" dirty="0"/>
              <a:t>В старину всё добытое на охоте члены рода делили поровну безотносительно, кто сколько дичи принёс. Точно так же жители одного поселения делили мясо домашних животных. Если кто-то забивал корову, то по древнему обычаю каждый житель села должен был получить хотя бы по кусочку колбасы.</a:t>
            </a:r>
          </a:p>
          <a:p>
            <a:pPr fontAlgn="base"/>
            <a:r>
              <a:rPr lang="ru-RU" sz="2900" dirty="0"/>
              <a:t>Ещё один обычай называется "хап </a:t>
            </a:r>
            <a:r>
              <a:rPr lang="ru-RU" sz="2900" dirty="0" err="1"/>
              <a:t>дүптээр</a:t>
            </a:r>
            <a:r>
              <a:rPr lang="ru-RU" sz="2900" dirty="0"/>
              <a:t>". Его суть в том, что мешок, в котором родственники или соседи приносят гостинцы, нельзя возвращать пустым. В него обязательно клали хотя бы кусочек сыра или лепёшки.</a:t>
            </a:r>
          </a:p>
          <a:p>
            <a:r>
              <a:rPr lang="ru-RU" sz="2900" dirty="0" smtClean="0"/>
              <a:t>Любого человека, который случайно проходил или проезжал мимо </a:t>
            </a:r>
            <a:r>
              <a:rPr lang="ru-RU" sz="2900" dirty="0" err="1" smtClean="0"/>
              <a:t>аала</a:t>
            </a:r>
            <a:r>
              <a:rPr lang="ru-RU" sz="2900" dirty="0" smtClean="0"/>
              <a:t> или юрты, тувинцы непременно приглашали к себе в жилище, чтоб поднести ему в знак гостеприимства "</a:t>
            </a:r>
            <a:r>
              <a:rPr lang="ru-RU" sz="2900" dirty="0" err="1" smtClean="0"/>
              <a:t>аяк</a:t>
            </a:r>
            <a:r>
              <a:rPr lang="ru-RU" sz="2900" dirty="0" smtClean="0"/>
              <a:t>"  - пиалу горячего чая с молоком.</a:t>
            </a:r>
          </a:p>
          <a:p>
            <a:endParaRPr lang="ru-RU" dirty="0"/>
          </a:p>
        </p:txBody>
      </p:sp>
      <p:pic>
        <p:nvPicPr>
          <p:cNvPr id="8" name="Содержимое 7" descr="86g0zc.jpg"/>
          <p:cNvPicPr>
            <a:picLocks noGrp="1" noChangeAspect="1"/>
          </p:cNvPicPr>
          <p:nvPr>
            <p:ph sz="half" idx="2"/>
          </p:nvPr>
        </p:nvPicPr>
        <p:blipFill>
          <a:blip r:embed="rId2"/>
          <a:stretch>
            <a:fillRect/>
          </a:stretch>
        </p:blipFill>
        <p:spPr>
          <a:xfrm>
            <a:off x="4178300" y="1714488"/>
            <a:ext cx="4856185" cy="3370685"/>
          </a:xfrm>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Изящная">
  <a:themeElements>
    <a:clrScheme name="Изящная">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Изящная">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Изящная">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9</TotalTime>
  <Words>805</Words>
  <Application>Microsoft Office PowerPoint</Application>
  <PresentationFormat>Экран (4:3)</PresentationFormat>
  <Paragraphs>34</Paragraphs>
  <Slides>15</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15</vt:i4>
      </vt:variant>
    </vt:vector>
  </HeadingPairs>
  <TitlesOfParts>
    <vt:vector size="16" baseType="lpstr">
      <vt:lpstr>Изящная</vt:lpstr>
      <vt:lpstr>Культура Тувы</vt:lpstr>
      <vt:lpstr>Загадочная Тува.</vt:lpstr>
      <vt:lpstr>Слайд 3</vt:lpstr>
      <vt:lpstr>Слайд 4</vt:lpstr>
      <vt:lpstr>лечебные аржааны</vt:lpstr>
      <vt:lpstr>лечебные аржааны</vt:lpstr>
      <vt:lpstr>Слайд 7</vt:lpstr>
      <vt:lpstr>Верования тувинцев</vt:lpstr>
      <vt:lpstr>Традиции</vt:lpstr>
      <vt:lpstr>Слайд 10</vt:lpstr>
      <vt:lpstr>Быт</vt:lpstr>
      <vt:lpstr>Слайд 12</vt:lpstr>
      <vt:lpstr>Слайд 13</vt:lpstr>
      <vt:lpstr>Культура</vt:lpstr>
      <vt:lpstr>Слайд 15</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Культура Тувы</dc:title>
  <dc:creator>Home</dc:creator>
  <cp:lastModifiedBy>Home</cp:lastModifiedBy>
  <cp:revision>2</cp:revision>
  <dcterms:created xsi:type="dcterms:W3CDTF">2020-04-06T11:14:37Z</dcterms:created>
  <dcterms:modified xsi:type="dcterms:W3CDTF">2020-04-06T11:58:12Z</dcterms:modified>
</cp:coreProperties>
</file>