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3" r:id="rId1"/>
  </p:sldMasterIdLst>
  <p:notesMasterIdLst>
    <p:notesMasterId r:id="rId15"/>
  </p:notesMasterIdLst>
  <p:sldIdLst>
    <p:sldId id="256" r:id="rId2"/>
    <p:sldId id="266" r:id="rId3"/>
    <p:sldId id="272" r:id="rId4"/>
    <p:sldId id="271" r:id="rId5"/>
    <p:sldId id="257" r:id="rId6"/>
    <p:sldId id="265" r:id="rId7"/>
    <p:sldId id="259" r:id="rId8"/>
    <p:sldId id="262" r:id="rId9"/>
    <p:sldId id="258" r:id="rId10"/>
    <p:sldId id="263" r:id="rId11"/>
    <p:sldId id="264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9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56054191363251"/>
          <c:y val="2.6455026455026471E-2"/>
          <c:w val="0.60287891617273515"/>
          <c:h val="0.941798941798941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cat>
            <c:strRef>
              <c:f>Лист1!$A$2:$A$4</c:f>
              <c:strCache>
                <c:ptCount val="3"/>
                <c:pt idx="0">
                  <c:v>в социальных сетях</c:v>
                </c:pt>
                <c:pt idx="1">
                  <c:v> в жизни</c:v>
                </c:pt>
                <c:pt idx="2">
                  <c:v>одинаково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</c:v>
                </c:pt>
                <c:pt idx="1">
                  <c:v>0.5</c:v>
                </c:pt>
                <c:pt idx="2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1"/>
    </c:legend>
    <c:plotVisOnly val="1"/>
    <c:dispBlanksAs val="zero"/>
    <c:showDLblsOverMax val="1"/>
  </c:chart>
  <c:spPr>
    <a:ln>
      <a:solidFill>
        <a:schemeClr val="accent5">
          <a:lumMod val="60000"/>
          <a:lumOff val="40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1"/>
            <c:bubble3D val="0"/>
            <c:explosion val="38"/>
          </c:dPt>
          <c:cat>
            <c:strRef>
              <c:f>Лист1!$A$2:$A$3</c:f>
              <c:strCache>
                <c:ptCount val="2"/>
                <c:pt idx="0">
                  <c:v>чтение книги</c:v>
                </c:pt>
                <c:pt idx="1">
                  <c:v>общением в вконтакте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соблюдаю</c:v>
                </c:pt>
                <c:pt idx="1">
                  <c:v>не соблюдаю</c:v>
                </c:pt>
                <c:pt idx="2">
                  <c:v>не всегда соблюдаю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0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23"/>
          </c:dPt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87598687664042041"/>
          <c:y val="0.4325117741411677"/>
          <c:w val="9.7754385964912371E-2"/>
          <c:h val="0.13463972345366002"/>
        </c:manualLayout>
      </c:layout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иногда</c:v>
                </c:pt>
                <c:pt idx="1">
                  <c:v>всегда</c:v>
                </c:pt>
                <c:pt idx="2">
                  <c:v>не использую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67</c:v>
                </c:pt>
                <c:pt idx="1">
                  <c:v>17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382716049382769E-2"/>
          <c:y val="5.6120653217889761E-2"/>
          <c:w val="0.8776890735880245"/>
          <c:h val="0.938267281460320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6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0.59625</cdr:x>
      <cdr:y>0.34043</cdr:y>
    </cdr:from>
    <cdr:to>
      <cdr:x>0.70736</cdr:x>
      <cdr:y>0.54246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06888" y="154076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800" dirty="0" smtClean="0"/>
            <a:t>40%</a:t>
          </a:r>
          <a:endParaRPr lang="ru-RU" sz="2800" dirty="0"/>
        </a:p>
      </cdr:txBody>
    </cdr:sp>
  </cdr:relSizeAnchor>
  <cdr:relSizeAnchor xmlns:cdr="http://schemas.openxmlformats.org/drawingml/2006/chartDrawing">
    <cdr:from>
      <cdr:x>0.395</cdr:x>
      <cdr:y>0.06996</cdr:y>
    </cdr:from>
    <cdr:to>
      <cdr:x>0.50611</cdr:x>
      <cdr:y>0.27199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50704" y="31663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10%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0.35125</cdr:x>
      <cdr:y>0.53135</cdr:y>
    </cdr:from>
    <cdr:to>
      <cdr:x>0.46236</cdr:x>
      <cdr:y>0.73338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890664" y="24048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50%</a:t>
          </a:r>
          <a:endParaRPr lang="ru-RU" sz="2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0.33375</cdr:x>
      <cdr:y>0.41998</cdr:y>
    </cdr:from>
    <cdr:to>
      <cdr:x>0.44486</cdr:x>
      <cdr:y>0.62201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46648" y="190080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90%</a:t>
          </a:r>
          <a:endParaRPr lang="ru-RU" sz="2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0.56125</cdr:x>
      <cdr:y>0.49953</cdr:y>
    </cdr:from>
    <cdr:to>
      <cdr:x>0.67236</cdr:x>
      <cdr:y>0.70156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618856" y="226084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70%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0.36875</cdr:x>
      <cdr:y>0.24497</cdr:y>
    </cdr:from>
    <cdr:to>
      <cdr:x>0.47986</cdr:x>
      <cdr:y>0.447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34680" y="11087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30%</a:t>
          </a:r>
          <a:endParaRPr lang="ru-RU" sz="2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0.43</cdr:x>
      <cdr:y>0.40407</cdr:y>
    </cdr:from>
    <cdr:to>
      <cdr:x>0.54111</cdr:x>
      <cdr:y>0.6061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38736" y="182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0.43</cdr:x>
      <cdr:y>0.38816</cdr:y>
    </cdr:from>
    <cdr:to>
      <cdr:x>0.6925</cdr:x>
      <cdr:y>0.57908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38736" y="1756792"/>
          <a:ext cx="2160240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100%</a:t>
          </a:r>
          <a:endParaRPr lang="ru-RU" sz="24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0.40375</cdr:x>
      <cdr:y>0.18133</cdr:y>
    </cdr:from>
    <cdr:to>
      <cdr:x>0.51486</cdr:x>
      <cdr:y>0.38336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22712" y="8206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16%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0.2725</cdr:x>
      <cdr:y>0.40407</cdr:y>
    </cdr:from>
    <cdr:to>
      <cdr:x>0.38361</cdr:x>
      <cdr:y>0.6061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42592" y="182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17%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0.57875</cdr:x>
      <cdr:y>0.53135</cdr:y>
    </cdr:from>
    <cdr:to>
      <cdr:x>0.68986</cdr:x>
      <cdr:y>0.73338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762872" y="24048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dirty="0" smtClean="0"/>
            <a:t>67%</a:t>
          </a:r>
          <a:endParaRPr lang="ru-RU" sz="2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64CA5-BFBE-4B20-B602-67C91FBC8B02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9C776-7E11-45E0-9F97-1DA0B5F11E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17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9C776-7E11-45E0-9F97-1DA0B5F11E0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564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428736"/>
            <a:ext cx="7772400" cy="222726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Влияние интернета на речь учащихся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3500438"/>
            <a:ext cx="4572032" cy="2500330"/>
          </a:xfrm>
        </p:spPr>
        <p:txBody>
          <a:bodyPr>
            <a:noAutofit/>
          </a:bodyPr>
          <a:lstStyle/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8  класса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Долгушева Анастасия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учитель русского языка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литературы,</a:t>
            </a:r>
          </a:p>
          <a:p>
            <a:pPr algn="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Матюкова Виктория Сергеевна.</a:t>
            </a:r>
          </a:p>
          <a:p>
            <a:pPr algn="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192880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Можете ли вы отказаться от использования смайликов и всевозможных сокращений, аббревиатур при  общении в социальных сетях?</a:t>
            </a:r>
            <a:endParaRPr lang="ru-RU" sz="28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4842" y="1600200"/>
          <a:ext cx="8331958" cy="4841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372476" cy="13573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вы думаете, влияет ли изменение написания слов в Интернете на вашу практическую грамотность?</a:t>
            </a:r>
            <a:endParaRPr lang="ru-RU" sz="32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9281512"/>
              </p:ext>
            </p:extLst>
          </p:nvPr>
        </p:nvGraphicFramePr>
        <p:xfrm>
          <a:off x="914400" y="184482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404664"/>
            <a:ext cx="6477954" cy="583264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ru-RU" sz="9600" b="1" dirty="0" smtClean="0">
                <a:solidFill>
                  <a:schemeClr val="tx2">
                    <a:lumMod val="50000"/>
                  </a:schemeClr>
                </a:solidFill>
              </a:rPr>
              <a:t> Ошибки, допускаемые учащимися во время переписки в</a:t>
            </a:r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9600" b="1" dirty="0" smtClean="0">
                <a:solidFill>
                  <a:schemeClr val="tx2">
                    <a:lumMod val="50000"/>
                  </a:schemeClr>
                </a:solidFill>
              </a:rPr>
              <a:t>социальных сетях</a:t>
            </a:r>
            <a:endParaRPr lang="ru-RU" sz="96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56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1)Замена букв Буква «б» меняется на букву «п» </a:t>
            </a:r>
            <a:r>
              <a:rPr lang="ru-RU" sz="6400" b="1" dirty="0" smtClean="0"/>
              <a:t>(спасип)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2)Сокращения	</a:t>
            </a:r>
            <a:r>
              <a:rPr lang="ru-RU" sz="6400" b="1" dirty="0" smtClean="0"/>
              <a:t>(привет-при)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3)Звукоподражания	</a:t>
            </a:r>
            <a:r>
              <a:rPr lang="ru-RU" sz="6400" b="1" dirty="0" smtClean="0"/>
              <a:t>(Ха-ха. УУУ, ОУУ)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4)Написание слов по произношению	</a:t>
            </a:r>
            <a:r>
              <a:rPr lang="ru-RU" sz="6400" b="1" dirty="0" smtClean="0"/>
              <a:t>(нормально - нармас)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 lvl="0">
              <a:buNone/>
            </a:pPr>
            <a:r>
              <a:rPr lang="ru-RU" sz="6400" dirty="0" smtClean="0"/>
              <a:t>5)Отсутствие пунктуации  </a:t>
            </a:r>
            <a:r>
              <a:rPr lang="ru-RU" sz="6400" b="1" dirty="0" smtClean="0"/>
              <a:t>(гак ты)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6)Использование смайлов вместо знаков препинания	</a:t>
            </a:r>
            <a:r>
              <a:rPr lang="ru-RU" sz="6400" b="1" dirty="0" smtClean="0"/>
              <a:t>(прива!=)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 7)Написание имён собственных с маленькой буквы  </a:t>
            </a:r>
            <a:r>
              <a:rPr lang="ru-RU" sz="6400" b="1" dirty="0" smtClean="0"/>
              <a:t>(маха я тибя жду)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8)Неверное написание –тся и -ться в глаголах </a:t>
            </a:r>
            <a:r>
              <a:rPr lang="ru-RU" sz="6400" b="1" dirty="0" smtClean="0"/>
              <a:t>(Хочеться есть)</a:t>
            </a:r>
          </a:p>
          <a:p>
            <a:pPr>
              <a:buNone/>
            </a:pP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9)Опечатки	</a:t>
            </a:r>
            <a:r>
              <a:rPr lang="ru-RU" sz="6400" b="1" dirty="0" smtClean="0"/>
              <a:t>( Полько(только); учудщает (ухудшает)</a:t>
            </a:r>
            <a:endParaRPr lang="ru-RU" sz="6400" dirty="0" smtClean="0"/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endParaRPr lang="ru-RU" sz="6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Заключение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8000" dirty="0"/>
              <a:t>Мы считаем, что безграмотность в современном информационном обществе не должна быть нормой. Когда подросток говорит и пишет правильно, это характеризует его как умного, развитого, интеллигентного современного человека.</a:t>
            </a:r>
          </a:p>
          <a:p>
            <a:endParaRPr lang="ru-RU" sz="8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692696"/>
            <a:ext cx="3909120" cy="59293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«Во дни сомнений, во дни тягостных раздумий о судьбах моей родины, — ты один мне поддержка и опора, о великий, могучий, правдивый и свободный русский язык! Не будь тебя — как не впасть в отчаяние при виде всего, что совершается дома? Но нельзя верить, чтобы такой язык не был дан великому народу!»</a:t>
            </a:r>
          </a:p>
          <a:p>
            <a:pPr>
              <a:buNone/>
            </a:pPr>
            <a:r>
              <a:rPr lang="ru-RU" dirty="0" smtClean="0"/>
              <a:t>                 ( Тургенев И.С.)</a:t>
            </a:r>
          </a:p>
          <a:p>
            <a:pPr algn="r">
              <a:buNone/>
            </a:pPr>
            <a:endParaRPr lang="ru-RU" dirty="0"/>
          </a:p>
        </p:txBody>
      </p:sp>
      <p:pic>
        <p:nvPicPr>
          <p:cNvPr id="4" name="Содержимое 6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836712"/>
            <a:ext cx="3286148" cy="48028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692696"/>
            <a:ext cx="7653536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Интернет</a:t>
            </a:r>
            <a:r>
              <a:rPr lang="ru-RU" dirty="0" smtClean="0"/>
              <a:t> – это объединенные между собой компьютерные сети, глобальная мировая система передачи информации с помощью информационно-вычислительных ресурсов.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692696"/>
            <a:ext cx="7653536" cy="59293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Цель работы</a:t>
            </a:r>
            <a:r>
              <a:rPr lang="ru-RU" dirty="0" smtClean="0"/>
              <a:t>: изучение и анализ влияния социальных сетей на общение.</a:t>
            </a:r>
          </a:p>
          <a:p>
            <a:pPr>
              <a:buNone/>
            </a:pPr>
            <a:r>
              <a:rPr lang="ru-RU" b="1" dirty="0" smtClean="0"/>
              <a:t>Задачи: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1.Посетить различные сайты, на которых часто общаются ученики школы;</a:t>
            </a:r>
          </a:p>
          <a:p>
            <a:pPr>
              <a:buNone/>
            </a:pPr>
            <a:r>
              <a:rPr lang="ru-RU" dirty="0" smtClean="0"/>
              <a:t>2.Провести   опрос учащихся; </a:t>
            </a:r>
          </a:p>
          <a:p>
            <a:pPr>
              <a:buNone/>
            </a:pPr>
            <a:r>
              <a:rPr lang="ru-RU" dirty="0" smtClean="0"/>
              <a:t>3.Рассмотреть часто употребляемые учащимися сленговые выражения и сокращения слов; </a:t>
            </a:r>
          </a:p>
          <a:p>
            <a:pPr>
              <a:buNone/>
            </a:pPr>
            <a:r>
              <a:rPr lang="ru-RU" dirty="0" smtClean="0"/>
              <a:t>4.Выявить особенности влияния языка Интернет-общения на грамотность учащихся, классифицировать типы ошибок.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ru-RU" sz="36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 больше общаетесь в социальных сетях или в жизни?</a:t>
            </a:r>
            <a:endParaRPr lang="ru-RU" sz="36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Чем вы займётесь в свободное время- чтением книги или общением в Контакте?</a:t>
            </a:r>
            <a:endParaRPr lang="ru-RU" sz="36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28416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76056" y="206084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10%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Соблюдаете ли вы правила русского языка при общении в социальных сетях?</a:t>
            </a:r>
            <a:endParaRPr lang="ru-RU" sz="36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Используете ли вы в общении графические обозначения, смайлики?</a:t>
            </a:r>
            <a:endParaRPr lang="ru-RU" sz="3600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8376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Используете ли вы в общении в социальных сетях сокращения и замену слов?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249</TotalTime>
  <Words>266</Words>
  <Application>Microsoft Office PowerPoint</Application>
  <PresentationFormat>Экран (4:3)</PresentationFormat>
  <Paragraphs>58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Constantia</vt:lpstr>
      <vt:lpstr>Times New Roman</vt:lpstr>
      <vt:lpstr>Тема Office</vt:lpstr>
      <vt:lpstr>Влияние интернета на речь учащихся  </vt:lpstr>
      <vt:lpstr>Презентация PowerPoint</vt:lpstr>
      <vt:lpstr>Презентация PowerPoint</vt:lpstr>
      <vt:lpstr>Презентация PowerPoint</vt:lpstr>
      <vt:lpstr>Где вы больше общаетесь в социальных сетях или в жизни?</vt:lpstr>
      <vt:lpstr>Чем вы займётесь в свободное время- чтением книги или общением в Контакте?</vt:lpstr>
      <vt:lpstr>Соблюдаете ли вы правила русского языка при общении в социальных сетях?</vt:lpstr>
      <vt:lpstr>Используете ли вы в общении графические обозначения, смайлики?</vt:lpstr>
      <vt:lpstr>Используете ли вы в общении в социальных сетях сокращения и замену слов?</vt:lpstr>
      <vt:lpstr>Можете ли вы отказаться от использования смайликов и всевозможных сокращений, аббревиатур при  общении в социальных сетях?</vt:lpstr>
      <vt:lpstr>Как вы думаете, влияет ли изменение написания слов в Интернете на вашу практическую грамотность?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учительская</cp:lastModifiedBy>
  <cp:revision>26</cp:revision>
  <dcterms:modified xsi:type="dcterms:W3CDTF">2017-04-10T09:55:52Z</dcterms:modified>
</cp:coreProperties>
</file>