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10"/>
  </p:notesMasterIdLst>
  <p:sldIdLst>
    <p:sldId id="440" r:id="rId2"/>
    <p:sldId id="422" r:id="rId3"/>
    <p:sldId id="435" r:id="rId4"/>
    <p:sldId id="423" r:id="rId5"/>
    <p:sldId id="434" r:id="rId6"/>
    <p:sldId id="438" r:id="rId7"/>
    <p:sldId id="441" r:id="rId8"/>
    <p:sldId id="442" r:id="rId9"/>
  </p:sldIdLst>
  <p:sldSz cx="9144000" cy="6858000" type="screen4x3"/>
  <p:notesSz cx="6858000" cy="9144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GulimChe" pitchFamily="49" charset="-127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GulimChe" pitchFamily="49" charset="-127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GulimChe" pitchFamily="49" charset="-127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GulimChe" pitchFamily="49" charset="-127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GulimChe" pitchFamily="49" charset="-127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GulimChe" pitchFamily="49" charset="-127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GulimChe" pitchFamily="49" charset="-127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GulimChe" pitchFamily="49" charset="-127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GulimChe" pitchFamily="49" charset="-127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0000FF"/>
    <a:srgbClr val="000099"/>
    <a:srgbClr val="CC00CC"/>
    <a:srgbClr val="FFFF66"/>
    <a:srgbClr val="FF9900"/>
    <a:srgbClr val="009900"/>
    <a:srgbClr val="FFFFFF"/>
    <a:srgbClr val="660066"/>
    <a:srgbClr val="00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1" autoAdjust="0"/>
    <p:restoredTop sz="88277" autoAdjust="0"/>
  </p:normalViewPr>
  <p:slideViewPr>
    <p:cSldViewPr>
      <p:cViewPr varScale="1">
        <p:scale>
          <a:sx n="64" d="100"/>
          <a:sy n="64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747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747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747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747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747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fld id="{6ED42037-7F7D-4AF1-BF0E-14BE0A9B753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25666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11D6B-8BA4-42A9-8E41-262FCB25F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29B-2877-4345-8A86-389A795E7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62D03-620F-41DD-B25D-9686C9568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CF3E0-62AB-4BDA-8057-BFCD09EEF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190A8-B255-4D76-A453-9B2A78A195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FD05F-7F80-44CD-9766-E04D26DB4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CD4C-2AE9-4055-B2DA-349E4A8F5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C7362-923F-4FC8-9303-91AF9CB9D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E2F4-0D3F-4E1B-86B0-8DCE00725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B2F5E-C0EA-4531-9CB7-7E7FC8D7B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3E97-7132-417F-8D74-9E538482F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4DCA9-6E2C-4AB3-9D96-6317F011E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isti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5560"/>
            <a:ext cx="9144000" cy="6893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2209800"/>
          </a:xfrm>
          <a:noFill/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sz="3100" b="1" dirty="0" smtClean="0">
                <a:solidFill>
                  <a:srgbClr val="FFFF00"/>
                </a:solidFill>
              </a:rPr>
              <a:t> </a:t>
            </a:r>
            <a:r>
              <a:rPr lang="ru-RU" sz="2700" b="1" dirty="0">
                <a:solidFill>
                  <a:srgbClr val="FFFF00"/>
                </a:solidFill>
              </a:rPr>
              <a:t>«Организация работы ДОУ с одарёнными детьми в художественно-эстетическом развитии детей дошкольного возраста </a:t>
            </a:r>
            <a:r>
              <a:rPr lang="ru-RU" sz="2700" dirty="0">
                <a:solidFill>
                  <a:srgbClr val="FFFF00"/>
                </a:solidFill>
              </a:rPr>
              <a:t/>
            </a:r>
            <a:br>
              <a:rPr lang="ru-RU" sz="2700" dirty="0">
                <a:solidFill>
                  <a:srgbClr val="FFFF00"/>
                </a:solidFill>
              </a:rPr>
            </a:br>
            <a:r>
              <a:rPr lang="ru-RU" sz="2700" b="1" dirty="0">
                <a:solidFill>
                  <a:srgbClr val="FFFF00"/>
                </a:solidFill>
              </a:rPr>
              <a:t>при реализации ФГОС ДО».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2276872"/>
            <a:ext cx="5760640" cy="1368152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00FF"/>
                </a:solidFill>
              </a:rPr>
              <a:t>мастер-класс</a:t>
            </a:r>
          </a:p>
          <a:p>
            <a:pPr algn="r"/>
            <a:endParaRPr lang="ru-RU" sz="2800" b="1" i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65" name="WordArt 13"/>
          <p:cNvSpPr>
            <a:spLocks noChangeArrowheads="1" noChangeShapeType="1" noTextEdit="1"/>
          </p:cNvSpPr>
          <p:nvPr/>
        </p:nvSpPr>
        <p:spPr bwMode="auto">
          <a:xfrm>
            <a:off x="5029200" y="3429000"/>
            <a:ext cx="3505200" cy="274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2400" b="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latin typeface="Comic Sans M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352800" y="2209800"/>
            <a:ext cx="5334000" cy="4419600"/>
          </a:xfrm>
        </p:spPr>
        <p:txBody>
          <a:bodyPr>
            <a:normAutofit fontScale="90000"/>
          </a:bodyPr>
          <a:lstStyle/>
          <a:p>
            <a:pPr algn="r"/>
            <a:r>
              <a:rPr lang="ru-RU" sz="2000" dirty="0"/>
              <a:t>Задачи мастер-класса</a:t>
            </a:r>
            <a:r>
              <a:rPr lang="ru-RU" sz="2000" dirty="0" smtClean="0"/>
              <a:t>:</a:t>
            </a:r>
            <a:br>
              <a:rPr lang="ru-RU" sz="2000" dirty="0" smtClean="0"/>
            </a:br>
            <a:r>
              <a:rPr lang="ru-RU" sz="2000" dirty="0" smtClean="0"/>
              <a:t>- </a:t>
            </a:r>
            <a:r>
              <a:rPr lang="ru-RU" sz="1800" b="0" dirty="0" smtClean="0"/>
              <a:t>обобщение </a:t>
            </a:r>
            <a:r>
              <a:rPr lang="ru-RU" sz="1800" b="0" dirty="0"/>
              <a:t>опыта  по созданию системы работы по развитию творческих способностей одаренных детей средствами изобразительной деятельности </a:t>
            </a:r>
            <a:br>
              <a:rPr lang="ru-RU" sz="1800" b="0" dirty="0"/>
            </a:br>
            <a:r>
              <a:rPr lang="ru-RU" sz="1800" b="0" dirty="0" smtClean="0"/>
              <a:t>- передача </a:t>
            </a:r>
            <a:r>
              <a:rPr lang="ru-RU" sz="1800" b="0" dirty="0"/>
              <a:t>опыта путём прямого и комментированного показа последовательности действий, методов, приёмов и форм деятельности</a:t>
            </a:r>
            <a:br>
              <a:rPr lang="ru-RU" sz="1800" b="0" dirty="0"/>
            </a:br>
            <a:r>
              <a:rPr lang="ru-RU" sz="1800" b="0" dirty="0" smtClean="0"/>
              <a:t>- совместная </a:t>
            </a:r>
            <a:r>
              <a:rPr lang="ru-RU" sz="1800" b="0" dirty="0"/>
              <a:t>отработка методических подходов  </a:t>
            </a:r>
            <a:r>
              <a:rPr lang="ru-RU" sz="1800" b="0" dirty="0" smtClean="0"/>
              <a:t>воспитателя </a:t>
            </a:r>
            <a:r>
              <a:rPr lang="ru-RU" sz="1800" b="0" dirty="0"/>
              <a:t>- мастера и приёмов решения поставленной в программе мастер - класса проблемы</a:t>
            </a:r>
            <a:br>
              <a:rPr lang="ru-RU" sz="1800" b="0" dirty="0"/>
            </a:br>
            <a:r>
              <a:rPr lang="ru-RU" sz="1800" b="0" dirty="0" smtClean="0"/>
              <a:t>- популяризация </a:t>
            </a:r>
            <a:r>
              <a:rPr lang="ru-RU" sz="1800" b="0" dirty="0"/>
              <a:t>инновационных идей, технологий, находок педагогических работников</a:t>
            </a:r>
            <a:br>
              <a:rPr lang="ru-RU" sz="1800" b="0" dirty="0"/>
            </a:br>
            <a:r>
              <a:rPr lang="ru-RU" sz="1800" b="0" dirty="0" smtClean="0"/>
              <a:t>- повышения </a:t>
            </a:r>
            <a:r>
              <a:rPr lang="ru-RU" sz="1800" b="0" dirty="0"/>
              <a:t>уровня профессиональной компетентности участников мастер-класса</a:t>
            </a:r>
            <a:br>
              <a:rPr lang="ru-RU" sz="1800" b="0" dirty="0"/>
            </a:br>
            <a:r>
              <a:rPr lang="ru-RU" sz="1800" b="0" dirty="0" smtClean="0"/>
              <a:t>- использование </a:t>
            </a:r>
            <a:r>
              <a:rPr lang="ru-RU" sz="1800" b="0" dirty="0"/>
              <a:t>индивидуального подхода  к каждому участнику мастер-класса</a:t>
            </a:r>
            <a:r>
              <a:rPr lang="ru-RU" sz="3600" b="0" dirty="0"/>
              <a:t/>
            </a:r>
            <a:br>
              <a:rPr lang="ru-RU" sz="3600" b="0" dirty="0"/>
            </a:br>
            <a:endParaRPr lang="ru-RU" sz="3600" b="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3810000" y="0"/>
            <a:ext cx="4724400" cy="1957387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/>
              <a:t>Цель: </a:t>
            </a:r>
            <a:r>
              <a:rPr lang="ru-RU" dirty="0" smtClean="0"/>
              <a:t>создать условия для полноценного проявления и развития личностных функций слушателей в разработке системы работы по развитию </a:t>
            </a:r>
            <a:r>
              <a:rPr lang="ru-RU" dirty="0" err="1" smtClean="0"/>
              <a:t>творческости</a:t>
            </a:r>
            <a:r>
              <a:rPr lang="ru-RU" dirty="0" smtClean="0"/>
              <a:t> одаренных детей  в ДОУ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76" name="Rectangle 12"/>
          <p:cNvSpPr>
            <a:spLocks noChangeArrowheads="1"/>
          </p:cNvSpPr>
          <p:nvPr/>
        </p:nvSpPr>
        <p:spPr bwMode="auto">
          <a:xfrm>
            <a:off x="1600200" y="1371600"/>
            <a:ext cx="594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500" b="0" dirty="0">
                <a:solidFill>
                  <a:srgbClr val="491703"/>
                </a:solidFill>
                <a:latin typeface="Comic Sans MS" pitchFamily="66" charset="0"/>
              </a:rPr>
              <a:t> </a:t>
            </a:r>
            <a:endParaRPr lang="ru-RU" sz="2400" dirty="0"/>
          </a:p>
        </p:txBody>
      </p:sp>
      <p:sp>
        <p:nvSpPr>
          <p:cNvPr id="420877" name="Rectangle 13"/>
          <p:cNvSpPr>
            <a:spLocks noChangeArrowheads="1"/>
          </p:cNvSpPr>
          <p:nvPr/>
        </p:nvSpPr>
        <p:spPr bwMode="auto">
          <a:xfrm rot="21124932">
            <a:off x="104332" y="720262"/>
            <a:ext cx="9144000" cy="954107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Категория слушателей: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начинающие педагоги ДОУ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28600" y="1197316"/>
            <a:ext cx="8458200" cy="4928848"/>
          </a:xfrm>
        </p:spPr>
        <p:txBody>
          <a:bodyPr/>
          <a:lstStyle/>
          <a:p>
            <a:pPr lvl="8">
              <a:buNone/>
            </a:pPr>
            <a:r>
              <a:rPr lang="ru-RU" dirty="0" smtClean="0"/>
              <a:t>             </a:t>
            </a:r>
            <a:r>
              <a:rPr lang="ru-RU" sz="3200" dirty="0" smtClean="0"/>
              <a:t>Режим занятий: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				Форма обучения:</a:t>
            </a:r>
            <a:endParaRPr lang="ru-RU" dirty="0"/>
          </a:p>
        </p:txBody>
      </p:sp>
      <p:sp>
        <p:nvSpPr>
          <p:cNvPr id="49" name="Овал 48"/>
          <p:cNvSpPr/>
          <p:nvPr/>
        </p:nvSpPr>
        <p:spPr>
          <a:xfrm>
            <a:off x="1905000" y="3886200"/>
            <a:ext cx="5181600" cy="1447800"/>
          </a:xfrm>
          <a:prstGeom prst="ellipse">
            <a:avLst/>
          </a:prstGeom>
          <a:solidFill>
            <a:srgbClr val="FF66FF"/>
          </a:solidFill>
          <a:ln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FF"/>
                </a:solidFill>
              </a:rPr>
              <a:t>Аудиторные и практические занятия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5638800" y="2133600"/>
            <a:ext cx="2286000" cy="990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 раз в месяц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0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208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877" grpId="0" build="p"/>
      <p:bldP spid="6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91" name="Rectangle 15"/>
          <p:cNvSpPr>
            <a:spLocks noChangeArrowheads="1"/>
          </p:cNvSpPr>
          <p:nvPr/>
        </p:nvSpPr>
        <p:spPr bwMode="auto">
          <a:xfrm>
            <a:off x="1752600" y="457200"/>
            <a:ext cx="4724400" cy="605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ru-RU" sz="1800" b="0" dirty="0">
                <a:solidFill>
                  <a:srgbClr val="49170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Условия результативности: </a:t>
            </a:r>
            <a:endParaRPr lang="ru-RU" sz="32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algn="l"/>
            <a:endParaRPr lang="ru-RU" sz="1800" dirty="0">
              <a:latin typeface="Calibri" pitchFamily="34" charset="0"/>
              <a:cs typeface="Calibri" pitchFamily="34" charset="0"/>
            </a:endParaRPr>
          </a:p>
          <a:p>
            <a:pPr marL="457200" lvl="0" indent="-457200" algn="l">
              <a:buAutoNum type="arabicPeriod"/>
            </a:pPr>
            <a:r>
              <a:rPr lang="ru-RU" sz="2000" dirty="0" smtClean="0">
                <a:latin typeface="Calibri" pitchFamily="34" charset="0"/>
                <a:cs typeface="Calibri" pitchFamily="34" charset="0"/>
              </a:rPr>
              <a:t>Каждый </a:t>
            </a:r>
            <a:r>
              <a:rPr lang="ru-RU" sz="2000" dirty="0">
                <a:latin typeface="Calibri" pitchFamily="34" charset="0"/>
                <a:cs typeface="Calibri" pitchFamily="34" charset="0"/>
              </a:rPr>
              <a:t>участник мастер-класса должен достичь качественно нового результата – умения моделировать свою педагогическую деятельность в режиме технологии, в которой эффективно работает мастер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sz="2000" dirty="0">
              <a:latin typeface="Calibri" pitchFamily="34" charset="0"/>
              <a:cs typeface="Calibri" pitchFamily="34" charset="0"/>
            </a:endParaRPr>
          </a:p>
          <a:p>
            <a:pPr marL="457200" lvl="0" indent="-457200" algn="l"/>
            <a:endParaRPr lang="ru-RU" sz="2000" dirty="0">
              <a:latin typeface="Calibri" pitchFamily="34" charset="0"/>
              <a:cs typeface="Calibri" pitchFamily="34" charset="0"/>
            </a:endParaRPr>
          </a:p>
          <a:p>
            <a:pPr marL="457200" lvl="0" indent="-457200" algn="l">
              <a:buAutoNum type="arabicPeriod" startAt="2"/>
            </a:pPr>
            <a:r>
              <a:rPr lang="ru-RU" sz="2000" dirty="0" smtClean="0">
                <a:latin typeface="Calibri" pitchFamily="34" charset="0"/>
                <a:cs typeface="Calibri" pitchFamily="34" charset="0"/>
              </a:rPr>
              <a:t>Учитель-мастер </a:t>
            </a:r>
            <a:r>
              <a:rPr lang="ru-RU" sz="2000" dirty="0">
                <a:latin typeface="Calibri" pitchFamily="34" charset="0"/>
                <a:cs typeface="Calibri" pitchFamily="34" charset="0"/>
              </a:rPr>
              <a:t>раскрывает «ученикам» свою  авторскую систему. </a:t>
            </a:r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pPr marL="457200" lvl="0" indent="-457200" algn="l">
              <a:buAutoNum type="arabicPeriod" startAt="2"/>
            </a:pPr>
            <a:endParaRPr lang="ru-RU" sz="2000" dirty="0">
              <a:latin typeface="Calibri" pitchFamily="34" charset="0"/>
              <a:cs typeface="Calibri" pitchFamily="34" charset="0"/>
            </a:endParaRPr>
          </a:p>
          <a:p>
            <a:pPr marL="457200" indent="-457200" algn="l"/>
            <a:r>
              <a:rPr lang="ru-RU" sz="2000" dirty="0" smtClean="0">
                <a:latin typeface="Calibri" pitchFamily="34" charset="0"/>
                <a:cs typeface="Calibri" pitchFamily="34" charset="0"/>
              </a:rPr>
              <a:t>3.    Мастер-класс </a:t>
            </a:r>
            <a:r>
              <a:rPr lang="ru-RU" sz="2000" dirty="0">
                <a:latin typeface="Calibri" pitchFamily="34" charset="0"/>
                <a:cs typeface="Calibri" pitchFamily="34" charset="0"/>
              </a:rPr>
              <a:t>создает условия для роста педагогического мастерства на основе рефлексии собственного педагогического опыта.</a:t>
            </a:r>
            <a:endParaRPr lang="ru-RU" sz="2000" b="0" i="1" dirty="0">
              <a:solidFill>
                <a:srgbClr val="660066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8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08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08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085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8591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ChangeArrowheads="1"/>
          </p:cNvSpPr>
          <p:nvPr/>
        </p:nvSpPr>
        <p:spPr bwMode="auto">
          <a:xfrm rot="21340705">
            <a:off x="2280484" y="436799"/>
            <a:ext cx="4587711" cy="5817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ru-RU" dirty="0">
                <a:solidFill>
                  <a:srgbClr val="CC00CC"/>
                </a:solidFill>
                <a:latin typeface="Calibri" pitchFamily="34" charset="0"/>
                <a:cs typeface="Calibri" pitchFamily="34" charset="0"/>
              </a:rPr>
              <a:t> Ожидаемый результат:</a:t>
            </a:r>
          </a:p>
          <a:p>
            <a:pPr algn="l"/>
            <a:r>
              <a:rPr lang="ru-RU" sz="2000" dirty="0">
                <a:latin typeface="Calibri" pitchFamily="34" charset="0"/>
                <a:cs typeface="Calibri" pitchFamily="34" charset="0"/>
              </a:rPr>
              <a:t>В результате мастер-класса предполагается, что слушатели  должны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algn="l"/>
            <a:endParaRPr lang="ru-RU" sz="2000" dirty="0">
              <a:latin typeface="Calibri" pitchFamily="34" charset="0"/>
              <a:cs typeface="Calibri" pitchFamily="34" charset="0"/>
            </a:endParaRP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dirty="0">
                <a:latin typeface="Calibri" pitchFamily="34" charset="0"/>
                <a:cs typeface="Calibri" pitchFamily="34" charset="0"/>
              </a:rPr>
              <a:t>Повысить профессиональную компетенцию в области использования средств изобразительного искусства в работе с детьми с признаками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одаренности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 Разработать </a:t>
            </a:r>
            <a:r>
              <a:rPr lang="ru-RU" sz="2200" dirty="0">
                <a:latin typeface="Calibri" pitchFamily="34" charset="0"/>
                <a:cs typeface="Calibri" pitchFamily="34" charset="0"/>
              </a:rPr>
              <a:t>собственную систему работы развития творческих (художественных) способностей одаренных детей средствами изобразительной деятельности</a:t>
            </a:r>
          </a:p>
          <a:p>
            <a:pPr algn="l">
              <a:lnSpc>
                <a:spcPct val="140000"/>
              </a:lnSpc>
              <a:spcBef>
                <a:spcPct val="20000"/>
              </a:spcBef>
              <a:buClr>
                <a:schemeClr val="folHlink"/>
              </a:buClr>
            </a:pPr>
            <a:endParaRPr lang="ru-RU" sz="3600" b="0" i="1" dirty="0">
              <a:solidFill>
                <a:srgbClr val="0000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9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9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19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4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5" name="Rectangle 3"/>
          <p:cNvSpPr>
            <a:spLocks noChangeArrowheads="1"/>
          </p:cNvSpPr>
          <p:nvPr/>
        </p:nvSpPr>
        <p:spPr bwMode="auto">
          <a:xfrm>
            <a:off x="304800" y="1066800"/>
            <a:ext cx="1143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lnSpc>
                <a:spcPct val="14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2000" dirty="0" smtClean="0">
                <a:solidFill>
                  <a:srgbClr val="491703"/>
                </a:solidFill>
                <a:latin typeface="Comic Sans MS" pitchFamily="66" charset="0"/>
              </a:rPr>
              <a:t>Темы:</a:t>
            </a:r>
            <a:endParaRPr lang="ru-RU" sz="2000" dirty="0">
              <a:solidFill>
                <a:srgbClr val="491703"/>
              </a:solidFill>
              <a:latin typeface="Comic Sans MS" pitchFamily="66" charset="0"/>
            </a:endParaRPr>
          </a:p>
        </p:txBody>
      </p:sp>
      <p:sp>
        <p:nvSpPr>
          <p:cNvPr id="422916" name="Rectangle 4"/>
          <p:cNvSpPr>
            <a:spLocks noChangeArrowheads="1"/>
          </p:cNvSpPr>
          <p:nvPr/>
        </p:nvSpPr>
        <p:spPr bwMode="auto">
          <a:xfrm>
            <a:off x="533400" y="1676400"/>
            <a:ext cx="7620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90000"/>
            </a:pPr>
            <a:endParaRPr lang="ru-RU" sz="2200" dirty="0">
              <a:latin typeface="Calibri" pitchFamily="34" charset="0"/>
              <a:cs typeface="Calibri" pitchFamily="34" charset="0"/>
            </a:endParaRPr>
          </a:p>
          <a:p>
            <a:pPr marL="457200" indent="-457200" algn="l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AutoNum type="arabicPeriod"/>
            </a:pPr>
            <a:r>
              <a:rPr lang="ru-RU" sz="2200" dirty="0" smtClean="0">
                <a:latin typeface="+mn-lt"/>
              </a:rPr>
              <a:t>«</a:t>
            </a:r>
            <a:r>
              <a:rPr lang="ru-RU" sz="2200" dirty="0" smtClean="0">
                <a:latin typeface="+mn-lt"/>
              </a:rPr>
              <a:t>Детская одаренность - как психолого-педагогическая проблема</a:t>
            </a:r>
            <a:r>
              <a:rPr lang="ru-RU" sz="2200" dirty="0" smtClean="0">
                <a:latin typeface="+mn-lt"/>
              </a:rPr>
              <a:t>» </a:t>
            </a:r>
          </a:p>
          <a:p>
            <a:pPr marL="457200" indent="-457200" algn="l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AutoNum type="arabicPeriod"/>
            </a:pPr>
            <a:r>
              <a:rPr lang="ru-RU" sz="2200" dirty="0" smtClean="0">
                <a:solidFill>
                  <a:srgbClr val="5D6075"/>
                </a:solidFill>
                <a:latin typeface="+mn-lt"/>
                <a:cs typeface="Calibri" pitchFamily="34" charset="0"/>
              </a:rPr>
              <a:t> </a:t>
            </a:r>
            <a:r>
              <a:rPr lang="ru-RU" sz="2200" dirty="0">
                <a:latin typeface="+mn-lt"/>
              </a:rPr>
              <a:t>Модель управления процессом психолого-педагогического сопровождения работы с одарёнными детьми в ДОУ</a:t>
            </a:r>
            <a:r>
              <a:rPr lang="ru-RU" sz="2200" dirty="0" smtClean="0">
                <a:latin typeface="+mn-lt"/>
              </a:rPr>
              <a:t>.</a:t>
            </a:r>
          </a:p>
          <a:p>
            <a:pPr algn="l"/>
            <a:r>
              <a:rPr lang="ru-RU" sz="2200" dirty="0" smtClean="0">
                <a:latin typeface="Calibri" pitchFamily="34" charset="0"/>
                <a:cs typeface="Calibri" pitchFamily="34" charset="0"/>
              </a:rPr>
              <a:t>3. </a:t>
            </a:r>
            <a:r>
              <a:rPr lang="ru-RU" sz="2200" dirty="0" smtClean="0">
                <a:latin typeface="+mn-lt"/>
              </a:rPr>
              <a:t> </a:t>
            </a:r>
            <a:r>
              <a:rPr lang="ru-RU" sz="2200" dirty="0">
                <a:latin typeface="+mn-lt"/>
              </a:rPr>
              <a:t>« Организация работы с художественно одарёнными детьми, имеющими склонность к изобразительной деятельности</a:t>
            </a:r>
            <a:r>
              <a:rPr lang="ru-RU" sz="2200" dirty="0" smtClean="0">
                <a:latin typeface="+mn-lt"/>
              </a:rPr>
              <a:t>»</a:t>
            </a:r>
            <a:endParaRPr lang="ru-RU" sz="2200" dirty="0">
              <a:latin typeface="+mn-lt"/>
            </a:endParaRPr>
          </a:p>
          <a:p>
            <a:pPr algn="l"/>
            <a:r>
              <a:rPr lang="ru-RU" sz="2200" dirty="0" smtClean="0">
                <a:latin typeface="Calibri" pitchFamily="34" charset="0"/>
                <a:cs typeface="Calibri" pitchFamily="34" charset="0"/>
              </a:rPr>
              <a:t>4.  </a:t>
            </a:r>
            <a:r>
              <a:rPr lang="ru-RU" sz="2200" dirty="0">
                <a:latin typeface="Calibri" pitchFamily="34" charset="0"/>
                <a:cs typeface="Calibri" pitchFamily="34" charset="0"/>
              </a:rPr>
              <a:t>Итоговое занятие в виде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защиты индивидуального образовательного  </a:t>
            </a:r>
            <a:r>
              <a:rPr lang="ru-RU" sz="2200" smtClean="0">
                <a:latin typeface="Calibri" pitchFamily="34" charset="0"/>
                <a:cs typeface="Calibri" pitchFamily="34" charset="0"/>
              </a:rPr>
              <a:t>маршрута»Одаренные дети»</a:t>
            </a:r>
            <a:endParaRPr lang="ru-RU" sz="2200" dirty="0">
              <a:latin typeface="Calibri" pitchFamily="34" charset="0"/>
              <a:cs typeface="Calibri" pitchFamily="34" charset="0"/>
            </a:endParaRPr>
          </a:p>
          <a:p>
            <a:pPr lvl="0" algn="l"/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2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2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22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22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22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22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2915" grpId="0" build="allAtOnce"/>
      <p:bldP spid="42291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KistiSlideMin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Перспективы использования материалов в работе ДОУ: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8" name="Содержимое 7" descr="kak-nauchit-rebenka-risovat-300x22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943600" y="3810000"/>
            <a:ext cx="2857500" cy="2124075"/>
          </a:xfrm>
        </p:spPr>
      </p:pic>
      <p:sp>
        <p:nvSpPr>
          <p:cNvPr id="439297" name="Rectangle 1"/>
          <p:cNvSpPr>
            <a:spLocks noChangeArrowheads="1"/>
          </p:cNvSpPr>
          <p:nvPr/>
        </p:nvSpPr>
        <p:spPr bwMode="auto">
          <a:xfrm>
            <a:off x="990600" y="1391193"/>
            <a:ext cx="7772400" cy="28931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  <a:tab pos="449263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  <a:tab pos="4492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Использовать разработанный алгоритм создания системы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работы  развития творческих (художественных) способностей одаренных детей  средствами изобразительной деятельности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в дошкольных образовательных учреждениях города.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6" name="Рисунок 15" descr="ris3-5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1754127" y="4343400"/>
            <a:ext cx="2284473" cy="1897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2000"/>
                                        <p:tgtEl>
                                          <p:spTgt spid="439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3929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ota_ru_1080832-1024x76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753600" cy="73152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1295400"/>
            <a:ext cx="5486400" cy="3005138"/>
          </a:xfrm>
        </p:spPr>
        <p:txBody>
          <a:bodyPr>
            <a:normAutofit/>
          </a:bodyPr>
          <a:lstStyle/>
          <a:p>
            <a:pPr algn="ctr"/>
            <a:r>
              <a:rPr lang="ru-RU" sz="6700" dirty="0" smtClean="0"/>
              <a:t>С</a:t>
            </a:r>
            <a:r>
              <a:rPr lang="ru-RU" sz="6000" dirty="0" smtClean="0"/>
              <a:t>пасибо</a:t>
            </a:r>
            <a:br>
              <a:rPr lang="ru-RU" sz="6000" dirty="0" smtClean="0"/>
            </a:br>
            <a:r>
              <a:rPr lang="ru-RU" sz="6000" dirty="0" smtClean="0"/>
              <a:t> за внимание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0.23781 C -0.03142 0.19644 -0.06667 0.1553 -0.06285 0.09452 C -0.05903 0.03374 -0.01285 -0.09152 0.02691 -0.12734 C 0.06667 -0.16316 0.1316 -0.15415 0.17569 -0.12064 C 0.21979 -0.08713 0.28889 0.00277 0.29097 0.07395 C 0.29306 0.14514 0.23299 0.31916 0.18854 0.30622 C 0.1441 0.29328 0.05174 0.04738 0.02431 -0.00439 " pathEditMode="relative" rAng="0" ptsTypes="a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00" y="-1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3119</TotalTime>
  <Words>226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«Организация работы ДОУ с одарёнными детьми в художественно-эстетическом развитии детей дошкольного возраста  при реализации ФГОС ДО». </vt:lpstr>
      <vt:lpstr>Задачи мастер-класса: - обобщение опыта  по созданию системы работы по развитию творческих способностей одаренных детей средствами изобразительной деятельности  - передача опыта путём прямого и комментированного показа последовательности действий, методов, приёмов и форм деятельности - совместная отработка методических подходов  воспитателя - мастера и приёмов решения поставленной в программе мастер - класса проблемы - популяризация инновационных идей, технологий, находок педагогических работников - повышения уровня профессиональной компетентности участников мастер-класса - использование индивидуального подхода  к каждому участнику мастер-класса </vt:lpstr>
      <vt:lpstr>Слайд 3</vt:lpstr>
      <vt:lpstr>Слайд 4</vt:lpstr>
      <vt:lpstr>Слайд 5</vt:lpstr>
      <vt:lpstr>Слайд 6</vt:lpstr>
      <vt:lpstr>Перспективы использования материалов в работе ДОУ:</vt:lpstr>
      <vt:lpstr>Спасибо 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дс№8</cp:lastModifiedBy>
  <cp:revision>161</cp:revision>
  <cp:lastPrinted>1601-01-01T00:00:00Z</cp:lastPrinted>
  <dcterms:created xsi:type="dcterms:W3CDTF">1601-01-01T00:00:00Z</dcterms:created>
  <dcterms:modified xsi:type="dcterms:W3CDTF">2016-02-24T02:31:48Z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