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86" r:id="rId1"/>
    <p:sldMasterId id="2147483687" r:id="rId2"/>
    <p:sldMasterId id="2147483688" r:id="rId3"/>
  </p:sldMasterIdLst>
  <p:notesMasterIdLst>
    <p:notesMasterId r:id="rId32"/>
  </p:notesMasterIdLst>
  <p:sldIdLst>
    <p:sldId id="256" r:id="rId4"/>
    <p:sldId id="257" r:id="rId5"/>
    <p:sldId id="258" r:id="rId6"/>
    <p:sldId id="259" r:id="rId7"/>
    <p:sldId id="276" r:id="rId8"/>
    <p:sldId id="280" r:id="rId9"/>
    <p:sldId id="277" r:id="rId10"/>
    <p:sldId id="260" r:id="rId11"/>
    <p:sldId id="278" r:id="rId12"/>
    <p:sldId id="261" r:id="rId13"/>
    <p:sldId id="279" r:id="rId14"/>
    <p:sldId id="262" r:id="rId15"/>
    <p:sldId id="263" r:id="rId16"/>
    <p:sldId id="264" r:id="rId17"/>
    <p:sldId id="265" r:id="rId18"/>
    <p:sldId id="289" r:id="rId19"/>
    <p:sldId id="267" r:id="rId20"/>
    <p:sldId id="268" r:id="rId21"/>
    <p:sldId id="274" r:id="rId22"/>
    <p:sldId id="281" r:id="rId23"/>
    <p:sldId id="282" r:id="rId24"/>
    <p:sldId id="283" r:id="rId25"/>
    <p:sldId id="285" r:id="rId26"/>
    <p:sldId id="286" r:id="rId27"/>
    <p:sldId id="287" r:id="rId28"/>
    <p:sldId id="288" r:id="rId29"/>
    <p:sldId id="284" r:id="rId30"/>
    <p:sldId id="275" r:id="rId31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2F92A2AC-3408-457E-BFFF-DB3ED2A587C3}">
  <a:tblStyle styleId="{2F92A2AC-3408-457E-BFFF-DB3ED2A587C3}" styleName="Table_0">
    <a:wholeTbl>
      <a:tcTxStyle b="off" i="off">
        <a:font>
          <a:latin typeface="Times New Roman"/>
          <a:ea typeface="Times New Roman"/>
          <a:cs typeface="Times New Roman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FEFE6"/>
          </a:solidFill>
        </a:fill>
      </a:tcStyle>
    </a:wholeTbl>
    <a:band1H>
      <a:tcTxStyle/>
      <a:tcStyle>
        <a:tcBdr/>
        <a:fill>
          <a:solidFill>
            <a:srgbClr val="FFDDCA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FFDDCA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Times New Roman"/>
          <a:ea typeface="Times New Roman"/>
          <a:cs typeface="Times New Roman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Times New Roman"/>
          <a:ea typeface="Times New Roman"/>
          <a:cs typeface="Times New Roman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Times New Roman"/>
          <a:ea typeface="Times New Roman"/>
          <a:cs typeface="Times New Roman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Times New Roman"/>
          <a:ea typeface="Times New Roman"/>
          <a:cs typeface="Times New Roman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914400" marR="0" lvl="1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828800" marR="0" lvl="3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2286000" marR="0" lvl="4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z="1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sz="12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6" name="Google Shape;27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2" name="Google Shape;332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2" name="Google Shape;332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3" name="Google Shape;353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0" name="Google Shape;360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7" name="Google Shape;367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7" name="Google Shape;367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3" name="Google Shape;393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1" name="Google Shape;401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" name="Google Shape;479;p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0" name="Google Shape;480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smtClean="0"/>
          </a:p>
        </p:txBody>
      </p:sp>
      <p:sp>
        <p:nvSpPr>
          <p:cNvPr id="30724" name="Дата 3"/>
          <p:cNvSpPr>
            <a:spLocks noGrp="1"/>
          </p:cNvSpPr>
          <p:nvPr>
            <p:ph type="dt" sz="quarter" idx="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CDB844C-6ACC-47B1-8B1B-21DAF3098719}" type="datetime1">
              <a:rPr lang="ru-RU" smtClean="0"/>
              <a:pPr/>
              <a:t>06.04.2020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>
                <a:solidFill>
                  <a:srgbClr val="000000"/>
                </a:solidFill>
              </a:rPr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</a:t>
            </a:fld>
            <a:endParaRPr>
              <a:solidFill>
                <a:srgbClr val="000000"/>
              </a:solidFill>
            </a:endParaRPr>
          </a:p>
        </p:txBody>
      </p:sp>
      <p:sp>
        <p:nvSpPr>
          <p:cNvPr id="281" name="Google Shape;281;p2:notes"/>
          <p:cNvSpPr txBox="1"/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</a:t>
            </a:fld>
            <a:endParaRPr sz="12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2" name="Google Shape;28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83" name="Google Shape;283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Google Shape;497;p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8" name="Google Shape;498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1" name="Google Shape;291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6" name="Google Shape;306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6" name="Google Shape;306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5" name="Google Shape;385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7" name="Google Shape;317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2" name="Google Shape;322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2" name="Google Shape;322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Пустой слайд" type="blank">
  <p:cSld name="BLANK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2"/>
          <p:cNvSpPr txBox="1">
            <a:spLocks noGrp="1"/>
          </p:cNvSpPr>
          <p:nvPr>
            <p:ph type="dt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2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2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Вертикальный заголовок и текст" type="vertTitleAndTx">
  <p:cSld name="VERTICAL_TITLE_AND_VERTICAL_TEXT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1"/>
          <p:cNvSpPr txBox="1">
            <a:spLocks noGrp="1"/>
          </p:cNvSpPr>
          <p:nvPr>
            <p:ph type="title"/>
          </p:nvPr>
        </p:nvSpPr>
        <p:spPr>
          <a:xfrm rot="5400000">
            <a:off x="4743450" y="2381250"/>
            <a:ext cx="5486400" cy="194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1"/>
          <p:cNvSpPr txBox="1">
            <a:spLocks noGrp="1"/>
          </p:cNvSpPr>
          <p:nvPr>
            <p:ph type="body" idx="1"/>
          </p:nvPr>
        </p:nvSpPr>
        <p:spPr>
          <a:xfrm rot="5400000">
            <a:off x="781050" y="514350"/>
            <a:ext cx="5486400" cy="56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85" name="Google Shape;85;p11"/>
          <p:cNvSpPr txBox="1">
            <a:spLocks noGrp="1"/>
          </p:cNvSpPr>
          <p:nvPr>
            <p:ph type="dt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11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1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Заголовок, текст и объект" type="txAndObj">
  <p:cSld name="TEXT_AND_OBJECT"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2"/>
          <p:cNvSpPr txBox="1"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2"/>
          <p:cNvSpPr txBox="1">
            <a:spLocks noGrp="1"/>
          </p:cNvSpPr>
          <p:nvPr>
            <p:ph type="body" idx="1"/>
          </p:nvPr>
        </p:nvSpPr>
        <p:spPr>
          <a:xfrm>
            <a:off x="685800" y="1981200"/>
            <a:ext cx="38100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91" name="Google Shape;91;p12"/>
          <p:cNvSpPr txBox="1">
            <a:spLocks noGrp="1"/>
          </p:cNvSpPr>
          <p:nvPr>
            <p:ph type="body" idx="2"/>
          </p:nvPr>
        </p:nvSpPr>
        <p:spPr>
          <a:xfrm>
            <a:off x="4648200" y="1981200"/>
            <a:ext cx="38100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92" name="Google Shape;92;p12"/>
          <p:cNvSpPr txBox="1">
            <a:spLocks noGrp="1"/>
          </p:cNvSpPr>
          <p:nvPr>
            <p:ph type="dt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12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4" name="Google Shape;94;p12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Заголовок, текст и два объекта" type="txAndTwoObj">
  <p:cSld name="TEXT_AND_TWO_OBJECTS"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3"/>
          <p:cNvSpPr txBox="1"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13"/>
          <p:cNvSpPr txBox="1">
            <a:spLocks noGrp="1"/>
          </p:cNvSpPr>
          <p:nvPr>
            <p:ph type="body" idx="1"/>
          </p:nvPr>
        </p:nvSpPr>
        <p:spPr>
          <a:xfrm>
            <a:off x="685800" y="1981200"/>
            <a:ext cx="38100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98" name="Google Shape;98;p13"/>
          <p:cNvSpPr txBox="1">
            <a:spLocks noGrp="1"/>
          </p:cNvSpPr>
          <p:nvPr>
            <p:ph type="body" idx="2"/>
          </p:nvPr>
        </p:nvSpPr>
        <p:spPr>
          <a:xfrm>
            <a:off x="4648200" y="1981200"/>
            <a:ext cx="3810000" cy="198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99" name="Google Shape;99;p13"/>
          <p:cNvSpPr txBox="1">
            <a:spLocks noGrp="1"/>
          </p:cNvSpPr>
          <p:nvPr>
            <p:ph type="body" idx="3"/>
          </p:nvPr>
        </p:nvSpPr>
        <p:spPr>
          <a:xfrm>
            <a:off x="4648200" y="4114800"/>
            <a:ext cx="3810000" cy="198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100" name="Google Shape;100;p13"/>
          <p:cNvSpPr txBox="1">
            <a:spLocks noGrp="1"/>
          </p:cNvSpPr>
          <p:nvPr>
            <p:ph type="dt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p13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13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Заголовок и четыре объекта" type="fourObj">
  <p:cSld name="FOUR_OBJECTS"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4"/>
          <p:cNvSpPr txBox="1"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14"/>
          <p:cNvSpPr txBox="1">
            <a:spLocks noGrp="1"/>
          </p:cNvSpPr>
          <p:nvPr>
            <p:ph type="body" idx="1"/>
          </p:nvPr>
        </p:nvSpPr>
        <p:spPr>
          <a:xfrm>
            <a:off x="685800" y="1981200"/>
            <a:ext cx="3810000" cy="198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106" name="Google Shape;106;p14"/>
          <p:cNvSpPr txBox="1">
            <a:spLocks noGrp="1"/>
          </p:cNvSpPr>
          <p:nvPr>
            <p:ph type="body" idx="2"/>
          </p:nvPr>
        </p:nvSpPr>
        <p:spPr>
          <a:xfrm>
            <a:off x="4648200" y="1981200"/>
            <a:ext cx="3810000" cy="198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107" name="Google Shape;107;p14"/>
          <p:cNvSpPr txBox="1">
            <a:spLocks noGrp="1"/>
          </p:cNvSpPr>
          <p:nvPr>
            <p:ph type="body" idx="3"/>
          </p:nvPr>
        </p:nvSpPr>
        <p:spPr>
          <a:xfrm>
            <a:off x="685800" y="4114800"/>
            <a:ext cx="3810000" cy="198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108" name="Google Shape;108;p14"/>
          <p:cNvSpPr txBox="1">
            <a:spLocks noGrp="1"/>
          </p:cNvSpPr>
          <p:nvPr>
            <p:ph type="body" idx="4"/>
          </p:nvPr>
        </p:nvSpPr>
        <p:spPr>
          <a:xfrm>
            <a:off x="4648200" y="4114800"/>
            <a:ext cx="3810000" cy="198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109" name="Google Shape;109;p14"/>
          <p:cNvSpPr txBox="1">
            <a:spLocks noGrp="1"/>
          </p:cNvSpPr>
          <p:nvPr>
            <p:ph type="dt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0" name="Google Shape;110;p14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1" name="Google Shape;111;p14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Объект" type="objOnly">
  <p:cSld name="OBJECT_ONLY"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5"/>
          <p:cNvSpPr txBox="1">
            <a:spLocks noGrp="1"/>
          </p:cNvSpPr>
          <p:nvPr>
            <p:ph type="body" idx="1"/>
          </p:nvPr>
        </p:nvSpPr>
        <p:spPr>
          <a:xfrm>
            <a:off x="685800" y="609600"/>
            <a:ext cx="7772400" cy="548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114" name="Google Shape;114;p15"/>
          <p:cNvSpPr txBox="1">
            <a:spLocks noGrp="1"/>
          </p:cNvSpPr>
          <p:nvPr>
            <p:ph type="dt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5" name="Google Shape;115;p15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6" name="Google Shape;116;p15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Пустой слайд" type="blank">
  <p:cSld name="BLANK"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5" name="Google Shape;125;p1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6" name="Google Shape;126;p1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Титульный слайд" type="title">
  <p:cSld name="TITLE"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8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9" name="Google Shape;129;p18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30" name="Google Shape;130;p1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1" name="Google Shape;131;p1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2" name="Google Shape;132;p1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Заголовок и объект" type="obj">
  <p:cSld name="OBJECT"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9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5" name="Google Shape;135;p1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36" name="Google Shape;136;p1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7" name="Google Shape;137;p1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8" name="Google Shape;138;p1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Заголовок раздела" type="secHead">
  <p:cSld name="SECTION_HEADER"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0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4000" b="1" cap="none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1" name="Google Shape;141;p20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42" name="Google Shape;142;p2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3" name="Google Shape;143;p2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4" name="Google Shape;144;p2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Два объекта" type="twoObj">
  <p:cSld name="TWO_OBJECTS"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7" name="Google Shape;147;p2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148" name="Google Shape;148;p21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149" name="Google Shape;149;p2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0" name="Google Shape;150;p2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1" name="Google Shape;151;p2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Заголовок и объект" type="obj">
  <p:cSld name="OBJECT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3"/>
          <p:cNvSpPr txBox="1"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3"/>
          <p:cNvSpPr txBox="1">
            <a:spLocks noGrp="1"/>
          </p:cNvSpPr>
          <p:nvPr>
            <p:ph type="body" idx="1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32" name="Google Shape;32;p3"/>
          <p:cNvSpPr txBox="1">
            <a:spLocks noGrp="1"/>
          </p:cNvSpPr>
          <p:nvPr>
            <p:ph type="dt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3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3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Сравнение" type="twoTxTwoObj">
  <p:cSld name="TWO_OBJECTS_WITH_TEXT"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4" name="Google Shape;154;p22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55" name="Google Shape;155;p22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156" name="Google Shape;156;p22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57" name="Google Shape;157;p22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158" name="Google Shape;158;p2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9" name="Google Shape;159;p2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0" name="Google Shape;160;p2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Только заголовок" type="titleOnly">
  <p:cSld name="TITLE_ONLY"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2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3" name="Google Shape;163;p2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4" name="Google Shape;164;p2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5" name="Google Shape;165;p2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Объект с подписью" type="objTx">
  <p:cSld name="OBJECT_WITH_CAPTION_TEXT"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4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8" name="Google Shape;168;p24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169" name="Google Shape;169;p24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170" name="Google Shape;170;p2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1" name="Google Shape;171;p2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2" name="Google Shape;172;p2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Рисунок с подписью" type="picTx">
  <p:cSld name="PICTURE_WITH_CAPTION_TEXT"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25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5" name="Google Shape;175;p25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6" name="Google Shape;176;p25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177" name="Google Shape;177;p2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8" name="Google Shape;178;p2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9" name="Google Shape;179;p2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Заголовок и вертикальный текст" type="vertTx">
  <p:cSld name="VERTICAL_TEXT"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2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2" name="Google Shape;182;p26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83" name="Google Shape;183;p2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4" name="Google Shape;184;p2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5" name="Google Shape;185;p2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Вертикальный заголовок и текст" type="vertTitleAndTx">
  <p:cSld name="VERTICAL_TITLE_AND_VERTICAL_TEXT"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27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8" name="Google Shape;188;p27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89" name="Google Shape;189;p2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0" name="Google Shape;190;p2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1" name="Google Shape;191;p2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Пользовательский макет">
  <p:cSld name="Пользовательский макет"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28"/>
          <p:cNvSpPr txBox="1">
            <a:spLocks noGrp="1"/>
          </p:cNvSpPr>
          <p:nvPr>
            <p:ph type="title"/>
          </p:nvPr>
        </p:nvSpPr>
        <p:spPr>
          <a:xfrm>
            <a:off x="457200" y="128588"/>
            <a:ext cx="8226425" cy="1433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4" name="Google Shape;194;p28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0425" cy="473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5" name="Google Shape;195;p28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2425" cy="473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6" name="Google Shape;196;p28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0425" cy="473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Заголовок и таблица" type="tbl">
  <p:cSld name="TABLE"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29"/>
          <p:cNvSpPr txBox="1"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transition>
    <p:fade thruBlk="1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Пустой слайд" type="blank">
  <p:cSld name="BLANK"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31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7" name="Google Shape;207;p31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8" name="Google Shape;208;p31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Титульный слайд" type="title">
  <p:cSld name="TITLE"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32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1" name="Google Shape;211;p32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/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/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/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212" name="Google Shape;212;p32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3" name="Google Shape;213;p32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4" name="Google Shape;214;p32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Заголовок раздела" type="secHead">
  <p:cSld name="SECTION_HEADER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4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4000" b="1" cap="none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4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Times New Roman"/>
              <a:buNone/>
              <a:defRPr sz="2000"/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Times New Roman"/>
              <a:buNone/>
              <a:defRPr sz="1800"/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Times New Roman"/>
              <a:buNone/>
              <a:defRPr sz="1600"/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sz="1400"/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sz="1400"/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sz="1400"/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sz="1400"/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sz="1400"/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sz="1400"/>
            </a:lvl9pPr>
          </a:lstStyle>
          <a:p>
            <a:endParaRPr/>
          </a:p>
        </p:txBody>
      </p:sp>
      <p:sp>
        <p:nvSpPr>
          <p:cNvPr id="38" name="Google Shape;38;p4"/>
          <p:cNvSpPr txBox="1">
            <a:spLocks noGrp="1"/>
          </p:cNvSpPr>
          <p:nvPr>
            <p:ph type="dt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4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4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Заголовок и объект" type="obj">
  <p:cSld name="OBJECT"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7" name="Google Shape;217;p3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218" name="Google Shape;218;p33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9" name="Google Shape;219;p33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0" name="Google Shape;220;p33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Заголовок раздела" type="secHead">
  <p:cSld name="SECTION_HEADER"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34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4000" b="1" cap="none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3" name="Google Shape;223;p34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/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/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/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9pPr>
          </a:lstStyle>
          <a:p>
            <a:endParaRPr/>
          </a:p>
        </p:txBody>
      </p:sp>
      <p:sp>
        <p:nvSpPr>
          <p:cNvPr id="224" name="Google Shape;224;p34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5" name="Google Shape;225;p34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6" name="Google Shape;226;p34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Два объекта" type="twoObj">
  <p:cSld name="TWO_OBJECTS"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35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9" name="Google Shape;229;p3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>
            <a:endParaRPr/>
          </a:p>
        </p:txBody>
      </p:sp>
      <p:sp>
        <p:nvSpPr>
          <p:cNvPr id="230" name="Google Shape;230;p35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>
            <a:endParaRPr/>
          </a:p>
        </p:txBody>
      </p:sp>
      <p:sp>
        <p:nvSpPr>
          <p:cNvPr id="231" name="Google Shape;231;p35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2" name="Google Shape;232;p35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3" name="Google Shape;233;p35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Сравнение" type="twoTxTwoObj">
  <p:cSld name="TWO_OBJECTS_WITH_TEXT"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3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6" name="Google Shape;236;p36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9pPr>
          </a:lstStyle>
          <a:p>
            <a:endParaRPr/>
          </a:p>
        </p:txBody>
      </p:sp>
      <p:sp>
        <p:nvSpPr>
          <p:cNvPr id="237" name="Google Shape;237;p36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>
            <a:endParaRPr/>
          </a:p>
        </p:txBody>
      </p:sp>
      <p:sp>
        <p:nvSpPr>
          <p:cNvPr id="238" name="Google Shape;238;p36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9pPr>
          </a:lstStyle>
          <a:p>
            <a:endParaRPr/>
          </a:p>
        </p:txBody>
      </p:sp>
      <p:sp>
        <p:nvSpPr>
          <p:cNvPr id="239" name="Google Shape;239;p36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>
            <a:endParaRPr/>
          </a:p>
        </p:txBody>
      </p:sp>
      <p:sp>
        <p:nvSpPr>
          <p:cNvPr id="240" name="Google Shape;240;p36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1" name="Google Shape;241;p36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2" name="Google Shape;242;p36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Только заголовок" type="titleOnly">
  <p:cSld name="TITLE_ONLY"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3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5" name="Google Shape;245;p37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6" name="Google Shape;246;p37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7" name="Google Shape;247;p37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Объект с подписью" type="objTx">
  <p:cSld name="OBJECT_WITH_CAPTION_TEXT"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38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0" name="Google Shape;250;p38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9pPr>
          </a:lstStyle>
          <a:p>
            <a:endParaRPr/>
          </a:p>
        </p:txBody>
      </p:sp>
      <p:sp>
        <p:nvSpPr>
          <p:cNvPr id="251" name="Google Shape;251;p38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>
            <a:endParaRPr/>
          </a:p>
        </p:txBody>
      </p:sp>
      <p:sp>
        <p:nvSpPr>
          <p:cNvPr id="252" name="Google Shape;252;p38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3" name="Google Shape;253;p38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4" name="Google Shape;254;p38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Рисунок с подписью" type="picTx">
  <p:cSld name="PICTURE_WITH_CAPTION_TEXT"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39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7" name="Google Shape;257;p39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8" name="Google Shape;258;p39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>
            <a:endParaRPr/>
          </a:p>
        </p:txBody>
      </p:sp>
      <p:sp>
        <p:nvSpPr>
          <p:cNvPr id="259" name="Google Shape;259;p39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0" name="Google Shape;260;p39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1" name="Google Shape;261;p39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Заголовок и вертикальный текст" type="vertTx">
  <p:cSld name="VERTICAL_TEXT"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40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4" name="Google Shape;264;p40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265" name="Google Shape;265;p40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6" name="Google Shape;266;p40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7" name="Google Shape;267;p40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Вертикальный заголовок и текст" type="vertTitleAndTx">
  <p:cSld name="VERTICAL_TITLE_AND_VERTICAL_TEXT"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41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0" name="Google Shape;270;p41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271" name="Google Shape;271;p41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2" name="Google Shape;272;p41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3" name="Google Shape;273;p41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Два объекта" type="twoObj">
  <p:cSld name="TWO_OBJECTS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5"/>
          <p:cNvSpPr txBox="1"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5"/>
          <p:cNvSpPr txBox="1">
            <a:spLocks noGrp="1"/>
          </p:cNvSpPr>
          <p:nvPr>
            <p:ph type="body" idx="1"/>
          </p:nvPr>
        </p:nvSpPr>
        <p:spPr>
          <a:xfrm>
            <a:off x="685800" y="1981200"/>
            <a:ext cx="38100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Times New Roman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Times New Roman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Times New Roman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Times New Roman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Times New Roman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Times New Roman"/>
              <a:buChar char="»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Times New Roman"/>
              <a:buChar char="»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Times New Roman"/>
              <a:buChar char="»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Times New Roman"/>
              <a:buChar char="»"/>
              <a:defRPr sz="1800"/>
            </a:lvl9pPr>
          </a:lstStyle>
          <a:p>
            <a:endParaRPr/>
          </a:p>
        </p:txBody>
      </p:sp>
      <p:sp>
        <p:nvSpPr>
          <p:cNvPr id="44" name="Google Shape;44;p5"/>
          <p:cNvSpPr txBox="1">
            <a:spLocks noGrp="1"/>
          </p:cNvSpPr>
          <p:nvPr>
            <p:ph type="body" idx="2"/>
          </p:nvPr>
        </p:nvSpPr>
        <p:spPr>
          <a:xfrm>
            <a:off x="4648200" y="1981200"/>
            <a:ext cx="38100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Times New Roman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Times New Roman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Times New Roman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Times New Roman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Times New Roman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Times New Roman"/>
              <a:buChar char="»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Times New Roman"/>
              <a:buChar char="»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Times New Roman"/>
              <a:buChar char="»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Times New Roman"/>
              <a:buChar char="»"/>
              <a:defRPr sz="1800"/>
            </a:lvl9pPr>
          </a:lstStyle>
          <a:p>
            <a:endParaRPr/>
          </a:p>
        </p:txBody>
      </p:sp>
      <p:sp>
        <p:nvSpPr>
          <p:cNvPr id="45" name="Google Shape;45;p5"/>
          <p:cNvSpPr txBox="1">
            <a:spLocks noGrp="1"/>
          </p:cNvSpPr>
          <p:nvPr>
            <p:ph type="dt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5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5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Сравнение" type="twoTxTwoObj">
  <p:cSld name="TWO_OBJECTS_WITH_TEXT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6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Times New Roman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Times New Roman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Times New Roman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Times New Roman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Times New Roman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Times New Roman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Times New Roman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Times New Roman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Times New Roman"/>
              <a:buNone/>
              <a:defRPr sz="1600" b="1"/>
            </a:lvl9pPr>
          </a:lstStyle>
          <a:p>
            <a:endParaRPr/>
          </a:p>
        </p:txBody>
      </p:sp>
      <p:sp>
        <p:nvSpPr>
          <p:cNvPr id="51" name="Google Shape;51;p6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Times New Roman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Times New Roman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Times New Roman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Times New Roman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Times New Roman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Times New Roman"/>
              <a:buChar char="»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Times New Roman"/>
              <a:buChar char="»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Times New Roman"/>
              <a:buChar char="»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Times New Roman"/>
              <a:buChar char="»"/>
              <a:defRPr sz="1600"/>
            </a:lvl9pPr>
          </a:lstStyle>
          <a:p>
            <a:endParaRPr/>
          </a:p>
        </p:txBody>
      </p:sp>
      <p:sp>
        <p:nvSpPr>
          <p:cNvPr id="52" name="Google Shape;52;p6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Times New Roman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Times New Roman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Times New Roman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Times New Roman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Times New Roman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Times New Roman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Times New Roman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Times New Roman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Times New Roman"/>
              <a:buNone/>
              <a:defRPr sz="1600" b="1"/>
            </a:lvl9pPr>
          </a:lstStyle>
          <a:p>
            <a:endParaRPr/>
          </a:p>
        </p:txBody>
      </p:sp>
      <p:sp>
        <p:nvSpPr>
          <p:cNvPr id="53" name="Google Shape;53;p6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Times New Roman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Times New Roman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Times New Roman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Times New Roman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Times New Roman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Times New Roman"/>
              <a:buChar char="»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Times New Roman"/>
              <a:buChar char="»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Times New Roman"/>
              <a:buChar char="»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Times New Roman"/>
              <a:buChar char="»"/>
              <a:defRPr sz="1600"/>
            </a:lvl9pPr>
          </a:lstStyle>
          <a:p>
            <a:endParaRPr/>
          </a:p>
        </p:txBody>
      </p:sp>
      <p:sp>
        <p:nvSpPr>
          <p:cNvPr id="54" name="Google Shape;54;p6"/>
          <p:cNvSpPr txBox="1">
            <a:spLocks noGrp="1"/>
          </p:cNvSpPr>
          <p:nvPr>
            <p:ph type="dt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6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6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Только заголовок" type="titleOnly">
  <p:cSld name="TITLE_ONLY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7"/>
          <p:cNvSpPr txBox="1"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7"/>
          <p:cNvSpPr txBox="1">
            <a:spLocks noGrp="1"/>
          </p:cNvSpPr>
          <p:nvPr>
            <p:ph type="dt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7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7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Объект с подписью" type="objTx">
  <p:cSld name="OBJECT_WITH_CAPTION_TEX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8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8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Times New Roman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Times New Roman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Times New Roman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Times New Roman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Times New Roman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Times New Roman"/>
              <a:buChar char="»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Times New Roman"/>
              <a:buChar char="»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Times New Roman"/>
              <a:buChar char="»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Times New Roman"/>
              <a:buChar char="»"/>
              <a:defRPr sz="2000"/>
            </a:lvl9pPr>
          </a:lstStyle>
          <a:p>
            <a:endParaRPr/>
          </a:p>
        </p:txBody>
      </p:sp>
      <p:sp>
        <p:nvSpPr>
          <p:cNvPr id="65" name="Google Shape;65;p8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Times New Roman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Font typeface="Times New Roman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Font typeface="Times New Roman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Font typeface="Times New Roman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Font typeface="Times New Roman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Font typeface="Times New Roman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Font typeface="Times New Roman"/>
              <a:buNone/>
              <a:defRPr sz="900"/>
            </a:lvl9pPr>
          </a:lstStyle>
          <a:p>
            <a:endParaRPr/>
          </a:p>
        </p:txBody>
      </p:sp>
      <p:sp>
        <p:nvSpPr>
          <p:cNvPr id="66" name="Google Shape;66;p8"/>
          <p:cNvSpPr txBox="1">
            <a:spLocks noGrp="1"/>
          </p:cNvSpPr>
          <p:nvPr>
            <p:ph type="dt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8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8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Рисунок с подписью" type="picTx">
  <p:cSld name="PICTURE_WITH_CAPTION_TEXT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9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9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Times New Roman"/>
              <a:buNone/>
              <a:defRPr sz="32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Times New Roman"/>
              <a:buNone/>
              <a:defRPr sz="28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Times New Roman"/>
              <a:buNone/>
              <a:defRPr sz="20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Times New Roman"/>
              <a:buNone/>
              <a:defRPr sz="20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Times New Roman"/>
              <a:buNone/>
              <a:defRPr sz="20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Times New Roman"/>
              <a:buNone/>
              <a:defRPr sz="20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Times New Roman"/>
              <a:buNone/>
              <a:defRPr sz="20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Times New Roman"/>
              <a:buNone/>
              <a:defRPr sz="20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72" name="Google Shape;72;p9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Times New Roman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Font typeface="Times New Roman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Font typeface="Times New Roman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Font typeface="Times New Roman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Font typeface="Times New Roman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Font typeface="Times New Roman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Font typeface="Times New Roman"/>
              <a:buNone/>
              <a:defRPr sz="900"/>
            </a:lvl9pPr>
          </a:lstStyle>
          <a:p>
            <a:endParaRPr/>
          </a:p>
        </p:txBody>
      </p:sp>
      <p:sp>
        <p:nvSpPr>
          <p:cNvPr id="73" name="Google Shape;73;p9"/>
          <p:cNvSpPr txBox="1">
            <a:spLocks noGrp="1"/>
          </p:cNvSpPr>
          <p:nvPr>
            <p:ph type="dt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9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9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Заголовок и вертикальный текст" type="vertTx">
  <p:cSld name="VERTICAL_TEXT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0"/>
          <p:cNvSpPr txBox="1"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0"/>
          <p:cNvSpPr txBox="1">
            <a:spLocks noGrp="1"/>
          </p:cNvSpPr>
          <p:nvPr>
            <p:ph type="body" idx="1"/>
          </p:nvPr>
        </p:nvSpPr>
        <p:spPr>
          <a:xfrm rot="5400000">
            <a:off x="2514600" y="152400"/>
            <a:ext cx="4114800" cy="777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79" name="Google Shape;79;p10"/>
          <p:cNvSpPr txBox="1">
            <a:spLocks noGrp="1"/>
          </p:cNvSpPr>
          <p:nvPr>
            <p:ph type="dt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0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0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>
                <a:alpha val="49803"/>
              </a:srgb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1"/>
          <p:cNvGrpSpPr/>
          <p:nvPr/>
        </p:nvGrpSpPr>
        <p:grpSpPr>
          <a:xfrm>
            <a:off x="-9525" y="-20638"/>
            <a:ext cx="9153525" cy="6878638"/>
            <a:chOff x="-6" y="-13"/>
            <a:chExt cx="5766" cy="4333"/>
          </a:xfrm>
        </p:grpSpPr>
        <p:sp>
          <p:nvSpPr>
            <p:cNvPr id="11" name="Google Shape;11;p1"/>
            <p:cNvSpPr/>
            <p:nvPr/>
          </p:nvSpPr>
          <p:spPr>
            <a:xfrm>
              <a:off x="5549" y="0"/>
              <a:ext cx="211" cy="4320"/>
            </a:xfrm>
            <a:prstGeom prst="rect">
              <a:avLst/>
            </a:prstGeom>
            <a:gradFill>
              <a:gsLst>
                <a:gs pos="0">
                  <a:schemeClr val="accent2"/>
                </a:gs>
                <a:gs pos="50000">
                  <a:schemeClr val="hlink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36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2" name="Google Shape;12;p1"/>
            <p:cNvSpPr/>
            <p:nvPr/>
          </p:nvSpPr>
          <p:spPr>
            <a:xfrm>
              <a:off x="-6" y="2828"/>
              <a:ext cx="3625" cy="1492"/>
            </a:xfrm>
            <a:custGeom>
              <a:avLst/>
              <a:gdLst/>
              <a:ahLst/>
              <a:cxnLst/>
              <a:rect l="l" t="t" r="r" b="b"/>
              <a:pathLst>
                <a:path w="3625" h="1492" extrusionOk="0">
                  <a:moveTo>
                    <a:pt x="0" y="1491"/>
                  </a:moveTo>
                  <a:lnTo>
                    <a:pt x="0" y="0"/>
                  </a:lnTo>
                  <a:lnTo>
                    <a:pt x="171" y="3"/>
                  </a:lnTo>
                  <a:lnTo>
                    <a:pt x="355" y="9"/>
                  </a:lnTo>
                  <a:lnTo>
                    <a:pt x="499" y="21"/>
                  </a:lnTo>
                  <a:lnTo>
                    <a:pt x="650" y="36"/>
                  </a:lnTo>
                  <a:lnTo>
                    <a:pt x="809" y="54"/>
                  </a:lnTo>
                  <a:lnTo>
                    <a:pt x="957" y="78"/>
                  </a:lnTo>
                  <a:lnTo>
                    <a:pt x="1119" y="105"/>
                  </a:lnTo>
                  <a:lnTo>
                    <a:pt x="1261" y="133"/>
                  </a:lnTo>
                  <a:lnTo>
                    <a:pt x="1441" y="175"/>
                  </a:lnTo>
                  <a:lnTo>
                    <a:pt x="1598" y="217"/>
                  </a:lnTo>
                  <a:lnTo>
                    <a:pt x="1763" y="269"/>
                  </a:lnTo>
                  <a:lnTo>
                    <a:pt x="1887" y="308"/>
                  </a:lnTo>
                  <a:lnTo>
                    <a:pt x="2085" y="384"/>
                  </a:lnTo>
                  <a:lnTo>
                    <a:pt x="2230" y="444"/>
                  </a:lnTo>
                  <a:lnTo>
                    <a:pt x="2456" y="547"/>
                  </a:lnTo>
                  <a:lnTo>
                    <a:pt x="2666" y="662"/>
                  </a:lnTo>
                  <a:lnTo>
                    <a:pt x="2859" y="786"/>
                  </a:lnTo>
                  <a:lnTo>
                    <a:pt x="3046" y="920"/>
                  </a:lnTo>
                  <a:lnTo>
                    <a:pt x="3193" y="1038"/>
                  </a:lnTo>
                  <a:lnTo>
                    <a:pt x="3332" y="1168"/>
                  </a:lnTo>
                  <a:lnTo>
                    <a:pt x="3440" y="1280"/>
                  </a:lnTo>
                  <a:lnTo>
                    <a:pt x="3524" y="1380"/>
                  </a:lnTo>
                  <a:lnTo>
                    <a:pt x="3624" y="1491"/>
                  </a:lnTo>
                  <a:lnTo>
                    <a:pt x="3608" y="1491"/>
                  </a:lnTo>
                  <a:lnTo>
                    <a:pt x="0" y="1491"/>
                  </a:lnTo>
                </a:path>
              </a:pathLst>
            </a:custGeom>
            <a:gradFill>
              <a:gsLst>
                <a:gs pos="0">
                  <a:schemeClr val="dk1"/>
                </a:gs>
                <a:gs pos="100000">
                  <a:schemeClr val="dk2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36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3" name="Google Shape;13;p1"/>
            <p:cNvSpPr/>
            <p:nvPr/>
          </p:nvSpPr>
          <p:spPr>
            <a:xfrm>
              <a:off x="0" y="2405"/>
              <a:ext cx="5143" cy="1902"/>
            </a:xfrm>
            <a:custGeom>
              <a:avLst/>
              <a:gdLst/>
              <a:ahLst/>
              <a:cxnLst/>
              <a:rect l="l" t="t" r="r" b="b"/>
              <a:pathLst>
                <a:path w="5143" h="1902" extrusionOk="0">
                  <a:moveTo>
                    <a:pt x="2718" y="405"/>
                  </a:moveTo>
                  <a:lnTo>
                    <a:pt x="2466" y="333"/>
                  </a:lnTo>
                  <a:lnTo>
                    <a:pt x="2202" y="261"/>
                  </a:lnTo>
                  <a:lnTo>
                    <a:pt x="1929" y="198"/>
                  </a:lnTo>
                  <a:lnTo>
                    <a:pt x="1695" y="153"/>
                  </a:lnTo>
                  <a:lnTo>
                    <a:pt x="1434" y="111"/>
                  </a:lnTo>
                  <a:lnTo>
                    <a:pt x="1188" y="75"/>
                  </a:lnTo>
                  <a:lnTo>
                    <a:pt x="957" y="48"/>
                  </a:lnTo>
                  <a:lnTo>
                    <a:pt x="747" y="30"/>
                  </a:lnTo>
                  <a:lnTo>
                    <a:pt x="501" y="15"/>
                  </a:lnTo>
                  <a:lnTo>
                    <a:pt x="246" y="3"/>
                  </a:lnTo>
                  <a:lnTo>
                    <a:pt x="0" y="0"/>
                  </a:lnTo>
                  <a:lnTo>
                    <a:pt x="0" y="275"/>
                  </a:lnTo>
                  <a:lnTo>
                    <a:pt x="0" y="345"/>
                  </a:lnTo>
                  <a:lnTo>
                    <a:pt x="0" y="275"/>
                  </a:lnTo>
                  <a:lnTo>
                    <a:pt x="0" y="342"/>
                  </a:lnTo>
                  <a:lnTo>
                    <a:pt x="339" y="351"/>
                  </a:lnTo>
                  <a:lnTo>
                    <a:pt x="606" y="372"/>
                  </a:lnTo>
                  <a:lnTo>
                    <a:pt x="852" y="399"/>
                  </a:lnTo>
                  <a:lnTo>
                    <a:pt x="1068" y="435"/>
                  </a:lnTo>
                  <a:lnTo>
                    <a:pt x="1275" y="474"/>
                  </a:lnTo>
                  <a:lnTo>
                    <a:pt x="1545" y="540"/>
                  </a:lnTo>
                  <a:lnTo>
                    <a:pt x="1761" y="603"/>
                  </a:lnTo>
                  <a:lnTo>
                    <a:pt x="1971" y="678"/>
                  </a:lnTo>
                  <a:lnTo>
                    <a:pt x="2166" y="747"/>
                  </a:lnTo>
                  <a:lnTo>
                    <a:pt x="2397" y="852"/>
                  </a:lnTo>
                  <a:lnTo>
                    <a:pt x="2613" y="960"/>
                  </a:lnTo>
                  <a:lnTo>
                    <a:pt x="2832" y="1095"/>
                  </a:lnTo>
                  <a:lnTo>
                    <a:pt x="3012" y="1212"/>
                  </a:lnTo>
                  <a:lnTo>
                    <a:pt x="3186" y="1347"/>
                  </a:lnTo>
                  <a:lnTo>
                    <a:pt x="3351" y="1497"/>
                  </a:lnTo>
                  <a:lnTo>
                    <a:pt x="3480" y="1629"/>
                  </a:lnTo>
                  <a:lnTo>
                    <a:pt x="3612" y="1785"/>
                  </a:lnTo>
                  <a:lnTo>
                    <a:pt x="3699" y="1901"/>
                  </a:lnTo>
                  <a:lnTo>
                    <a:pt x="5142" y="1901"/>
                  </a:lnTo>
                  <a:lnTo>
                    <a:pt x="5076" y="1827"/>
                  </a:lnTo>
                  <a:lnTo>
                    <a:pt x="4968" y="1707"/>
                  </a:lnTo>
                  <a:lnTo>
                    <a:pt x="4797" y="1539"/>
                  </a:lnTo>
                  <a:lnTo>
                    <a:pt x="4617" y="1383"/>
                  </a:lnTo>
                  <a:lnTo>
                    <a:pt x="4410" y="1221"/>
                  </a:lnTo>
                  <a:lnTo>
                    <a:pt x="4185" y="1071"/>
                  </a:lnTo>
                  <a:lnTo>
                    <a:pt x="3960" y="939"/>
                  </a:lnTo>
                  <a:lnTo>
                    <a:pt x="3708" y="801"/>
                  </a:lnTo>
                  <a:lnTo>
                    <a:pt x="3492" y="702"/>
                  </a:lnTo>
                  <a:lnTo>
                    <a:pt x="3231" y="588"/>
                  </a:lnTo>
                  <a:lnTo>
                    <a:pt x="2964" y="489"/>
                  </a:lnTo>
                  <a:lnTo>
                    <a:pt x="2718" y="405"/>
                  </a:lnTo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dk2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36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4" name="Google Shape;14;p1"/>
            <p:cNvSpPr/>
            <p:nvPr/>
          </p:nvSpPr>
          <p:spPr>
            <a:xfrm>
              <a:off x="0" y="1982"/>
              <a:ext cx="5760" cy="2325"/>
            </a:xfrm>
            <a:custGeom>
              <a:avLst/>
              <a:gdLst/>
              <a:ahLst/>
              <a:cxnLst/>
              <a:rect l="l" t="t" r="r" b="b"/>
              <a:pathLst>
                <a:path w="5760" h="2325" extrusionOk="0">
                  <a:moveTo>
                    <a:pt x="0" y="0"/>
                  </a:moveTo>
                  <a:lnTo>
                    <a:pt x="0" y="339"/>
                  </a:lnTo>
                  <a:lnTo>
                    <a:pt x="558" y="357"/>
                  </a:lnTo>
                  <a:lnTo>
                    <a:pt x="807" y="375"/>
                  </a:lnTo>
                  <a:lnTo>
                    <a:pt x="1056" y="399"/>
                  </a:lnTo>
                  <a:lnTo>
                    <a:pt x="1272" y="426"/>
                  </a:lnTo>
                  <a:lnTo>
                    <a:pt x="1539" y="465"/>
                  </a:lnTo>
                  <a:lnTo>
                    <a:pt x="1791" y="510"/>
                  </a:lnTo>
                  <a:lnTo>
                    <a:pt x="2076" y="570"/>
                  </a:lnTo>
                  <a:lnTo>
                    <a:pt x="2334" y="630"/>
                  </a:lnTo>
                  <a:lnTo>
                    <a:pt x="2544" y="687"/>
                  </a:lnTo>
                  <a:lnTo>
                    <a:pt x="2775" y="759"/>
                  </a:lnTo>
                  <a:lnTo>
                    <a:pt x="3003" y="837"/>
                  </a:lnTo>
                  <a:lnTo>
                    <a:pt x="3231" y="924"/>
                  </a:lnTo>
                  <a:lnTo>
                    <a:pt x="3438" y="1005"/>
                  </a:lnTo>
                  <a:lnTo>
                    <a:pt x="3663" y="1110"/>
                  </a:lnTo>
                  <a:lnTo>
                    <a:pt x="3903" y="1233"/>
                  </a:lnTo>
                  <a:lnTo>
                    <a:pt x="4149" y="1374"/>
                  </a:lnTo>
                  <a:lnTo>
                    <a:pt x="4353" y="1506"/>
                  </a:lnTo>
                  <a:lnTo>
                    <a:pt x="4491" y="1602"/>
                  </a:lnTo>
                  <a:lnTo>
                    <a:pt x="4668" y="1740"/>
                  </a:lnTo>
                  <a:lnTo>
                    <a:pt x="4824" y="1875"/>
                  </a:lnTo>
                  <a:lnTo>
                    <a:pt x="4968" y="2016"/>
                  </a:lnTo>
                  <a:lnTo>
                    <a:pt x="5100" y="2154"/>
                  </a:lnTo>
                  <a:lnTo>
                    <a:pt x="5238" y="2324"/>
                  </a:lnTo>
                  <a:lnTo>
                    <a:pt x="5759" y="2324"/>
                  </a:lnTo>
                  <a:lnTo>
                    <a:pt x="5759" y="1245"/>
                  </a:lnTo>
                  <a:lnTo>
                    <a:pt x="5580" y="1119"/>
                  </a:lnTo>
                  <a:lnTo>
                    <a:pt x="5400" y="1020"/>
                  </a:lnTo>
                  <a:lnTo>
                    <a:pt x="5205" y="918"/>
                  </a:lnTo>
                  <a:lnTo>
                    <a:pt x="5031" y="837"/>
                  </a:lnTo>
                  <a:lnTo>
                    <a:pt x="4866" y="771"/>
                  </a:lnTo>
                  <a:lnTo>
                    <a:pt x="4710" y="711"/>
                  </a:lnTo>
                  <a:lnTo>
                    <a:pt x="4545" y="651"/>
                  </a:lnTo>
                  <a:lnTo>
                    <a:pt x="4386" y="600"/>
                  </a:lnTo>
                  <a:lnTo>
                    <a:pt x="4248" y="552"/>
                  </a:lnTo>
                  <a:lnTo>
                    <a:pt x="3993" y="483"/>
                  </a:lnTo>
                  <a:lnTo>
                    <a:pt x="3777" y="423"/>
                  </a:lnTo>
                  <a:lnTo>
                    <a:pt x="3564" y="375"/>
                  </a:lnTo>
                  <a:lnTo>
                    <a:pt x="3282" y="312"/>
                  </a:lnTo>
                  <a:lnTo>
                    <a:pt x="3003" y="261"/>
                  </a:lnTo>
                  <a:lnTo>
                    <a:pt x="2733" y="213"/>
                  </a:lnTo>
                  <a:lnTo>
                    <a:pt x="2451" y="171"/>
                  </a:lnTo>
                  <a:lnTo>
                    <a:pt x="2211" y="138"/>
                  </a:lnTo>
                  <a:lnTo>
                    <a:pt x="1974" y="108"/>
                  </a:lnTo>
                  <a:lnTo>
                    <a:pt x="1665" y="81"/>
                  </a:lnTo>
                  <a:lnTo>
                    <a:pt x="1437" y="60"/>
                  </a:lnTo>
                  <a:lnTo>
                    <a:pt x="1125" y="36"/>
                  </a:lnTo>
                  <a:lnTo>
                    <a:pt x="828" y="21"/>
                  </a:lnTo>
                  <a:lnTo>
                    <a:pt x="558" y="12"/>
                  </a:lnTo>
                  <a:lnTo>
                    <a:pt x="282" y="3"/>
                  </a:lnTo>
                  <a:lnTo>
                    <a:pt x="0" y="0"/>
                  </a:lnTo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dk2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36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5" name="Google Shape;15;p1"/>
            <p:cNvSpPr/>
            <p:nvPr/>
          </p:nvSpPr>
          <p:spPr>
            <a:xfrm>
              <a:off x="0" y="1550"/>
              <a:ext cx="5760" cy="1573"/>
            </a:xfrm>
            <a:custGeom>
              <a:avLst/>
              <a:gdLst/>
              <a:ahLst/>
              <a:cxnLst/>
              <a:rect l="l" t="t" r="r" b="b"/>
              <a:pathLst>
                <a:path w="5760" h="1573" extrusionOk="0">
                  <a:moveTo>
                    <a:pt x="0" y="0"/>
                  </a:moveTo>
                  <a:lnTo>
                    <a:pt x="0" y="351"/>
                  </a:lnTo>
                  <a:lnTo>
                    <a:pt x="282" y="357"/>
                  </a:lnTo>
                  <a:lnTo>
                    <a:pt x="627" y="363"/>
                  </a:lnTo>
                  <a:lnTo>
                    <a:pt x="960" y="375"/>
                  </a:lnTo>
                  <a:lnTo>
                    <a:pt x="1218" y="393"/>
                  </a:lnTo>
                  <a:lnTo>
                    <a:pt x="1470" y="411"/>
                  </a:lnTo>
                  <a:lnTo>
                    <a:pt x="1746" y="435"/>
                  </a:lnTo>
                  <a:lnTo>
                    <a:pt x="2022" y="462"/>
                  </a:lnTo>
                  <a:lnTo>
                    <a:pt x="2340" y="504"/>
                  </a:lnTo>
                  <a:lnTo>
                    <a:pt x="2664" y="549"/>
                  </a:lnTo>
                  <a:lnTo>
                    <a:pt x="2952" y="597"/>
                  </a:lnTo>
                  <a:lnTo>
                    <a:pt x="3225" y="648"/>
                  </a:lnTo>
                  <a:lnTo>
                    <a:pt x="3513" y="708"/>
                  </a:lnTo>
                  <a:lnTo>
                    <a:pt x="3693" y="750"/>
                  </a:lnTo>
                  <a:lnTo>
                    <a:pt x="3936" y="810"/>
                  </a:lnTo>
                  <a:lnTo>
                    <a:pt x="4095" y="855"/>
                  </a:lnTo>
                  <a:lnTo>
                    <a:pt x="4281" y="909"/>
                  </a:lnTo>
                  <a:lnTo>
                    <a:pt x="4503" y="981"/>
                  </a:lnTo>
                  <a:lnTo>
                    <a:pt x="4704" y="1053"/>
                  </a:lnTo>
                  <a:lnTo>
                    <a:pt x="4911" y="1131"/>
                  </a:lnTo>
                  <a:lnTo>
                    <a:pt x="5073" y="1197"/>
                  </a:lnTo>
                  <a:lnTo>
                    <a:pt x="5256" y="1281"/>
                  </a:lnTo>
                  <a:lnTo>
                    <a:pt x="5475" y="1401"/>
                  </a:lnTo>
                  <a:lnTo>
                    <a:pt x="5628" y="1482"/>
                  </a:lnTo>
                  <a:lnTo>
                    <a:pt x="5759" y="1572"/>
                  </a:lnTo>
                  <a:lnTo>
                    <a:pt x="5759" y="633"/>
                  </a:lnTo>
                  <a:lnTo>
                    <a:pt x="5493" y="570"/>
                  </a:lnTo>
                  <a:lnTo>
                    <a:pt x="5214" y="501"/>
                  </a:lnTo>
                  <a:lnTo>
                    <a:pt x="4950" y="444"/>
                  </a:lnTo>
                  <a:lnTo>
                    <a:pt x="4701" y="396"/>
                  </a:lnTo>
                  <a:lnTo>
                    <a:pt x="4425" y="348"/>
                  </a:lnTo>
                  <a:lnTo>
                    <a:pt x="4110" y="294"/>
                  </a:lnTo>
                  <a:lnTo>
                    <a:pt x="3813" y="252"/>
                  </a:lnTo>
                  <a:lnTo>
                    <a:pt x="3549" y="213"/>
                  </a:lnTo>
                  <a:lnTo>
                    <a:pt x="3261" y="183"/>
                  </a:lnTo>
                  <a:lnTo>
                    <a:pt x="3015" y="153"/>
                  </a:lnTo>
                  <a:lnTo>
                    <a:pt x="2757" y="129"/>
                  </a:lnTo>
                  <a:lnTo>
                    <a:pt x="2520" y="105"/>
                  </a:lnTo>
                  <a:lnTo>
                    <a:pt x="2301" y="87"/>
                  </a:lnTo>
                  <a:lnTo>
                    <a:pt x="2013" y="66"/>
                  </a:lnTo>
                  <a:lnTo>
                    <a:pt x="1731" y="48"/>
                  </a:lnTo>
                  <a:lnTo>
                    <a:pt x="1524" y="39"/>
                  </a:lnTo>
                  <a:lnTo>
                    <a:pt x="1260" y="27"/>
                  </a:lnTo>
                  <a:lnTo>
                    <a:pt x="966" y="15"/>
                  </a:lnTo>
                  <a:lnTo>
                    <a:pt x="714" y="12"/>
                  </a:lnTo>
                  <a:lnTo>
                    <a:pt x="510" y="6"/>
                  </a:lnTo>
                  <a:lnTo>
                    <a:pt x="243" y="0"/>
                  </a:lnTo>
                  <a:lnTo>
                    <a:pt x="0" y="0"/>
                  </a:lnTo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dk2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36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6" name="Google Shape;16;p1"/>
            <p:cNvSpPr/>
            <p:nvPr/>
          </p:nvSpPr>
          <p:spPr>
            <a:xfrm>
              <a:off x="0" y="1130"/>
              <a:ext cx="5760" cy="970"/>
            </a:xfrm>
            <a:custGeom>
              <a:avLst/>
              <a:gdLst/>
              <a:ahLst/>
              <a:cxnLst/>
              <a:rect l="l" t="t" r="r" b="b"/>
              <a:pathLst>
                <a:path w="5760" h="970" extrusionOk="0">
                  <a:moveTo>
                    <a:pt x="0" y="0"/>
                  </a:moveTo>
                  <a:lnTo>
                    <a:pt x="0" y="339"/>
                  </a:lnTo>
                  <a:lnTo>
                    <a:pt x="318" y="342"/>
                  </a:lnTo>
                  <a:lnTo>
                    <a:pt x="591" y="348"/>
                  </a:lnTo>
                  <a:lnTo>
                    <a:pt x="846" y="354"/>
                  </a:lnTo>
                  <a:lnTo>
                    <a:pt x="1074" y="360"/>
                  </a:lnTo>
                  <a:lnTo>
                    <a:pt x="1314" y="366"/>
                  </a:lnTo>
                  <a:lnTo>
                    <a:pt x="1599" y="381"/>
                  </a:lnTo>
                  <a:lnTo>
                    <a:pt x="1911" y="399"/>
                  </a:lnTo>
                  <a:lnTo>
                    <a:pt x="2241" y="420"/>
                  </a:lnTo>
                  <a:lnTo>
                    <a:pt x="2619" y="453"/>
                  </a:lnTo>
                  <a:lnTo>
                    <a:pt x="2889" y="477"/>
                  </a:lnTo>
                  <a:lnTo>
                    <a:pt x="3177" y="507"/>
                  </a:lnTo>
                  <a:lnTo>
                    <a:pt x="3498" y="543"/>
                  </a:lnTo>
                  <a:lnTo>
                    <a:pt x="3813" y="585"/>
                  </a:lnTo>
                  <a:lnTo>
                    <a:pt x="4044" y="618"/>
                  </a:lnTo>
                  <a:lnTo>
                    <a:pt x="4365" y="669"/>
                  </a:lnTo>
                  <a:lnTo>
                    <a:pt x="4683" y="726"/>
                  </a:lnTo>
                  <a:lnTo>
                    <a:pt x="4980" y="786"/>
                  </a:lnTo>
                  <a:lnTo>
                    <a:pt x="5268" y="846"/>
                  </a:lnTo>
                  <a:lnTo>
                    <a:pt x="5646" y="942"/>
                  </a:lnTo>
                  <a:lnTo>
                    <a:pt x="5759" y="969"/>
                  </a:lnTo>
                  <a:lnTo>
                    <a:pt x="5759" y="0"/>
                  </a:lnTo>
                  <a:lnTo>
                    <a:pt x="0" y="0"/>
                  </a:lnTo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dk2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36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7" name="Google Shape;17;p1"/>
            <p:cNvSpPr/>
            <p:nvPr/>
          </p:nvSpPr>
          <p:spPr>
            <a:xfrm>
              <a:off x="0" y="-13"/>
              <a:ext cx="5760" cy="1060"/>
            </a:xfrm>
            <a:custGeom>
              <a:avLst/>
              <a:gdLst/>
              <a:ahLst/>
              <a:cxnLst/>
              <a:rect l="l" t="t" r="r" b="b"/>
              <a:pathLst>
                <a:path w="5760" h="1060" extrusionOk="0">
                  <a:moveTo>
                    <a:pt x="0" y="753"/>
                  </a:moveTo>
                  <a:lnTo>
                    <a:pt x="0" y="1059"/>
                  </a:lnTo>
                  <a:lnTo>
                    <a:pt x="5759" y="1059"/>
                  </a:lnTo>
                  <a:lnTo>
                    <a:pt x="5759" y="0"/>
                  </a:lnTo>
                  <a:lnTo>
                    <a:pt x="5430" y="0"/>
                  </a:lnTo>
                  <a:lnTo>
                    <a:pt x="5298" y="84"/>
                  </a:lnTo>
                  <a:lnTo>
                    <a:pt x="5136" y="159"/>
                  </a:lnTo>
                  <a:lnTo>
                    <a:pt x="4968" y="222"/>
                  </a:lnTo>
                  <a:lnTo>
                    <a:pt x="4812" y="267"/>
                  </a:lnTo>
                  <a:lnTo>
                    <a:pt x="4626" y="324"/>
                  </a:lnTo>
                  <a:lnTo>
                    <a:pt x="4440" y="366"/>
                  </a:lnTo>
                  <a:lnTo>
                    <a:pt x="4230" y="414"/>
                  </a:lnTo>
                  <a:lnTo>
                    <a:pt x="3939" y="468"/>
                  </a:lnTo>
                  <a:lnTo>
                    <a:pt x="3711" y="504"/>
                  </a:lnTo>
                  <a:lnTo>
                    <a:pt x="3441" y="543"/>
                  </a:lnTo>
                  <a:lnTo>
                    <a:pt x="3189" y="579"/>
                  </a:lnTo>
                  <a:lnTo>
                    <a:pt x="2925" y="606"/>
                  </a:lnTo>
                  <a:lnTo>
                    <a:pt x="2679" y="633"/>
                  </a:lnTo>
                  <a:lnTo>
                    <a:pt x="2418" y="654"/>
                  </a:lnTo>
                  <a:lnTo>
                    <a:pt x="2142" y="675"/>
                  </a:lnTo>
                  <a:lnTo>
                    <a:pt x="1896" y="693"/>
                  </a:lnTo>
                  <a:lnTo>
                    <a:pt x="1647" y="708"/>
                  </a:lnTo>
                  <a:lnTo>
                    <a:pt x="1404" y="720"/>
                  </a:lnTo>
                  <a:lnTo>
                    <a:pt x="1170" y="732"/>
                  </a:lnTo>
                  <a:lnTo>
                    <a:pt x="906" y="738"/>
                  </a:lnTo>
                  <a:lnTo>
                    <a:pt x="534" y="747"/>
                  </a:lnTo>
                  <a:lnTo>
                    <a:pt x="201" y="753"/>
                  </a:lnTo>
                  <a:lnTo>
                    <a:pt x="0" y="753"/>
                  </a:lnTo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dk2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36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8" name="Google Shape;18;p1"/>
            <p:cNvSpPr/>
            <p:nvPr/>
          </p:nvSpPr>
          <p:spPr>
            <a:xfrm>
              <a:off x="0" y="-13"/>
              <a:ext cx="5284" cy="673"/>
            </a:xfrm>
            <a:custGeom>
              <a:avLst/>
              <a:gdLst/>
              <a:ahLst/>
              <a:cxnLst/>
              <a:rect l="l" t="t" r="r" b="b"/>
              <a:pathLst>
                <a:path w="5284" h="673" extrusionOk="0">
                  <a:moveTo>
                    <a:pt x="0" y="366"/>
                  </a:moveTo>
                  <a:lnTo>
                    <a:pt x="0" y="672"/>
                  </a:lnTo>
                  <a:lnTo>
                    <a:pt x="303" y="672"/>
                  </a:lnTo>
                  <a:lnTo>
                    <a:pt x="723" y="663"/>
                  </a:lnTo>
                  <a:lnTo>
                    <a:pt x="1020" y="654"/>
                  </a:lnTo>
                  <a:lnTo>
                    <a:pt x="1302" y="642"/>
                  </a:lnTo>
                  <a:lnTo>
                    <a:pt x="1554" y="630"/>
                  </a:lnTo>
                  <a:lnTo>
                    <a:pt x="1779" y="615"/>
                  </a:lnTo>
                  <a:lnTo>
                    <a:pt x="1962" y="606"/>
                  </a:lnTo>
                  <a:lnTo>
                    <a:pt x="2193" y="588"/>
                  </a:lnTo>
                  <a:lnTo>
                    <a:pt x="2448" y="570"/>
                  </a:lnTo>
                  <a:lnTo>
                    <a:pt x="2700" y="546"/>
                  </a:lnTo>
                  <a:lnTo>
                    <a:pt x="2904" y="528"/>
                  </a:lnTo>
                  <a:lnTo>
                    <a:pt x="3138" y="498"/>
                  </a:lnTo>
                  <a:lnTo>
                    <a:pt x="3324" y="474"/>
                  </a:lnTo>
                  <a:lnTo>
                    <a:pt x="3534" y="447"/>
                  </a:lnTo>
                  <a:lnTo>
                    <a:pt x="3735" y="420"/>
                  </a:lnTo>
                  <a:lnTo>
                    <a:pt x="3933" y="384"/>
                  </a:lnTo>
                  <a:lnTo>
                    <a:pt x="4116" y="351"/>
                  </a:lnTo>
                  <a:lnTo>
                    <a:pt x="4266" y="318"/>
                  </a:lnTo>
                  <a:lnTo>
                    <a:pt x="4446" y="279"/>
                  </a:lnTo>
                  <a:lnTo>
                    <a:pt x="4620" y="237"/>
                  </a:lnTo>
                  <a:lnTo>
                    <a:pt x="4779" y="192"/>
                  </a:lnTo>
                  <a:lnTo>
                    <a:pt x="4920" y="147"/>
                  </a:lnTo>
                  <a:lnTo>
                    <a:pt x="5085" y="90"/>
                  </a:lnTo>
                  <a:lnTo>
                    <a:pt x="5193" y="42"/>
                  </a:lnTo>
                  <a:lnTo>
                    <a:pt x="5283" y="0"/>
                  </a:lnTo>
                  <a:lnTo>
                    <a:pt x="3201" y="0"/>
                  </a:lnTo>
                  <a:lnTo>
                    <a:pt x="2982" y="57"/>
                  </a:lnTo>
                  <a:lnTo>
                    <a:pt x="2775" y="108"/>
                  </a:lnTo>
                  <a:lnTo>
                    <a:pt x="2562" y="150"/>
                  </a:lnTo>
                  <a:lnTo>
                    <a:pt x="2397" y="183"/>
                  </a:lnTo>
                  <a:lnTo>
                    <a:pt x="2205" y="213"/>
                  </a:lnTo>
                  <a:lnTo>
                    <a:pt x="2001" y="243"/>
                  </a:lnTo>
                  <a:lnTo>
                    <a:pt x="1776" y="273"/>
                  </a:lnTo>
                  <a:lnTo>
                    <a:pt x="1536" y="297"/>
                  </a:lnTo>
                  <a:lnTo>
                    <a:pt x="1344" y="312"/>
                  </a:lnTo>
                  <a:lnTo>
                    <a:pt x="1134" y="330"/>
                  </a:lnTo>
                  <a:lnTo>
                    <a:pt x="921" y="342"/>
                  </a:lnTo>
                  <a:lnTo>
                    <a:pt x="696" y="354"/>
                  </a:lnTo>
                  <a:lnTo>
                    <a:pt x="501" y="360"/>
                  </a:lnTo>
                  <a:lnTo>
                    <a:pt x="279" y="366"/>
                  </a:lnTo>
                  <a:lnTo>
                    <a:pt x="99" y="369"/>
                  </a:lnTo>
                  <a:lnTo>
                    <a:pt x="0" y="366"/>
                  </a:lnTo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dk2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36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9" name="Google Shape;19;p1"/>
            <p:cNvSpPr/>
            <p:nvPr/>
          </p:nvSpPr>
          <p:spPr>
            <a:xfrm>
              <a:off x="0" y="-13"/>
              <a:ext cx="2884" cy="286"/>
            </a:xfrm>
            <a:custGeom>
              <a:avLst/>
              <a:gdLst/>
              <a:ahLst/>
              <a:cxnLst/>
              <a:rect l="l" t="t" r="r" b="b"/>
              <a:pathLst>
                <a:path w="2884" h="286" extrusionOk="0">
                  <a:moveTo>
                    <a:pt x="0" y="0"/>
                  </a:moveTo>
                  <a:lnTo>
                    <a:pt x="0" y="285"/>
                  </a:lnTo>
                  <a:lnTo>
                    <a:pt x="192" y="285"/>
                  </a:lnTo>
                  <a:lnTo>
                    <a:pt x="384" y="282"/>
                  </a:lnTo>
                  <a:lnTo>
                    <a:pt x="579" y="276"/>
                  </a:lnTo>
                  <a:lnTo>
                    <a:pt x="789" y="267"/>
                  </a:lnTo>
                  <a:lnTo>
                    <a:pt x="999" y="258"/>
                  </a:lnTo>
                  <a:lnTo>
                    <a:pt x="1161" y="246"/>
                  </a:lnTo>
                  <a:lnTo>
                    <a:pt x="1302" y="234"/>
                  </a:lnTo>
                  <a:lnTo>
                    <a:pt x="1458" y="222"/>
                  </a:lnTo>
                  <a:lnTo>
                    <a:pt x="1665" y="201"/>
                  </a:lnTo>
                  <a:lnTo>
                    <a:pt x="1992" y="159"/>
                  </a:lnTo>
                  <a:lnTo>
                    <a:pt x="2301" y="117"/>
                  </a:lnTo>
                  <a:lnTo>
                    <a:pt x="2604" y="60"/>
                  </a:lnTo>
                  <a:lnTo>
                    <a:pt x="2883" y="0"/>
                  </a:lnTo>
                  <a:lnTo>
                    <a:pt x="0" y="0"/>
                  </a:lnTo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dk2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36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</p:grpSp>
      <p:sp>
        <p:nvSpPr>
          <p:cNvPr id="20" name="Google Shape;20;p1"/>
          <p:cNvSpPr txBox="1"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21" name="Google Shape;21;p1"/>
          <p:cNvSpPr txBox="1">
            <a:spLocks noGrp="1"/>
          </p:cNvSpPr>
          <p:nvPr>
            <p:ph type="body" idx="1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Times New Roman"/>
              <a:buChar char="•"/>
              <a:defRPr sz="32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Times New Roman"/>
              <a:buChar char="–"/>
              <a:defRPr sz="28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Times New Roman"/>
              <a:buChar char="•"/>
              <a:defRPr sz="24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Times New Roman"/>
              <a:buChar char="–"/>
              <a:defRPr sz="20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Times New Roman"/>
              <a:buChar char="»"/>
              <a:defRPr sz="20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Times New Roman"/>
              <a:buChar char="»"/>
              <a:defRPr sz="20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Times New Roman"/>
              <a:buChar char="»"/>
              <a:defRPr sz="20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Times New Roman"/>
              <a:buChar char="»"/>
              <a:defRPr sz="20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Times New Roman"/>
              <a:buChar char="»"/>
              <a:defRPr sz="20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22" name="Google Shape;22;p1"/>
          <p:cNvSpPr txBox="1">
            <a:spLocks noGrp="1"/>
          </p:cNvSpPr>
          <p:nvPr>
            <p:ph type="dt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23" name="Google Shape;23;p1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24" name="Google Shape;24;p1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>
                <a:alpha val="49803"/>
              </a:srgb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9" name="Google Shape;119;p1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0" name="Google Shape;120;p1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121" name="Google Shape;121;p1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122" name="Google Shape;122;p1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>
                <a:alpha val="49803"/>
              </a:srgb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30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1" name="Google Shape;201;p3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2" name="Google Shape;202;p30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203" name="Google Shape;203;p30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204" name="Google Shape;204;p30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eptc-hV66f0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42"/>
          <p:cNvSpPr txBox="1"/>
          <p:nvPr/>
        </p:nvSpPr>
        <p:spPr>
          <a:xfrm>
            <a:off x="395536" y="1844824"/>
            <a:ext cx="823595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B7BDB"/>
              </a:buClr>
              <a:buSzPts val="4000"/>
              <a:buFont typeface="Arial"/>
              <a:buNone/>
            </a:pPr>
            <a:r>
              <a:rPr lang="ru-RU" sz="4000" b="1" i="0" u="none" strike="noStrike" cap="none" dirty="0">
                <a:solidFill>
                  <a:srgbClr val="7B7BDB"/>
                </a:solidFill>
                <a:latin typeface="Arial"/>
                <a:ea typeface="Arial"/>
                <a:cs typeface="Arial"/>
                <a:sym typeface="Arial"/>
              </a:rPr>
              <a:t>Перевод </a:t>
            </a:r>
            <a:r>
              <a:rPr lang="ru-RU" sz="4000" b="1" i="0" u="none" strike="noStrike" cap="none" dirty="0" smtClean="0">
                <a:solidFill>
                  <a:srgbClr val="7B7BDB"/>
                </a:solidFill>
                <a:latin typeface="Arial"/>
                <a:ea typeface="Arial"/>
                <a:cs typeface="Arial"/>
                <a:sym typeface="Arial"/>
              </a:rPr>
              <a:t>чисел </a:t>
            </a:r>
            <a:endParaRPr sz="4000" b="1" i="0" u="none" strike="noStrike" cap="none" dirty="0">
              <a:solidFill>
                <a:srgbClr val="7B7BDB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47"/>
          <p:cNvSpPr txBox="1"/>
          <p:nvPr/>
        </p:nvSpPr>
        <p:spPr>
          <a:xfrm>
            <a:off x="395536" y="230478"/>
            <a:ext cx="823595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 b="1" i="0" u="none" strike="noStrike">
                <a:solidFill>
                  <a:srgbClr val="7B7BDB"/>
                </a:solidFill>
                <a:latin typeface="Arial"/>
                <a:ea typeface="Arial"/>
                <a:cs typeface="Arial"/>
                <a:sym typeface="Arial"/>
              </a:rPr>
              <a:t>Представление десятичного числа в развернутом виде </a:t>
            </a:r>
            <a:endParaRPr/>
          </a:p>
        </p:txBody>
      </p:sp>
      <p:sp>
        <p:nvSpPr>
          <p:cNvPr id="325" name="Google Shape;325;p47"/>
          <p:cNvSpPr txBox="1"/>
          <p:nvPr/>
        </p:nvSpPr>
        <p:spPr>
          <a:xfrm>
            <a:off x="14772" y="4107786"/>
            <a:ext cx="8496944" cy="8640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ru-RU" sz="32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 </a:t>
            </a:r>
            <a:r>
              <a:rPr lang="ru-RU" sz="36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=3*</a:t>
            </a:r>
            <a:r>
              <a:rPr lang="ru-RU" sz="3600" b="1" i="0" u="none" strike="noStrike" cap="non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1000</a:t>
            </a:r>
            <a:r>
              <a:rPr lang="ru-RU" sz="36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+2*</a:t>
            </a:r>
            <a:r>
              <a:rPr lang="ru-RU" sz="3600" b="1" i="0" u="none" strike="noStrike" cap="non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100</a:t>
            </a:r>
            <a:r>
              <a:rPr lang="ru-RU" sz="36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+ 5*</a:t>
            </a:r>
            <a:r>
              <a:rPr lang="ru-RU" sz="3600" b="1" i="0" u="none" strike="noStrike" cap="non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10</a:t>
            </a:r>
            <a:r>
              <a:rPr lang="ru-RU" sz="36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+ 7*</a:t>
            </a:r>
            <a:r>
              <a:rPr lang="ru-RU" sz="3600" b="1" i="0" u="none" strike="noStrike" cap="non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r>
              <a:rPr lang="ru-RU" sz="3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+ 6*</a:t>
            </a:r>
            <a:r>
              <a:rPr lang="ru-RU" sz="3600" b="1" i="0" u="none" strike="noStrike" cap="non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0,1</a:t>
            </a:r>
            <a:r>
              <a:rPr lang="ru-RU" sz="3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=</a:t>
            </a:r>
            <a:endParaRPr sz="3600" b="1" i="0" u="none" strike="noStrike" cap="none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6" name="Google Shape;326;p47"/>
          <p:cNvSpPr txBox="1"/>
          <p:nvPr/>
        </p:nvSpPr>
        <p:spPr>
          <a:xfrm>
            <a:off x="266292" y="2695155"/>
            <a:ext cx="1944216" cy="13681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ru-RU" sz="32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 </a:t>
            </a:r>
            <a:endParaRPr sz="3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ru-RU" sz="36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3257,6</a:t>
            </a:r>
            <a:r>
              <a:rPr lang="ru-RU" sz="3600" b="1" i="0" u="none" strike="noStrike" cap="none" baseline="-25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10</a:t>
            </a:r>
            <a:endParaRPr sz="36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7" name="Google Shape;327;p47"/>
          <p:cNvSpPr txBox="1"/>
          <p:nvPr/>
        </p:nvSpPr>
        <p:spPr>
          <a:xfrm>
            <a:off x="2066492" y="2695155"/>
            <a:ext cx="6336704" cy="1440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ru-RU" sz="32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 </a:t>
            </a:r>
            <a:endParaRPr sz="3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ru-RU" sz="36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= 3000 + 200 + 50 + 7 + 0,6=</a:t>
            </a:r>
            <a:endParaRPr sz="36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8" name="Google Shape;328;p47"/>
          <p:cNvSpPr txBox="1"/>
          <p:nvPr/>
        </p:nvSpPr>
        <p:spPr>
          <a:xfrm>
            <a:off x="14772" y="4869160"/>
            <a:ext cx="8748464" cy="8640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ru-RU" sz="32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 </a:t>
            </a:r>
            <a:r>
              <a:rPr lang="ru-RU" sz="36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=3*</a:t>
            </a:r>
            <a:r>
              <a:rPr lang="ru-RU" sz="3600" b="1" i="0" u="none" strike="noStrike" cap="non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10</a:t>
            </a:r>
            <a:r>
              <a:rPr lang="ru-RU" sz="3600" b="1" i="0" u="none" strike="noStrike" cap="none" baseline="3000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r>
              <a:rPr lang="ru-RU" sz="3600" b="1" i="0" u="none" strike="noStrike" cap="non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36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+2*</a:t>
            </a:r>
            <a:r>
              <a:rPr lang="ru-RU" sz="3600" b="1" i="0" u="none" strike="noStrike" cap="non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10</a:t>
            </a:r>
            <a:r>
              <a:rPr lang="ru-RU" sz="3600" b="1" i="0" u="none" strike="noStrike" cap="none" baseline="3000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ru-RU" sz="36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+ 5*</a:t>
            </a:r>
            <a:r>
              <a:rPr lang="ru-RU" sz="3600" b="1" i="0" u="none" strike="noStrike" cap="non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10</a:t>
            </a:r>
            <a:r>
              <a:rPr lang="ru-RU" sz="3600" b="1" i="0" u="none" strike="noStrike" cap="none" baseline="3000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r>
              <a:rPr lang="ru-RU" sz="36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+ 7*</a:t>
            </a:r>
            <a:r>
              <a:rPr lang="ru-RU" sz="3600" b="1" i="0" u="none" strike="noStrike" cap="non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10</a:t>
            </a:r>
            <a:r>
              <a:rPr lang="ru-RU" sz="3600" b="1" i="0" u="none" strike="noStrike" cap="none" baseline="3000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r>
              <a:rPr lang="ru-RU" sz="3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+ 6*</a:t>
            </a:r>
            <a:r>
              <a:rPr lang="ru-RU" sz="3600" b="1" i="0" u="none" strike="noStrike" cap="non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10</a:t>
            </a:r>
            <a:r>
              <a:rPr lang="ru-RU" sz="3600" b="1" i="0" u="none" strike="noStrike" cap="none" baseline="3000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-1</a:t>
            </a:r>
            <a:endParaRPr sz="3600" b="1" i="0" u="none" strike="noStrike" cap="none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9" name="Google Shape;329;p47"/>
          <p:cNvSpPr txBox="1"/>
          <p:nvPr/>
        </p:nvSpPr>
        <p:spPr>
          <a:xfrm>
            <a:off x="1115616" y="1556792"/>
            <a:ext cx="7647620" cy="1200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i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Запись числа  </a:t>
            </a:r>
            <a:r>
              <a:rPr lang="ru-RU" sz="3600" b="1" i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3257,6</a:t>
            </a:r>
            <a:r>
              <a:rPr lang="ru-RU" sz="3600" b="1" i="1" baseline="-25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10</a:t>
            </a:r>
            <a:r>
              <a:rPr lang="ru-RU" sz="3600" i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означает сокращенную запись выражения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p48"/>
          <p:cNvSpPr txBox="1">
            <a:spLocks noGrp="1"/>
          </p:cNvSpPr>
          <p:nvPr>
            <p:ph type="title" idx="4294967295"/>
          </p:nvPr>
        </p:nvSpPr>
        <p:spPr>
          <a:xfrm>
            <a:off x="0" y="0"/>
            <a:ext cx="9144000" cy="1268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Правило перевода из двоичной системы счисления в десятичную</a:t>
            </a:r>
            <a:endParaRPr/>
          </a:p>
        </p:txBody>
      </p:sp>
      <p:sp>
        <p:nvSpPr>
          <p:cNvPr id="335" name="Google Shape;335;p48"/>
          <p:cNvSpPr/>
          <p:nvPr/>
        </p:nvSpPr>
        <p:spPr>
          <a:xfrm>
            <a:off x="0" y="1052736"/>
            <a:ext cx="8475092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1. Расставляем позиции цифр числа</a:t>
            </a:r>
            <a:endParaRPr sz="2400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6" name="Google Shape;336;p48"/>
          <p:cNvSpPr txBox="1"/>
          <p:nvPr/>
        </p:nvSpPr>
        <p:spPr>
          <a:xfrm>
            <a:off x="-7422" y="3162087"/>
            <a:ext cx="2952328" cy="12956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609600" marR="0" lvl="0" indent="-609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lang="ru-RU" sz="16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3200" b="1" i="0" u="sng" strike="noStrike" cap="none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609600" marR="0" lvl="0" indent="-609600" algn="l" rtl="0">
              <a:spcBef>
                <a:spcPts val="720"/>
              </a:spcBef>
              <a:spcAft>
                <a:spcPts val="0"/>
              </a:spcAft>
              <a:buNone/>
            </a:pPr>
            <a:r>
              <a:rPr lang="ru-RU" sz="3600" b="1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101001</a:t>
            </a:r>
            <a:r>
              <a:rPr lang="ru-RU" sz="3600" b="1" i="0" u="none" strike="noStrike" cap="none" baseline="-25000" dirty="0" smtClean="0">
                <a:solidFill>
                  <a:srgbClr val="0A0AFE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ru-RU" sz="36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= </a:t>
            </a:r>
            <a:endParaRPr sz="3600" b="1" i="0" u="none" strike="noStrike" cap="none" baseline="-250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37" name="Google Shape;337;p48"/>
          <p:cNvCxnSpPr/>
          <p:nvPr/>
        </p:nvCxnSpPr>
        <p:spPr>
          <a:xfrm>
            <a:off x="1648762" y="3162087"/>
            <a:ext cx="0" cy="648072"/>
          </a:xfrm>
          <a:prstGeom prst="straightConnector1">
            <a:avLst/>
          </a:prstGeom>
          <a:solidFill>
            <a:schemeClr val="accent1"/>
          </a:solidFill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338" name="Google Shape;338;p48"/>
          <p:cNvSpPr txBox="1"/>
          <p:nvPr/>
        </p:nvSpPr>
        <p:spPr>
          <a:xfrm>
            <a:off x="1316868" y="3162087"/>
            <a:ext cx="36004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0</a:t>
            </a:r>
            <a:endParaRPr sz="2400" b="1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39" name="Google Shape;339;p48"/>
          <p:cNvSpPr txBox="1"/>
          <p:nvPr/>
        </p:nvSpPr>
        <p:spPr>
          <a:xfrm>
            <a:off x="1081807" y="3162086"/>
            <a:ext cx="36004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</a:t>
            </a:r>
            <a:endParaRPr sz="2400" b="1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40" name="Google Shape;340;p48"/>
          <p:cNvSpPr txBox="1"/>
          <p:nvPr/>
        </p:nvSpPr>
        <p:spPr>
          <a:xfrm>
            <a:off x="856674" y="3162086"/>
            <a:ext cx="36004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endParaRPr sz="2400" b="1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41" name="Google Shape;341;p48"/>
          <p:cNvSpPr txBox="1"/>
          <p:nvPr/>
        </p:nvSpPr>
        <p:spPr>
          <a:xfrm>
            <a:off x="594765" y="3162083"/>
            <a:ext cx="36004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</a:t>
            </a:r>
            <a:endParaRPr sz="2400" b="1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42" name="Google Shape;342;p48"/>
          <p:cNvSpPr txBox="1"/>
          <p:nvPr/>
        </p:nvSpPr>
        <p:spPr>
          <a:xfrm>
            <a:off x="313230" y="3162084"/>
            <a:ext cx="36004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</a:t>
            </a:r>
            <a:endParaRPr sz="2400" b="1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43" name="Google Shape;343;p48"/>
          <p:cNvSpPr txBox="1"/>
          <p:nvPr/>
        </p:nvSpPr>
        <p:spPr>
          <a:xfrm>
            <a:off x="70317" y="3162084"/>
            <a:ext cx="36004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5</a:t>
            </a:r>
            <a:endParaRPr sz="2400" b="1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46" name="Google Shape;346;p48"/>
          <p:cNvSpPr/>
          <p:nvPr/>
        </p:nvSpPr>
        <p:spPr>
          <a:xfrm>
            <a:off x="0" y="1544743"/>
            <a:ext cx="9144000" cy="1200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2. Представляем двоичное число в виде суммы произведений </a:t>
            </a:r>
            <a:r>
              <a:rPr lang="ru-RU" sz="24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цифр числа </a:t>
            </a:r>
            <a:r>
              <a:rPr lang="ru-RU" sz="2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на </a:t>
            </a:r>
            <a:r>
              <a:rPr lang="ru-RU" sz="2400" b="1">
                <a:solidFill>
                  <a:srgbClr val="0A0AFE"/>
                </a:solidFill>
                <a:latin typeface="Arial"/>
                <a:ea typeface="Arial"/>
                <a:cs typeface="Arial"/>
                <a:sym typeface="Arial"/>
              </a:rPr>
              <a:t>основание системы счисления (2)</a:t>
            </a:r>
            <a:r>
              <a:rPr lang="ru-RU" sz="2400" b="1">
                <a:solidFill>
                  <a:srgbClr val="00CC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2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в степени, соответствующей </a:t>
            </a:r>
            <a:r>
              <a:rPr lang="ru-RU" sz="2400" b="1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позиции цифры в числе</a:t>
            </a:r>
            <a:endParaRPr/>
          </a:p>
        </p:txBody>
      </p:sp>
      <p:sp>
        <p:nvSpPr>
          <p:cNvPr id="347" name="Google Shape;347;p48"/>
          <p:cNvSpPr/>
          <p:nvPr/>
        </p:nvSpPr>
        <p:spPr>
          <a:xfrm>
            <a:off x="-7422" y="2700422"/>
            <a:ext cx="9151422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3. Вычисляем </a:t>
            </a:r>
            <a:r>
              <a:rPr lang="ru-RU" sz="2400" b="1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значение выражения </a:t>
            </a:r>
            <a:r>
              <a:rPr lang="ru-RU" sz="2400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– число в десятичной СС</a:t>
            </a:r>
            <a:endParaRPr sz="2400" dirty="0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9" name="Google Shape;349;p48"/>
          <p:cNvSpPr txBox="1"/>
          <p:nvPr/>
        </p:nvSpPr>
        <p:spPr>
          <a:xfrm>
            <a:off x="-7422" y="3865295"/>
            <a:ext cx="9331950" cy="12956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609600" marR="0" lvl="0" indent="-609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rial"/>
              <a:buNone/>
            </a:pPr>
            <a:r>
              <a:rPr lang="ru-RU" sz="34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3400" b="1" i="0" u="sng" strike="noStrike" cap="none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609600" marR="0" lvl="0" indent="-609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rial"/>
              <a:buNone/>
            </a:pPr>
            <a:r>
              <a:rPr lang="ru-RU" sz="34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=</a:t>
            </a:r>
            <a:r>
              <a:rPr lang="ru-RU" sz="3400" b="1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1*</a:t>
            </a:r>
            <a:r>
              <a:rPr lang="ru-RU" sz="3400" b="1" dirty="0" smtClean="0">
                <a:solidFill>
                  <a:srgbClr val="0A0AFE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ru-RU" sz="3400" b="1" baseline="30000" dirty="0" smtClean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5</a:t>
            </a:r>
            <a:r>
              <a:rPr lang="ru-RU" sz="3400" b="1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+0*</a:t>
            </a:r>
            <a:r>
              <a:rPr lang="ru-RU" sz="3400" b="1" dirty="0" smtClean="0">
                <a:solidFill>
                  <a:srgbClr val="0A0AFE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ru-RU" sz="3400" b="1" baseline="30000" dirty="0" smtClean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  <a:r>
              <a:rPr lang="ru-RU" sz="3400" b="1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+1*</a:t>
            </a:r>
            <a:r>
              <a:rPr lang="ru-RU" sz="3400" b="1" dirty="0" smtClean="0">
                <a:solidFill>
                  <a:srgbClr val="0A0AFE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ru-RU" sz="3400" b="1" baseline="30000" dirty="0" smtClean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r>
              <a:rPr lang="ru-RU" sz="3400" b="1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+0*</a:t>
            </a:r>
            <a:r>
              <a:rPr lang="ru-RU" sz="3400" b="1" dirty="0" smtClean="0">
                <a:solidFill>
                  <a:srgbClr val="0A0AFE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ru-RU" sz="3400" b="1" baseline="30000" dirty="0" smtClean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ru-RU" sz="3400" b="1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+0*</a:t>
            </a:r>
            <a:r>
              <a:rPr lang="ru-RU" sz="3400" b="1" dirty="0" smtClean="0">
                <a:solidFill>
                  <a:srgbClr val="0A0AFE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ru-RU" sz="3400" b="1" baseline="30000" dirty="0" smtClean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r>
              <a:rPr lang="ru-RU" sz="3400" b="1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+1*</a:t>
            </a:r>
            <a:r>
              <a:rPr lang="ru-RU" sz="3400" b="1" dirty="0" smtClean="0">
                <a:solidFill>
                  <a:srgbClr val="0A0AFE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ru-RU" sz="3400" b="1" baseline="30000" dirty="0" smtClean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r>
              <a:rPr lang="ru-RU" sz="3400" b="1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=</a:t>
            </a:r>
          </a:p>
          <a:p>
            <a:pPr marL="609600" marR="0" lvl="0" indent="-609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rial"/>
              <a:buNone/>
            </a:pPr>
            <a:endParaRPr dirty="0"/>
          </a:p>
          <a:p>
            <a:pPr marL="609600" marR="0" lvl="0" indent="-609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rial"/>
              <a:buNone/>
            </a:pPr>
            <a:r>
              <a:rPr lang="ru-RU" sz="34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           </a:t>
            </a:r>
            <a:r>
              <a:rPr lang="ru-RU" sz="34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3400" b="1" i="0" u="none" strike="noStrike" cap="none" baseline="-250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0" name="Google Shape;350;p48"/>
          <p:cNvSpPr txBox="1"/>
          <p:nvPr/>
        </p:nvSpPr>
        <p:spPr>
          <a:xfrm>
            <a:off x="534838" y="5227608"/>
            <a:ext cx="8048445" cy="11114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609600" marR="0" lvl="0" indent="-609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lang="ru-RU" sz="16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3200" b="1" i="0" u="sng" strike="noStrike" cap="none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609600" marR="0" lvl="0" indent="-609600" algn="l" rtl="0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3600"/>
              <a:buFont typeface="Arial"/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=32+0+8+0+0+1= 32+8+1 = 41</a:t>
            </a:r>
            <a:r>
              <a:rPr lang="ru-RU" sz="3600" b="1" baseline="-25000" dirty="0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10</a:t>
            </a:r>
            <a:endParaRPr sz="3600" b="1" baseline="-25000" dirty="0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609600" marR="0" lvl="0" indent="-609600" algn="l" rtl="0">
              <a:spcBef>
                <a:spcPts val="720"/>
              </a:spcBef>
              <a:spcAft>
                <a:spcPts val="0"/>
              </a:spcAft>
              <a:buNone/>
            </a:pPr>
            <a:r>
              <a:rPr lang="ru-RU" sz="36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3600" b="1" i="0" u="none" strike="noStrike" cap="none" baseline="-250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3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3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3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3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p48"/>
          <p:cNvSpPr txBox="1">
            <a:spLocks noGrp="1"/>
          </p:cNvSpPr>
          <p:nvPr>
            <p:ph type="title" idx="4294967295"/>
          </p:nvPr>
        </p:nvSpPr>
        <p:spPr>
          <a:xfrm>
            <a:off x="0" y="0"/>
            <a:ext cx="9144000" cy="1268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Правило перевода из двоичной системы счисления в десятичную</a:t>
            </a:r>
            <a:endParaRPr/>
          </a:p>
        </p:txBody>
      </p:sp>
      <p:sp>
        <p:nvSpPr>
          <p:cNvPr id="335" name="Google Shape;335;p48"/>
          <p:cNvSpPr/>
          <p:nvPr/>
        </p:nvSpPr>
        <p:spPr>
          <a:xfrm>
            <a:off x="0" y="1052736"/>
            <a:ext cx="8475092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1. Расставляем позиции цифр числа</a:t>
            </a:r>
            <a:endParaRPr sz="2400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6" name="Google Shape;336;p48"/>
          <p:cNvSpPr txBox="1"/>
          <p:nvPr/>
        </p:nvSpPr>
        <p:spPr>
          <a:xfrm>
            <a:off x="-7422" y="3162087"/>
            <a:ext cx="2952328" cy="12956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609600" marR="0" lvl="0" indent="-609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lang="ru-RU"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3200" b="1" i="0" u="sng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609600" marR="0" lvl="0" indent="-609600" algn="l" rtl="0">
              <a:spcBef>
                <a:spcPts val="720"/>
              </a:spcBef>
              <a:spcAft>
                <a:spcPts val="0"/>
              </a:spcAft>
              <a:buNone/>
            </a:pPr>
            <a:r>
              <a:rPr lang="ru-RU"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101001,01</a:t>
            </a:r>
            <a:r>
              <a:rPr lang="ru-RU" sz="3600" b="1" i="0" u="none" strike="noStrike" cap="none" baseline="-25000">
                <a:solidFill>
                  <a:srgbClr val="0A0AFE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ru-RU" sz="3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= </a:t>
            </a:r>
            <a:endParaRPr sz="3600" b="1" i="0" u="none" strike="noStrike" cap="none" baseline="-25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37" name="Google Shape;337;p48"/>
          <p:cNvCxnSpPr/>
          <p:nvPr/>
        </p:nvCxnSpPr>
        <p:spPr>
          <a:xfrm>
            <a:off x="1648762" y="3162087"/>
            <a:ext cx="0" cy="648072"/>
          </a:xfrm>
          <a:prstGeom prst="straightConnector1">
            <a:avLst/>
          </a:prstGeom>
          <a:solidFill>
            <a:schemeClr val="accent1"/>
          </a:solidFill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338" name="Google Shape;338;p48"/>
          <p:cNvSpPr txBox="1"/>
          <p:nvPr/>
        </p:nvSpPr>
        <p:spPr>
          <a:xfrm>
            <a:off x="1316868" y="3162087"/>
            <a:ext cx="36004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0</a:t>
            </a:r>
            <a:endParaRPr sz="2400" b="1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39" name="Google Shape;339;p48"/>
          <p:cNvSpPr txBox="1"/>
          <p:nvPr/>
        </p:nvSpPr>
        <p:spPr>
          <a:xfrm>
            <a:off x="1081807" y="3162086"/>
            <a:ext cx="36004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</a:t>
            </a:r>
            <a:endParaRPr sz="2400" b="1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40" name="Google Shape;340;p48"/>
          <p:cNvSpPr txBox="1"/>
          <p:nvPr/>
        </p:nvSpPr>
        <p:spPr>
          <a:xfrm>
            <a:off x="856674" y="3162086"/>
            <a:ext cx="36004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endParaRPr sz="2400" b="1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41" name="Google Shape;341;p48"/>
          <p:cNvSpPr txBox="1"/>
          <p:nvPr/>
        </p:nvSpPr>
        <p:spPr>
          <a:xfrm>
            <a:off x="594765" y="3162083"/>
            <a:ext cx="36004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</a:t>
            </a:r>
            <a:endParaRPr sz="2400" b="1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42" name="Google Shape;342;p48"/>
          <p:cNvSpPr txBox="1"/>
          <p:nvPr/>
        </p:nvSpPr>
        <p:spPr>
          <a:xfrm>
            <a:off x="313230" y="3162084"/>
            <a:ext cx="36004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</a:t>
            </a:r>
            <a:endParaRPr sz="2400" b="1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43" name="Google Shape;343;p48"/>
          <p:cNvSpPr txBox="1"/>
          <p:nvPr/>
        </p:nvSpPr>
        <p:spPr>
          <a:xfrm>
            <a:off x="70317" y="3162084"/>
            <a:ext cx="36004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5</a:t>
            </a:r>
            <a:endParaRPr sz="2400" b="1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44" name="Google Shape;344;p48"/>
          <p:cNvSpPr txBox="1"/>
          <p:nvPr/>
        </p:nvSpPr>
        <p:spPr>
          <a:xfrm>
            <a:off x="1598403" y="3162084"/>
            <a:ext cx="454941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-1</a:t>
            </a:r>
            <a:endParaRPr sz="2400" b="1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45" name="Google Shape;345;p48"/>
          <p:cNvSpPr txBox="1"/>
          <p:nvPr/>
        </p:nvSpPr>
        <p:spPr>
          <a:xfrm>
            <a:off x="1963645" y="3162083"/>
            <a:ext cx="453693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-2</a:t>
            </a:r>
            <a:endParaRPr sz="2400" b="1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46" name="Google Shape;346;p48"/>
          <p:cNvSpPr/>
          <p:nvPr/>
        </p:nvSpPr>
        <p:spPr>
          <a:xfrm>
            <a:off x="0" y="1544743"/>
            <a:ext cx="9144000" cy="1200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2. Представляем двоичное число в виде суммы произведений </a:t>
            </a:r>
            <a:r>
              <a:rPr lang="ru-RU" sz="24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цифр числа </a:t>
            </a:r>
            <a:r>
              <a:rPr lang="ru-RU" sz="2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на </a:t>
            </a:r>
            <a:r>
              <a:rPr lang="ru-RU" sz="2400" b="1">
                <a:solidFill>
                  <a:srgbClr val="0A0AFE"/>
                </a:solidFill>
                <a:latin typeface="Arial"/>
                <a:ea typeface="Arial"/>
                <a:cs typeface="Arial"/>
                <a:sym typeface="Arial"/>
              </a:rPr>
              <a:t>основание системы счисления (2)</a:t>
            </a:r>
            <a:r>
              <a:rPr lang="ru-RU" sz="2400" b="1">
                <a:solidFill>
                  <a:srgbClr val="00CC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2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в степени, соответствующей </a:t>
            </a:r>
            <a:r>
              <a:rPr lang="ru-RU" sz="2400" b="1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позиции цифры в числе</a:t>
            </a:r>
            <a:endParaRPr/>
          </a:p>
        </p:txBody>
      </p:sp>
      <p:sp>
        <p:nvSpPr>
          <p:cNvPr id="347" name="Google Shape;347;p48"/>
          <p:cNvSpPr/>
          <p:nvPr/>
        </p:nvSpPr>
        <p:spPr>
          <a:xfrm>
            <a:off x="-7422" y="2700422"/>
            <a:ext cx="9151422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3. Вычисляем </a:t>
            </a:r>
            <a:r>
              <a:rPr lang="ru-RU" sz="24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значение выражения </a:t>
            </a:r>
            <a:r>
              <a:rPr lang="ru-RU" sz="2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– число в десятичной СС</a:t>
            </a:r>
            <a:endParaRPr sz="2400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8" name="Google Shape;348;p48"/>
          <p:cNvSpPr txBox="1"/>
          <p:nvPr/>
        </p:nvSpPr>
        <p:spPr>
          <a:xfrm>
            <a:off x="74439" y="5110996"/>
            <a:ext cx="3849490" cy="1295697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l="-4746" r="-2214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endParaRPr/>
          </a:p>
        </p:txBody>
      </p:sp>
      <p:sp>
        <p:nvSpPr>
          <p:cNvPr id="349" name="Google Shape;349;p48"/>
          <p:cNvSpPr txBox="1"/>
          <p:nvPr/>
        </p:nvSpPr>
        <p:spPr>
          <a:xfrm>
            <a:off x="-7422" y="3865295"/>
            <a:ext cx="9331950" cy="12956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609600" marR="0" lvl="0" indent="-609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rial"/>
              <a:buNone/>
            </a:pPr>
            <a:r>
              <a:rPr lang="ru-RU" sz="3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3400" b="1" i="0" u="sng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609600" marR="0" lvl="0" indent="-609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rial"/>
              <a:buNone/>
            </a:pPr>
            <a:r>
              <a:rPr lang="ru-RU" sz="34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=1*</a:t>
            </a:r>
            <a:r>
              <a:rPr lang="ru-RU" sz="3400" b="1">
                <a:solidFill>
                  <a:srgbClr val="0A0AFE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ru-RU" sz="3400" b="1" baseline="300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5</a:t>
            </a:r>
            <a:r>
              <a:rPr lang="ru-RU" sz="34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+0*</a:t>
            </a:r>
            <a:r>
              <a:rPr lang="ru-RU" sz="3400" b="1">
                <a:solidFill>
                  <a:srgbClr val="0A0AFE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ru-RU" sz="3400" b="1" baseline="300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  <a:r>
              <a:rPr lang="ru-RU" sz="34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+1*</a:t>
            </a:r>
            <a:r>
              <a:rPr lang="ru-RU" sz="3400" b="1">
                <a:solidFill>
                  <a:srgbClr val="0A0AFE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ru-RU" sz="3400" b="1" baseline="300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r>
              <a:rPr lang="ru-RU" sz="34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+0*</a:t>
            </a:r>
            <a:r>
              <a:rPr lang="ru-RU" sz="3400" b="1">
                <a:solidFill>
                  <a:srgbClr val="0A0AFE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ru-RU" sz="3400" b="1" baseline="300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ru-RU" sz="34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+0*</a:t>
            </a:r>
            <a:r>
              <a:rPr lang="ru-RU" sz="3400" b="1">
                <a:solidFill>
                  <a:srgbClr val="0A0AFE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ru-RU" sz="3400" b="1" baseline="300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r>
              <a:rPr lang="ru-RU" sz="34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+1*</a:t>
            </a:r>
            <a:r>
              <a:rPr lang="ru-RU" sz="3400" b="1">
                <a:solidFill>
                  <a:srgbClr val="0A0AFE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ru-RU" sz="3400" b="1" baseline="300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r>
              <a:rPr lang="ru-RU" sz="34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+0*</a:t>
            </a:r>
            <a:r>
              <a:rPr lang="ru-RU" sz="3400" b="1">
                <a:solidFill>
                  <a:srgbClr val="0A0AFE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ru-RU" sz="3400" b="1" baseline="300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-1</a:t>
            </a:r>
            <a:r>
              <a:rPr lang="ru-RU" sz="34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+ 1*</a:t>
            </a:r>
            <a:r>
              <a:rPr lang="ru-RU" sz="3400" b="1">
                <a:solidFill>
                  <a:srgbClr val="0A0AFE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ru-RU" sz="3400" b="1" baseline="300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-2</a:t>
            </a:r>
            <a:r>
              <a:rPr lang="ru-RU" sz="3400" b="1" baseline="30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34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=</a:t>
            </a:r>
            <a:endParaRPr/>
          </a:p>
          <a:p>
            <a:pPr marL="609600" marR="0" lvl="0" indent="-609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rial"/>
              <a:buNone/>
            </a:pPr>
            <a:r>
              <a:rPr lang="ru-RU" sz="34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           </a:t>
            </a:r>
            <a:r>
              <a:rPr lang="ru-RU" sz="3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3400" b="1" i="0" u="none" strike="noStrike" cap="none" baseline="-25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0" name="Google Shape;350;p48"/>
          <p:cNvSpPr txBox="1"/>
          <p:nvPr/>
        </p:nvSpPr>
        <p:spPr>
          <a:xfrm>
            <a:off x="3758452" y="5233096"/>
            <a:ext cx="1800201" cy="12956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609600" marR="0" lvl="0" indent="-609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lang="ru-RU"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3200" b="1" i="0" u="sng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609600" marR="0" lvl="0" indent="-609600" algn="l" rtl="0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3600"/>
              <a:buFont typeface="Arial"/>
              <a:buNone/>
            </a:pPr>
            <a:r>
              <a:rPr lang="ru-RU" sz="36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41,25</a:t>
            </a:r>
            <a:r>
              <a:rPr lang="ru-RU" sz="3600" b="1" baseline="-250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10</a:t>
            </a:r>
            <a:endParaRPr sz="3600" b="1" baseline="-25000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609600" marR="0" lvl="0" indent="-609600" algn="l" rtl="0">
              <a:spcBef>
                <a:spcPts val="720"/>
              </a:spcBef>
              <a:spcAft>
                <a:spcPts val="0"/>
              </a:spcAft>
              <a:buNone/>
            </a:pPr>
            <a:r>
              <a:rPr lang="ru-RU" sz="3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3600" b="1" i="0" u="none" strike="noStrike" cap="none" baseline="-25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3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3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3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3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p49"/>
          <p:cNvSpPr txBox="1"/>
          <p:nvPr/>
        </p:nvSpPr>
        <p:spPr>
          <a:xfrm>
            <a:off x="-19472" y="27388"/>
            <a:ext cx="9144000" cy="1268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b="1" u="sng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Задание 1:</a:t>
            </a:r>
            <a:r>
              <a:rPr lang="ru-RU" sz="32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28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Переведите числа </a:t>
            </a:r>
            <a:br>
              <a:rPr lang="ru-RU" sz="28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28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из двоичной системы счисления в десятичную</a:t>
            </a:r>
            <a:endParaRPr/>
          </a:p>
        </p:txBody>
      </p:sp>
      <p:sp>
        <p:nvSpPr>
          <p:cNvPr id="356" name="Google Shape;356;p49"/>
          <p:cNvSpPr txBox="1"/>
          <p:nvPr/>
        </p:nvSpPr>
        <p:spPr>
          <a:xfrm>
            <a:off x="-19472" y="1916832"/>
            <a:ext cx="4355976" cy="10081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609600" marR="0" lvl="0" indent="-6096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4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1001010.001</a:t>
            </a:r>
            <a:r>
              <a:rPr lang="ru-RU" sz="4400" b="1" baseline="-25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ru-RU" sz="44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=</a:t>
            </a:r>
            <a:endParaRPr sz="4400" b="1" baseline="-25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7" name="Google Shape;357;p49"/>
          <p:cNvSpPr txBox="1"/>
          <p:nvPr/>
        </p:nvSpPr>
        <p:spPr>
          <a:xfrm>
            <a:off x="0" y="4149080"/>
            <a:ext cx="8820150" cy="714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609600" marR="0" lvl="0" indent="-6096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4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101.011</a:t>
            </a:r>
            <a:r>
              <a:rPr lang="ru-RU" sz="4400" b="1" baseline="-25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ru-RU" sz="44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=</a:t>
            </a:r>
            <a:endParaRPr sz="4400" b="1" baseline="-25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p50"/>
          <p:cNvSpPr txBox="1"/>
          <p:nvPr/>
        </p:nvSpPr>
        <p:spPr>
          <a:xfrm>
            <a:off x="-19472" y="27388"/>
            <a:ext cx="9144000" cy="1268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b="1" u="sng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Задание 1:</a:t>
            </a:r>
            <a:r>
              <a:rPr lang="ru-RU" sz="32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28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Переведите числа </a:t>
            </a:r>
            <a:br>
              <a:rPr lang="ru-RU" sz="28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28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из двоичной системы счисления в десятичную</a:t>
            </a:r>
            <a:endParaRPr/>
          </a:p>
        </p:txBody>
      </p:sp>
      <p:sp>
        <p:nvSpPr>
          <p:cNvPr id="363" name="Google Shape;363;p50"/>
          <p:cNvSpPr txBox="1"/>
          <p:nvPr/>
        </p:nvSpPr>
        <p:spPr>
          <a:xfrm>
            <a:off x="-22539" y="1898230"/>
            <a:ext cx="8820150" cy="714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609600" marR="0" lvl="0" indent="-6096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1001010.001</a:t>
            </a:r>
            <a:r>
              <a:rPr lang="ru-RU" sz="3600" b="1" baseline="-25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ru-RU"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= 74,125</a:t>
            </a:r>
            <a:r>
              <a:rPr lang="ru-RU" sz="3600" b="1" baseline="-25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10</a:t>
            </a:r>
            <a:endParaRPr sz="3600" b="1" baseline="-25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4" name="Google Shape;364;p50"/>
          <p:cNvSpPr txBox="1"/>
          <p:nvPr/>
        </p:nvSpPr>
        <p:spPr>
          <a:xfrm>
            <a:off x="0" y="3214688"/>
            <a:ext cx="8820150" cy="714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609600" marR="0" lvl="0" indent="-6096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101.011</a:t>
            </a:r>
            <a:r>
              <a:rPr lang="ru-RU" sz="3600" b="1" baseline="-25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ru-RU"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= 5,375</a:t>
            </a:r>
            <a:r>
              <a:rPr lang="ru-RU" sz="3600" b="1" baseline="-25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10</a:t>
            </a:r>
            <a:endParaRPr sz="3600" b="1" baseline="-25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51"/>
          <p:cNvSpPr txBox="1">
            <a:spLocks noGrp="1"/>
          </p:cNvSpPr>
          <p:nvPr>
            <p:ph type="title" idx="4294967295"/>
          </p:nvPr>
        </p:nvSpPr>
        <p:spPr>
          <a:xfrm>
            <a:off x="0" y="0"/>
            <a:ext cx="9144000" cy="996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Правило перевода из любой позиционной системы счисления в десятичную</a:t>
            </a:r>
            <a:endParaRPr/>
          </a:p>
        </p:txBody>
      </p:sp>
      <p:sp>
        <p:nvSpPr>
          <p:cNvPr id="370" name="Google Shape;370;p51"/>
          <p:cNvSpPr/>
          <p:nvPr/>
        </p:nvSpPr>
        <p:spPr>
          <a:xfrm>
            <a:off x="0" y="920978"/>
            <a:ext cx="8475092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1. Расставляем позиции цифр числа</a:t>
            </a:r>
            <a:endParaRPr sz="2400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1" name="Google Shape;371;p51"/>
          <p:cNvSpPr txBox="1"/>
          <p:nvPr/>
        </p:nvSpPr>
        <p:spPr>
          <a:xfrm>
            <a:off x="177453" y="4347670"/>
            <a:ext cx="2189330" cy="12956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609600" marR="0" lvl="0" indent="-609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lang="ru-RU"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3200" b="1" i="0" u="sng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609600" marR="0" lvl="0" indent="-609600" algn="l" rtl="0">
              <a:spcBef>
                <a:spcPts val="720"/>
              </a:spcBef>
              <a:spcAft>
                <a:spcPts val="0"/>
              </a:spcAft>
              <a:buNone/>
            </a:pPr>
            <a:r>
              <a:rPr lang="ru-RU"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257,4</a:t>
            </a:r>
            <a:r>
              <a:rPr lang="ru-RU" sz="3600" b="1" i="0" u="none" strike="noStrike" cap="none" baseline="-25000">
                <a:solidFill>
                  <a:srgbClr val="0A0AFE"/>
                </a:solidFill>
                <a:latin typeface="Arial"/>
                <a:ea typeface="Arial"/>
                <a:cs typeface="Arial"/>
                <a:sym typeface="Arial"/>
              </a:rPr>
              <a:t>8</a:t>
            </a:r>
            <a:r>
              <a:rPr lang="ru-RU" sz="3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= </a:t>
            </a:r>
            <a:endParaRPr sz="3600" b="1" i="0" u="none" strike="noStrike" cap="none" baseline="-25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72" name="Google Shape;372;p51"/>
          <p:cNvCxnSpPr/>
          <p:nvPr/>
        </p:nvCxnSpPr>
        <p:spPr>
          <a:xfrm>
            <a:off x="1070639" y="4347670"/>
            <a:ext cx="0" cy="648072"/>
          </a:xfrm>
          <a:prstGeom prst="straightConnector1">
            <a:avLst/>
          </a:prstGeom>
          <a:solidFill>
            <a:schemeClr val="accent1"/>
          </a:solidFill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373" name="Google Shape;373;p51"/>
          <p:cNvSpPr txBox="1"/>
          <p:nvPr/>
        </p:nvSpPr>
        <p:spPr>
          <a:xfrm>
            <a:off x="738745" y="4347670"/>
            <a:ext cx="36004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0</a:t>
            </a:r>
            <a:endParaRPr sz="2400" b="1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74" name="Google Shape;374;p51"/>
          <p:cNvSpPr txBox="1"/>
          <p:nvPr/>
        </p:nvSpPr>
        <p:spPr>
          <a:xfrm>
            <a:off x="503684" y="4347669"/>
            <a:ext cx="36004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</a:t>
            </a:r>
            <a:endParaRPr sz="2400" b="1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75" name="Google Shape;375;p51"/>
          <p:cNvSpPr txBox="1"/>
          <p:nvPr/>
        </p:nvSpPr>
        <p:spPr>
          <a:xfrm>
            <a:off x="278551" y="4347669"/>
            <a:ext cx="36004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endParaRPr sz="2400" b="1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76" name="Google Shape;376;p51"/>
          <p:cNvSpPr txBox="1"/>
          <p:nvPr/>
        </p:nvSpPr>
        <p:spPr>
          <a:xfrm>
            <a:off x="1020280" y="4347667"/>
            <a:ext cx="454941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-1</a:t>
            </a:r>
            <a:endParaRPr sz="2400" b="1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77" name="Google Shape;377;p51"/>
          <p:cNvSpPr/>
          <p:nvPr/>
        </p:nvSpPr>
        <p:spPr>
          <a:xfrm>
            <a:off x="-3829" y="1305133"/>
            <a:ext cx="9144000" cy="15696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2. Представляем переводимое число в виде </a:t>
            </a:r>
            <a:br>
              <a:rPr lang="ru-RU" sz="2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2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    суммы произведений </a:t>
            </a:r>
            <a:r>
              <a:rPr lang="ru-RU" sz="24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цифр числа </a:t>
            </a:r>
            <a:br>
              <a:rPr lang="ru-RU" sz="24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24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</a:t>
            </a:r>
            <a:r>
              <a:rPr lang="ru-RU" sz="2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на </a:t>
            </a:r>
            <a:r>
              <a:rPr lang="ru-RU" sz="2400" b="1">
                <a:solidFill>
                  <a:srgbClr val="0A0AFE"/>
                </a:solidFill>
                <a:latin typeface="Arial"/>
                <a:ea typeface="Arial"/>
                <a:cs typeface="Arial"/>
                <a:sym typeface="Arial"/>
              </a:rPr>
              <a:t>основание системы счисления (q)</a:t>
            </a:r>
            <a:r>
              <a:rPr lang="ru-RU" sz="2400" b="1">
                <a:solidFill>
                  <a:srgbClr val="00CC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2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в степени,</a:t>
            </a:r>
            <a:br>
              <a:rPr lang="ru-RU" sz="2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2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    соответствующей </a:t>
            </a:r>
            <a:r>
              <a:rPr lang="ru-RU" sz="2400" b="1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позиции цифры в числе</a:t>
            </a:r>
            <a:endParaRPr/>
          </a:p>
        </p:txBody>
      </p:sp>
      <p:sp>
        <p:nvSpPr>
          <p:cNvPr id="378" name="Google Shape;378;p51"/>
          <p:cNvSpPr/>
          <p:nvPr/>
        </p:nvSpPr>
        <p:spPr>
          <a:xfrm>
            <a:off x="-22194" y="2778010"/>
            <a:ext cx="9151422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3. Вычисляем </a:t>
            </a:r>
            <a:r>
              <a:rPr lang="ru-RU" sz="24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значение выражения </a:t>
            </a:r>
            <a:r>
              <a:rPr lang="ru-RU" sz="2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– число в десятичной СС</a:t>
            </a:r>
            <a:endParaRPr sz="2400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9" name="Google Shape;379;p51"/>
          <p:cNvSpPr txBox="1"/>
          <p:nvPr/>
        </p:nvSpPr>
        <p:spPr>
          <a:xfrm>
            <a:off x="74438" y="5110996"/>
            <a:ext cx="7089850" cy="1295697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l="-2579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endParaRPr/>
          </a:p>
        </p:txBody>
      </p:sp>
      <p:sp>
        <p:nvSpPr>
          <p:cNvPr id="380" name="Google Shape;380;p51"/>
          <p:cNvSpPr txBox="1"/>
          <p:nvPr/>
        </p:nvSpPr>
        <p:spPr>
          <a:xfrm>
            <a:off x="1954977" y="4217260"/>
            <a:ext cx="4867454" cy="12956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609600" marR="0" lvl="0" indent="-609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rial"/>
              <a:buNone/>
            </a:pPr>
            <a:r>
              <a:rPr lang="ru-RU" sz="3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3400" b="1" i="0" u="sng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609600" marR="0" lvl="0" indent="-609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rial"/>
              <a:buNone/>
            </a:pPr>
            <a:r>
              <a:rPr lang="ru-RU" sz="34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2*</a:t>
            </a:r>
            <a:r>
              <a:rPr lang="ru-RU" sz="3400" b="1">
                <a:solidFill>
                  <a:srgbClr val="0A0AFE"/>
                </a:solidFill>
                <a:latin typeface="Arial"/>
                <a:ea typeface="Arial"/>
                <a:cs typeface="Arial"/>
                <a:sym typeface="Arial"/>
              </a:rPr>
              <a:t>8</a:t>
            </a:r>
            <a:r>
              <a:rPr lang="ru-RU" sz="3400" b="1" baseline="300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ru-RU" sz="34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+5*</a:t>
            </a:r>
            <a:r>
              <a:rPr lang="ru-RU" sz="3400" b="1">
                <a:solidFill>
                  <a:srgbClr val="0A0AFE"/>
                </a:solidFill>
                <a:latin typeface="Arial"/>
                <a:ea typeface="Arial"/>
                <a:cs typeface="Arial"/>
                <a:sym typeface="Arial"/>
              </a:rPr>
              <a:t>8</a:t>
            </a:r>
            <a:r>
              <a:rPr lang="ru-RU" sz="3400" b="1" baseline="300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r>
              <a:rPr lang="ru-RU" sz="34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+7*</a:t>
            </a:r>
            <a:r>
              <a:rPr lang="ru-RU" sz="3400" b="1">
                <a:solidFill>
                  <a:srgbClr val="0A0AFE"/>
                </a:solidFill>
                <a:latin typeface="Arial"/>
                <a:ea typeface="Arial"/>
                <a:cs typeface="Arial"/>
                <a:sym typeface="Arial"/>
              </a:rPr>
              <a:t>8</a:t>
            </a:r>
            <a:r>
              <a:rPr lang="ru-RU" sz="3400" b="1" baseline="300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r>
              <a:rPr lang="ru-RU" sz="34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+4*</a:t>
            </a:r>
            <a:r>
              <a:rPr lang="ru-RU" sz="3400" b="1">
                <a:solidFill>
                  <a:srgbClr val="0A0AFE"/>
                </a:solidFill>
                <a:latin typeface="Arial"/>
                <a:ea typeface="Arial"/>
                <a:cs typeface="Arial"/>
                <a:sym typeface="Arial"/>
              </a:rPr>
              <a:t>8</a:t>
            </a:r>
            <a:r>
              <a:rPr lang="ru-RU" sz="3400" b="1" baseline="300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-1</a:t>
            </a:r>
            <a:r>
              <a:rPr lang="ru-RU" sz="34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=</a:t>
            </a:r>
            <a:endParaRPr sz="3400" b="1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609600" marR="0" lvl="0" indent="-609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rial"/>
              <a:buNone/>
            </a:pPr>
            <a:r>
              <a:rPr lang="ru-RU" sz="34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           </a:t>
            </a:r>
            <a:r>
              <a:rPr lang="ru-RU" sz="3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3400" b="1" i="0" u="none" strike="noStrike" cap="none" baseline="-25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1" name="Google Shape;381;p51"/>
          <p:cNvSpPr txBox="1"/>
          <p:nvPr/>
        </p:nvSpPr>
        <p:spPr>
          <a:xfrm>
            <a:off x="-56474" y="3467205"/>
            <a:ext cx="9144000" cy="997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Пример перевода из восьмеричной системы счисления в десятичную</a:t>
            </a:r>
            <a:endParaRPr/>
          </a:p>
        </p:txBody>
      </p:sp>
      <p:sp>
        <p:nvSpPr>
          <p:cNvPr id="382" name="Google Shape;382;p51"/>
          <p:cNvSpPr txBox="1"/>
          <p:nvPr/>
        </p:nvSpPr>
        <p:spPr>
          <a:xfrm>
            <a:off x="4144307" y="5226250"/>
            <a:ext cx="2298350" cy="12956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609600" marR="0" lvl="0" indent="-609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lang="ru-RU"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3200" b="1" i="0" u="sng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609600" marR="0" lvl="0" indent="-609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ru-RU"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36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175,5</a:t>
            </a:r>
            <a:r>
              <a:rPr lang="ru-RU" sz="3600" b="1" baseline="-250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10</a:t>
            </a:r>
            <a:endParaRPr sz="3600" b="1" baseline="-25000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609600" marR="0" lvl="0" indent="-609600" algn="l" rtl="0">
              <a:spcBef>
                <a:spcPts val="720"/>
              </a:spcBef>
              <a:spcAft>
                <a:spcPts val="0"/>
              </a:spcAft>
              <a:buNone/>
            </a:pPr>
            <a:r>
              <a:rPr lang="ru-RU" sz="3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3600" b="1" i="0" u="none" strike="noStrike" cap="none" baseline="-25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/>
                                        <p:tgtEl>
                                          <p:spTgt spid="3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3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3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3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3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51"/>
          <p:cNvSpPr txBox="1">
            <a:spLocks noGrp="1"/>
          </p:cNvSpPr>
          <p:nvPr>
            <p:ph type="title" idx="4294967295"/>
          </p:nvPr>
        </p:nvSpPr>
        <p:spPr>
          <a:xfrm>
            <a:off x="0" y="0"/>
            <a:ext cx="9144000" cy="996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Правило перевода из любой позиционной системы счисления в десятичную</a:t>
            </a:r>
            <a:endParaRPr/>
          </a:p>
        </p:txBody>
      </p:sp>
      <p:sp>
        <p:nvSpPr>
          <p:cNvPr id="370" name="Google Shape;370;p51"/>
          <p:cNvSpPr/>
          <p:nvPr/>
        </p:nvSpPr>
        <p:spPr>
          <a:xfrm>
            <a:off x="0" y="920978"/>
            <a:ext cx="8475092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1. Расставляем позиции цифр числа</a:t>
            </a:r>
            <a:endParaRPr sz="2400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1" name="Google Shape;371;p51"/>
          <p:cNvSpPr txBox="1"/>
          <p:nvPr/>
        </p:nvSpPr>
        <p:spPr>
          <a:xfrm>
            <a:off x="177453" y="4347670"/>
            <a:ext cx="2189330" cy="12956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609600" marR="0" lvl="0" indent="-609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lang="ru-RU" sz="16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3200" b="1" i="0" u="sng" strike="noStrike" cap="none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609600" marR="0" lvl="0" indent="-609600" algn="l" rtl="0">
              <a:spcBef>
                <a:spcPts val="720"/>
              </a:spcBef>
              <a:spcAft>
                <a:spcPts val="0"/>
              </a:spcAft>
              <a:buNone/>
            </a:pPr>
            <a:r>
              <a:rPr lang="ru-RU" sz="3600" b="1" dirty="0" smtClean="0">
                <a:solidFill>
                  <a:schemeClr val="dk1"/>
                </a:solidFill>
              </a:rPr>
              <a:t>15</a:t>
            </a:r>
            <a:r>
              <a:rPr lang="en-US" sz="3600" b="1" dirty="0" smtClean="0">
                <a:solidFill>
                  <a:schemeClr val="dk1"/>
                </a:solidFill>
              </a:rPr>
              <a:t>FC</a:t>
            </a:r>
            <a:r>
              <a:rPr lang="ru-RU" sz="3600" b="1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600" b="1" baseline="-25000" dirty="0" smtClean="0">
                <a:solidFill>
                  <a:srgbClr val="0A0AFE"/>
                </a:solidFill>
              </a:rPr>
              <a:t>16</a:t>
            </a:r>
            <a:r>
              <a:rPr lang="ru-RU" sz="3600" b="1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=</a:t>
            </a:r>
            <a:r>
              <a:rPr lang="en-US" sz="3600" b="1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3600" b="1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3600" b="1" i="0" u="none" strike="noStrike" cap="none" baseline="-250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3" name="Google Shape;373;p51"/>
          <p:cNvSpPr txBox="1"/>
          <p:nvPr/>
        </p:nvSpPr>
        <p:spPr>
          <a:xfrm>
            <a:off x="1040669" y="4373593"/>
            <a:ext cx="360040" cy="5392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0</a:t>
            </a:r>
            <a:endParaRPr sz="2400" b="1" dirty="0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74" name="Google Shape;374;p51"/>
          <p:cNvSpPr txBox="1"/>
          <p:nvPr/>
        </p:nvSpPr>
        <p:spPr>
          <a:xfrm>
            <a:off x="753850" y="4373548"/>
            <a:ext cx="36004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</a:t>
            </a:r>
            <a:endParaRPr sz="2400" b="1" dirty="0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75" name="Google Shape;375;p51"/>
          <p:cNvSpPr txBox="1"/>
          <p:nvPr/>
        </p:nvSpPr>
        <p:spPr>
          <a:xfrm>
            <a:off x="502837" y="4373548"/>
            <a:ext cx="36004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endParaRPr sz="2400" b="1" dirty="0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76" name="Google Shape;376;p51"/>
          <p:cNvSpPr txBox="1"/>
          <p:nvPr/>
        </p:nvSpPr>
        <p:spPr>
          <a:xfrm>
            <a:off x="224287" y="4373547"/>
            <a:ext cx="454941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</a:t>
            </a:r>
            <a:endParaRPr sz="2400" b="1" dirty="0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77" name="Google Shape;377;p51"/>
          <p:cNvSpPr/>
          <p:nvPr/>
        </p:nvSpPr>
        <p:spPr>
          <a:xfrm>
            <a:off x="-3829" y="1305133"/>
            <a:ext cx="9144000" cy="15696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2. Представляем переводимое число в виде </a:t>
            </a:r>
            <a:br>
              <a:rPr lang="ru-RU" sz="2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2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    суммы произведений </a:t>
            </a:r>
            <a:r>
              <a:rPr lang="ru-RU" sz="24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цифр числа </a:t>
            </a:r>
            <a:br>
              <a:rPr lang="ru-RU" sz="24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24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</a:t>
            </a:r>
            <a:r>
              <a:rPr lang="ru-RU" sz="2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на </a:t>
            </a:r>
            <a:r>
              <a:rPr lang="ru-RU" sz="2400" b="1">
                <a:solidFill>
                  <a:srgbClr val="0A0AFE"/>
                </a:solidFill>
                <a:latin typeface="Arial"/>
                <a:ea typeface="Arial"/>
                <a:cs typeface="Arial"/>
                <a:sym typeface="Arial"/>
              </a:rPr>
              <a:t>основание системы счисления (q)</a:t>
            </a:r>
            <a:r>
              <a:rPr lang="ru-RU" sz="2400" b="1">
                <a:solidFill>
                  <a:srgbClr val="00CC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2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в степени,</a:t>
            </a:r>
            <a:br>
              <a:rPr lang="ru-RU" sz="2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2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    соответствующей </a:t>
            </a:r>
            <a:r>
              <a:rPr lang="ru-RU" sz="2400" b="1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позиции цифры в числе</a:t>
            </a:r>
            <a:endParaRPr/>
          </a:p>
        </p:txBody>
      </p:sp>
      <p:sp>
        <p:nvSpPr>
          <p:cNvPr id="378" name="Google Shape;378;p51"/>
          <p:cNvSpPr/>
          <p:nvPr/>
        </p:nvSpPr>
        <p:spPr>
          <a:xfrm>
            <a:off x="-22194" y="2778010"/>
            <a:ext cx="9151422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3. Вычисляем </a:t>
            </a:r>
            <a:r>
              <a:rPr lang="ru-RU" sz="24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значение выражения </a:t>
            </a:r>
            <a:r>
              <a:rPr lang="ru-RU" sz="2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– число в десятичной СС</a:t>
            </a:r>
            <a:endParaRPr sz="2400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0" name="Google Shape;380;p51"/>
          <p:cNvSpPr txBox="1"/>
          <p:nvPr/>
        </p:nvSpPr>
        <p:spPr>
          <a:xfrm>
            <a:off x="1954977" y="4217260"/>
            <a:ext cx="6636932" cy="10793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609600" marR="0" lvl="0" indent="-609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rial"/>
              <a:buNone/>
            </a:pPr>
            <a:r>
              <a:rPr lang="ru-RU" sz="34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3400" b="1" i="0" u="sng" strike="noStrike" cap="none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609600" marR="0" lvl="0" indent="-609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rial"/>
              <a:buNone/>
            </a:pPr>
            <a:r>
              <a:rPr lang="en-US" sz="3400" b="1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r>
              <a:rPr lang="ru-RU" sz="3400" b="1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*</a:t>
            </a:r>
            <a:r>
              <a:rPr lang="en-US" sz="3400" b="1" dirty="0" smtClean="0">
                <a:solidFill>
                  <a:srgbClr val="0A0AFE"/>
                </a:solidFill>
                <a:latin typeface="Arial"/>
                <a:ea typeface="Arial"/>
                <a:cs typeface="Arial"/>
                <a:sym typeface="Arial"/>
              </a:rPr>
              <a:t>16</a:t>
            </a:r>
            <a:r>
              <a:rPr lang="en-US" sz="3400" b="1" baseline="30000" dirty="0" smtClean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r>
              <a:rPr lang="ru-RU" sz="3400" b="1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+5*</a:t>
            </a:r>
            <a:r>
              <a:rPr lang="en-US" sz="3400" b="1" dirty="0" smtClean="0">
                <a:solidFill>
                  <a:srgbClr val="0A0AFE"/>
                </a:solidFill>
                <a:latin typeface="Arial"/>
                <a:ea typeface="Arial"/>
                <a:cs typeface="Arial"/>
                <a:sym typeface="Arial"/>
              </a:rPr>
              <a:t>16</a:t>
            </a:r>
            <a:r>
              <a:rPr lang="en-US" sz="3400" b="1" baseline="30000" dirty="0" smtClean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ru-RU" sz="3400" b="1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r>
              <a:rPr lang="en-US" sz="3400" b="1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15</a:t>
            </a:r>
            <a:r>
              <a:rPr lang="ru-RU" sz="3400" b="1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*</a:t>
            </a:r>
            <a:r>
              <a:rPr lang="en-US" sz="3400" b="1" dirty="0" smtClean="0">
                <a:solidFill>
                  <a:srgbClr val="0A0AFE"/>
                </a:solidFill>
                <a:latin typeface="Arial"/>
                <a:ea typeface="Arial"/>
                <a:cs typeface="Arial"/>
                <a:sym typeface="Arial"/>
              </a:rPr>
              <a:t>16</a:t>
            </a:r>
            <a:r>
              <a:rPr lang="en-US" sz="3400" b="1" baseline="30000" dirty="0" smtClean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r>
              <a:rPr lang="ru-RU" sz="3400" b="1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r>
              <a:rPr lang="en-US" sz="3400" b="1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12</a:t>
            </a:r>
            <a:r>
              <a:rPr lang="ru-RU" sz="3400" b="1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*</a:t>
            </a:r>
            <a:r>
              <a:rPr lang="en-US" sz="3400" b="1" dirty="0" smtClean="0">
                <a:solidFill>
                  <a:srgbClr val="0A0AFE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r>
              <a:rPr lang="ru-RU" sz="3400" b="1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=</a:t>
            </a:r>
            <a:endParaRPr sz="3400" b="1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609600" marR="0" lvl="0" indent="-609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rial"/>
              <a:buNone/>
            </a:pPr>
            <a:r>
              <a:rPr lang="ru-RU" sz="34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           </a:t>
            </a:r>
            <a:r>
              <a:rPr lang="ru-RU" sz="34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3400" b="1" i="0" u="none" strike="noStrike" cap="none" baseline="-250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1" name="Google Shape;381;p51"/>
          <p:cNvSpPr txBox="1"/>
          <p:nvPr/>
        </p:nvSpPr>
        <p:spPr>
          <a:xfrm>
            <a:off x="-56474" y="3467205"/>
            <a:ext cx="9144000" cy="997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b="1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Пример перевода из восьмеричной системы счисления в десятичную</a:t>
            </a:r>
            <a:endParaRPr dirty="0"/>
          </a:p>
        </p:txBody>
      </p:sp>
      <p:sp>
        <p:nvSpPr>
          <p:cNvPr id="382" name="Google Shape;382;p51"/>
          <p:cNvSpPr txBox="1"/>
          <p:nvPr/>
        </p:nvSpPr>
        <p:spPr>
          <a:xfrm>
            <a:off x="267418" y="5226250"/>
            <a:ext cx="7047781" cy="10796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609600" marR="0" lvl="0" indent="-609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lang="ru-RU" sz="16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3200" b="1" i="0" u="sng" strike="noStrike" cap="none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609600" marR="0" lvl="0" indent="-609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ru-RU" sz="36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3600" b="1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= 4096+1280+240+12= </a:t>
            </a:r>
            <a:r>
              <a:rPr lang="ru-RU" sz="3600" b="1" dirty="0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5628</a:t>
            </a:r>
            <a:r>
              <a:rPr lang="ru-RU" sz="3600" b="1" baseline="-25000" dirty="0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10</a:t>
            </a:r>
            <a:endParaRPr sz="3600" b="1" baseline="-25000" dirty="0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609600" marR="0" lvl="0" indent="-609600" algn="l" rtl="0">
              <a:spcBef>
                <a:spcPts val="720"/>
              </a:spcBef>
              <a:spcAft>
                <a:spcPts val="0"/>
              </a:spcAft>
              <a:buNone/>
            </a:pPr>
            <a:r>
              <a:rPr lang="ru-RU" sz="36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3600" b="1" i="0" u="none" strike="noStrike" cap="none" baseline="-250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159923" y="5469149"/>
            <a:ext cx="307963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800" b="1" dirty="0" smtClean="0">
                <a:solidFill>
                  <a:srgbClr val="FF0000"/>
                </a:solidFill>
              </a:rPr>
              <a:t>12</a:t>
            </a:r>
            <a:r>
              <a:rPr lang="en-US" sz="1800" b="1" baseline="-25000" dirty="0" smtClean="0">
                <a:solidFill>
                  <a:srgbClr val="FF0000"/>
                </a:solidFill>
              </a:rPr>
              <a:t>10 </a:t>
            </a:r>
            <a:r>
              <a:rPr lang="en-US" sz="1800" b="1" dirty="0" smtClean="0">
                <a:solidFill>
                  <a:srgbClr val="FF0000"/>
                </a:solidFill>
              </a:rPr>
              <a:t>= C</a:t>
            </a:r>
            <a:r>
              <a:rPr lang="en-US" sz="1800" b="1" baseline="-25000" dirty="0" smtClean="0">
                <a:solidFill>
                  <a:srgbClr val="FF0000"/>
                </a:solidFill>
              </a:rPr>
              <a:t>16</a:t>
            </a:r>
            <a:r>
              <a:rPr lang="en-US" sz="1800" b="1" dirty="0" smtClean="0">
                <a:solidFill>
                  <a:srgbClr val="FF0000"/>
                </a:solidFill>
              </a:rPr>
              <a:t>; </a:t>
            </a:r>
            <a:endParaRPr lang="en-US" sz="1800" dirty="0" smtClean="0"/>
          </a:p>
          <a:p>
            <a:pPr lvl="0"/>
            <a:r>
              <a:rPr lang="en-US" sz="1800" b="1" dirty="0" smtClean="0">
                <a:solidFill>
                  <a:srgbClr val="FF0000"/>
                </a:solidFill>
              </a:rPr>
              <a:t> </a:t>
            </a:r>
            <a:br>
              <a:rPr lang="en-US" sz="1800" b="1" dirty="0" smtClean="0">
                <a:solidFill>
                  <a:srgbClr val="FF0000"/>
                </a:solidFill>
              </a:rPr>
            </a:br>
            <a:r>
              <a:rPr lang="en-US" sz="1800" b="1" dirty="0" smtClean="0">
                <a:solidFill>
                  <a:srgbClr val="FF0000"/>
                </a:solidFill>
              </a:rPr>
              <a:t>15</a:t>
            </a:r>
            <a:r>
              <a:rPr lang="en-US" sz="1800" b="1" baseline="-25000" dirty="0" smtClean="0">
                <a:solidFill>
                  <a:srgbClr val="FF0000"/>
                </a:solidFill>
              </a:rPr>
              <a:t>10 </a:t>
            </a:r>
            <a:r>
              <a:rPr lang="en-US" sz="1800" b="1" dirty="0" smtClean="0">
                <a:solidFill>
                  <a:srgbClr val="FF0000"/>
                </a:solidFill>
              </a:rPr>
              <a:t>= F</a:t>
            </a:r>
            <a:r>
              <a:rPr lang="en-US" sz="1800" b="1" baseline="-25000" dirty="0" smtClean="0">
                <a:solidFill>
                  <a:srgbClr val="FF0000"/>
                </a:solidFill>
              </a:rPr>
              <a:t>16</a:t>
            </a:r>
            <a:endParaRPr lang="en-US" sz="1800" dirty="0">
              <a:solidFill>
                <a:srgbClr val="00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/>
                                        <p:tgtEl>
                                          <p:spTgt spid="3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3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3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3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3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p53"/>
          <p:cNvSpPr txBox="1"/>
          <p:nvPr/>
        </p:nvSpPr>
        <p:spPr>
          <a:xfrm>
            <a:off x="-19472" y="27388"/>
            <a:ext cx="9144000" cy="1268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b="1" u="sng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Задание 2:</a:t>
            </a:r>
            <a:r>
              <a:rPr lang="ru-RU" sz="32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28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Переведите числа в десятичную систему счисления.</a:t>
            </a:r>
            <a:endParaRPr sz="2800" b="1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6" name="Google Shape;396;p53"/>
          <p:cNvSpPr txBox="1"/>
          <p:nvPr/>
        </p:nvSpPr>
        <p:spPr>
          <a:xfrm>
            <a:off x="-19472" y="1916832"/>
            <a:ext cx="4355976" cy="10081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609600" marR="0" lvl="0" indent="-6096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4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2031.02</a:t>
            </a:r>
            <a:r>
              <a:rPr lang="ru-RU" sz="4400" b="1" baseline="-25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  <a:r>
              <a:rPr lang="ru-RU" sz="44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=</a:t>
            </a:r>
            <a:endParaRPr sz="4400" b="1" baseline="-25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7" name="Google Shape;397;p53"/>
          <p:cNvSpPr txBox="1"/>
          <p:nvPr/>
        </p:nvSpPr>
        <p:spPr>
          <a:xfrm>
            <a:off x="0" y="3545628"/>
            <a:ext cx="8820150" cy="714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609600" marR="0" lvl="0" indent="-6096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4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423.1</a:t>
            </a:r>
            <a:r>
              <a:rPr lang="ru-RU" sz="4400" b="1" baseline="-25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5</a:t>
            </a:r>
            <a:r>
              <a:rPr lang="ru-RU" sz="44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=</a:t>
            </a:r>
            <a:endParaRPr sz="4400" b="1" baseline="-25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8" name="Google Shape;398;p53"/>
          <p:cNvSpPr txBox="1"/>
          <p:nvPr/>
        </p:nvSpPr>
        <p:spPr>
          <a:xfrm>
            <a:off x="3412" y="5085184"/>
            <a:ext cx="8820150" cy="714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609600" marR="0" lvl="0" indent="-6096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4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1AD.8</a:t>
            </a:r>
            <a:r>
              <a:rPr lang="ru-RU" sz="4400" b="1" baseline="-25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16</a:t>
            </a:r>
            <a:r>
              <a:rPr lang="ru-RU" sz="44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=</a:t>
            </a:r>
            <a:endParaRPr sz="4400" b="1" baseline="-25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Google Shape;403;p54"/>
          <p:cNvSpPr txBox="1"/>
          <p:nvPr/>
        </p:nvSpPr>
        <p:spPr>
          <a:xfrm>
            <a:off x="-19472" y="27388"/>
            <a:ext cx="9144000" cy="1268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b="1" u="sng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Задание 2:</a:t>
            </a:r>
            <a:r>
              <a:rPr lang="ru-RU" sz="32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28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Переведите числа в десятичную систему счисления</a:t>
            </a:r>
            <a:endParaRPr/>
          </a:p>
        </p:txBody>
      </p:sp>
      <p:sp>
        <p:nvSpPr>
          <p:cNvPr id="404" name="Google Shape;404;p54"/>
          <p:cNvSpPr txBox="1"/>
          <p:nvPr/>
        </p:nvSpPr>
        <p:spPr>
          <a:xfrm>
            <a:off x="-19472" y="1916832"/>
            <a:ext cx="4879504" cy="10081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609600" marR="0" lvl="0" indent="-6096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4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2031.02</a:t>
            </a:r>
            <a:r>
              <a:rPr lang="ru-RU" sz="4400" b="1" baseline="-25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  <a:r>
              <a:rPr lang="ru-RU" sz="44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=141.5</a:t>
            </a:r>
            <a:r>
              <a:rPr lang="ru-RU" sz="4400" b="1" baseline="-25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10</a:t>
            </a:r>
            <a:endParaRPr sz="4400" b="1" baseline="-25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5" name="Google Shape;405;p54"/>
          <p:cNvSpPr txBox="1"/>
          <p:nvPr/>
        </p:nvSpPr>
        <p:spPr>
          <a:xfrm>
            <a:off x="0" y="3545628"/>
            <a:ext cx="4283968" cy="714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609600" marR="0" lvl="0" indent="-6096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4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423.1</a:t>
            </a:r>
            <a:r>
              <a:rPr lang="ru-RU" sz="4400" b="1" baseline="-25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5</a:t>
            </a:r>
            <a:r>
              <a:rPr lang="ru-RU" sz="44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=123.2</a:t>
            </a:r>
            <a:r>
              <a:rPr lang="ru-RU" sz="4400" b="1" baseline="-25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10</a:t>
            </a:r>
            <a:endParaRPr sz="4400" b="1" baseline="-25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6" name="Google Shape;406;p54"/>
          <p:cNvSpPr txBox="1"/>
          <p:nvPr/>
        </p:nvSpPr>
        <p:spPr>
          <a:xfrm>
            <a:off x="3412" y="5085184"/>
            <a:ext cx="5072644" cy="714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609600" marR="0" lvl="0" indent="-6096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4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1AF.8</a:t>
            </a:r>
            <a:r>
              <a:rPr lang="ru-RU" sz="4400" b="1" baseline="-25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16</a:t>
            </a:r>
            <a:r>
              <a:rPr lang="ru-RU" sz="44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=431.5</a:t>
            </a:r>
            <a:r>
              <a:rPr lang="ru-RU" sz="4400" b="1" baseline="-25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10</a:t>
            </a:r>
            <a:endParaRPr sz="4400" b="1" baseline="-25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" name="Google Shape;482;p60"/>
          <p:cNvSpPr txBox="1">
            <a:spLocks noGrp="1"/>
          </p:cNvSpPr>
          <p:nvPr>
            <p:ph type="title" idx="4294967295"/>
          </p:nvPr>
        </p:nvSpPr>
        <p:spPr>
          <a:xfrm>
            <a:off x="0" y="0"/>
            <a:ext cx="9144000" cy="996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Правило перевода из любой позиционной системы счисления в десятичную</a:t>
            </a:r>
            <a:endParaRPr/>
          </a:p>
        </p:txBody>
      </p:sp>
      <p:sp>
        <p:nvSpPr>
          <p:cNvPr id="483" name="Google Shape;483;p60"/>
          <p:cNvSpPr/>
          <p:nvPr/>
        </p:nvSpPr>
        <p:spPr>
          <a:xfrm>
            <a:off x="0" y="920978"/>
            <a:ext cx="8475092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1. Расставляем позиции цифр числа</a:t>
            </a:r>
            <a:endParaRPr sz="2400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4" name="Google Shape;484;p60"/>
          <p:cNvSpPr txBox="1"/>
          <p:nvPr/>
        </p:nvSpPr>
        <p:spPr>
          <a:xfrm>
            <a:off x="177453" y="4347670"/>
            <a:ext cx="2189330" cy="12956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609600" marR="0" lvl="0" indent="-609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lang="ru-RU" sz="16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3200" b="1" i="0" u="sng" strike="noStrike" cap="none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609600" marR="0" lvl="0" indent="-609600" algn="l" rtl="0">
              <a:spcBef>
                <a:spcPts val="720"/>
              </a:spcBef>
              <a:spcAft>
                <a:spcPts val="0"/>
              </a:spcAft>
              <a:buNone/>
            </a:pPr>
            <a:r>
              <a:rPr lang="ru-RU" sz="36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257,4</a:t>
            </a:r>
            <a:r>
              <a:rPr lang="ru-RU" sz="3600" b="1" i="0" u="none" strike="noStrike" cap="none" baseline="-25000" dirty="0">
                <a:solidFill>
                  <a:srgbClr val="0A0AFE"/>
                </a:solidFill>
                <a:latin typeface="Arial"/>
                <a:ea typeface="Arial"/>
                <a:cs typeface="Arial"/>
                <a:sym typeface="Arial"/>
              </a:rPr>
              <a:t>8</a:t>
            </a:r>
            <a:r>
              <a:rPr lang="ru-RU" sz="36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= </a:t>
            </a:r>
            <a:endParaRPr sz="3600" b="1" i="0" u="none" strike="noStrike" cap="none" baseline="-250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85" name="Google Shape;485;p60"/>
          <p:cNvCxnSpPr/>
          <p:nvPr/>
        </p:nvCxnSpPr>
        <p:spPr>
          <a:xfrm>
            <a:off x="1070639" y="4347670"/>
            <a:ext cx="0" cy="648072"/>
          </a:xfrm>
          <a:prstGeom prst="straightConnector1">
            <a:avLst/>
          </a:prstGeom>
          <a:solidFill>
            <a:schemeClr val="accent1"/>
          </a:solidFill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486" name="Google Shape;486;p60"/>
          <p:cNvSpPr txBox="1"/>
          <p:nvPr/>
        </p:nvSpPr>
        <p:spPr>
          <a:xfrm>
            <a:off x="738745" y="4347670"/>
            <a:ext cx="36004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0</a:t>
            </a:r>
            <a:endParaRPr sz="2400" b="1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87" name="Google Shape;487;p60"/>
          <p:cNvSpPr txBox="1"/>
          <p:nvPr/>
        </p:nvSpPr>
        <p:spPr>
          <a:xfrm>
            <a:off x="503684" y="4347669"/>
            <a:ext cx="36004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</a:t>
            </a:r>
            <a:endParaRPr sz="2400" b="1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88" name="Google Shape;488;p60"/>
          <p:cNvSpPr txBox="1"/>
          <p:nvPr/>
        </p:nvSpPr>
        <p:spPr>
          <a:xfrm>
            <a:off x="278551" y="4347669"/>
            <a:ext cx="36004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endParaRPr sz="2400" b="1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89" name="Google Shape;489;p60"/>
          <p:cNvSpPr txBox="1"/>
          <p:nvPr/>
        </p:nvSpPr>
        <p:spPr>
          <a:xfrm>
            <a:off x="1020280" y="4347667"/>
            <a:ext cx="454941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-1</a:t>
            </a:r>
            <a:endParaRPr sz="2400" b="1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90" name="Google Shape;490;p60"/>
          <p:cNvSpPr/>
          <p:nvPr/>
        </p:nvSpPr>
        <p:spPr>
          <a:xfrm>
            <a:off x="-3829" y="1305133"/>
            <a:ext cx="9144000" cy="15696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2. Представляем переводимое число в виде </a:t>
            </a:r>
            <a:br>
              <a:rPr lang="ru-RU" sz="2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2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    суммы произведений </a:t>
            </a:r>
            <a:r>
              <a:rPr lang="ru-RU" sz="24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цифр числа </a:t>
            </a:r>
            <a:br>
              <a:rPr lang="ru-RU" sz="24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24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</a:t>
            </a:r>
            <a:r>
              <a:rPr lang="ru-RU" sz="2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на </a:t>
            </a:r>
            <a:r>
              <a:rPr lang="ru-RU" sz="2400" b="1">
                <a:solidFill>
                  <a:srgbClr val="0A0AFE"/>
                </a:solidFill>
                <a:latin typeface="Arial"/>
                <a:ea typeface="Arial"/>
                <a:cs typeface="Arial"/>
                <a:sym typeface="Arial"/>
              </a:rPr>
              <a:t>основание системы счисления (q)</a:t>
            </a:r>
            <a:r>
              <a:rPr lang="ru-RU" sz="2400" b="1">
                <a:solidFill>
                  <a:srgbClr val="00CC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2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в степени,</a:t>
            </a:r>
            <a:br>
              <a:rPr lang="ru-RU" sz="2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2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    соответствующей </a:t>
            </a:r>
            <a:r>
              <a:rPr lang="ru-RU" sz="2400" b="1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позиции цифры в числе</a:t>
            </a:r>
            <a:endParaRPr/>
          </a:p>
        </p:txBody>
      </p:sp>
      <p:sp>
        <p:nvSpPr>
          <p:cNvPr id="491" name="Google Shape;491;p60"/>
          <p:cNvSpPr/>
          <p:nvPr/>
        </p:nvSpPr>
        <p:spPr>
          <a:xfrm>
            <a:off x="-22194" y="2778010"/>
            <a:ext cx="9151422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3. Вычисляем </a:t>
            </a:r>
            <a:r>
              <a:rPr lang="ru-RU" sz="24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значение выражения </a:t>
            </a:r>
            <a:r>
              <a:rPr lang="ru-RU" sz="2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– число в десятичной СС</a:t>
            </a:r>
            <a:endParaRPr sz="2400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2" name="Google Shape;492;p60"/>
          <p:cNvSpPr txBox="1"/>
          <p:nvPr/>
        </p:nvSpPr>
        <p:spPr>
          <a:xfrm>
            <a:off x="74438" y="5110996"/>
            <a:ext cx="7089850" cy="1295697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l="-2579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endParaRPr/>
          </a:p>
        </p:txBody>
      </p:sp>
      <p:sp>
        <p:nvSpPr>
          <p:cNvPr id="493" name="Google Shape;493;p60"/>
          <p:cNvSpPr txBox="1"/>
          <p:nvPr/>
        </p:nvSpPr>
        <p:spPr>
          <a:xfrm>
            <a:off x="1954977" y="4217260"/>
            <a:ext cx="4867454" cy="12956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609600" marR="0" lvl="0" indent="-609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rial"/>
              <a:buNone/>
            </a:pPr>
            <a:r>
              <a:rPr lang="ru-RU" sz="3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3400" b="1" i="0" u="sng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609600" marR="0" lvl="0" indent="-609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rial"/>
              <a:buNone/>
            </a:pPr>
            <a:r>
              <a:rPr lang="ru-RU" sz="34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2*</a:t>
            </a:r>
            <a:r>
              <a:rPr lang="ru-RU" sz="3400" b="1">
                <a:solidFill>
                  <a:srgbClr val="0A0AFE"/>
                </a:solidFill>
                <a:latin typeface="Arial"/>
                <a:ea typeface="Arial"/>
                <a:cs typeface="Arial"/>
                <a:sym typeface="Arial"/>
              </a:rPr>
              <a:t>8</a:t>
            </a:r>
            <a:r>
              <a:rPr lang="ru-RU" sz="3400" b="1" baseline="300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ru-RU" sz="34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+5*</a:t>
            </a:r>
            <a:r>
              <a:rPr lang="ru-RU" sz="3400" b="1">
                <a:solidFill>
                  <a:srgbClr val="0A0AFE"/>
                </a:solidFill>
                <a:latin typeface="Arial"/>
                <a:ea typeface="Arial"/>
                <a:cs typeface="Arial"/>
                <a:sym typeface="Arial"/>
              </a:rPr>
              <a:t>8</a:t>
            </a:r>
            <a:r>
              <a:rPr lang="ru-RU" sz="3400" b="1" baseline="300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r>
              <a:rPr lang="ru-RU" sz="34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+7*</a:t>
            </a:r>
            <a:r>
              <a:rPr lang="ru-RU" sz="3400" b="1">
                <a:solidFill>
                  <a:srgbClr val="0A0AFE"/>
                </a:solidFill>
                <a:latin typeface="Arial"/>
                <a:ea typeface="Arial"/>
                <a:cs typeface="Arial"/>
                <a:sym typeface="Arial"/>
              </a:rPr>
              <a:t>8</a:t>
            </a:r>
            <a:r>
              <a:rPr lang="ru-RU" sz="3400" b="1" baseline="300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r>
              <a:rPr lang="ru-RU" sz="34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+4*</a:t>
            </a:r>
            <a:r>
              <a:rPr lang="ru-RU" sz="3400" b="1">
                <a:solidFill>
                  <a:srgbClr val="0A0AFE"/>
                </a:solidFill>
                <a:latin typeface="Arial"/>
                <a:ea typeface="Arial"/>
                <a:cs typeface="Arial"/>
                <a:sym typeface="Arial"/>
              </a:rPr>
              <a:t>8</a:t>
            </a:r>
            <a:r>
              <a:rPr lang="ru-RU" sz="3400" b="1" baseline="300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-1</a:t>
            </a:r>
            <a:r>
              <a:rPr lang="ru-RU" sz="34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=</a:t>
            </a:r>
            <a:endParaRPr sz="3400" b="1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609600" marR="0" lvl="0" indent="-609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rial"/>
              <a:buNone/>
            </a:pPr>
            <a:r>
              <a:rPr lang="ru-RU" sz="34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           </a:t>
            </a:r>
            <a:r>
              <a:rPr lang="ru-RU" sz="3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3400" b="1" i="0" u="none" strike="noStrike" cap="none" baseline="-25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4" name="Google Shape;494;p60"/>
          <p:cNvSpPr txBox="1"/>
          <p:nvPr/>
        </p:nvSpPr>
        <p:spPr>
          <a:xfrm>
            <a:off x="-56474" y="3467205"/>
            <a:ext cx="9144000" cy="997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Пример перевода из восьмеричной системы счисления в десятичную</a:t>
            </a:r>
            <a:endParaRPr/>
          </a:p>
        </p:txBody>
      </p:sp>
      <p:sp>
        <p:nvSpPr>
          <p:cNvPr id="495" name="Google Shape;495;p60"/>
          <p:cNvSpPr txBox="1"/>
          <p:nvPr/>
        </p:nvSpPr>
        <p:spPr>
          <a:xfrm>
            <a:off x="4144307" y="5226250"/>
            <a:ext cx="2298350" cy="12956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609600" marR="0" lvl="0" indent="-609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lang="ru-RU"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3200" b="1" i="0" u="sng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609600" marR="0" lvl="0" indent="-609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ru-RU"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36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175,5</a:t>
            </a:r>
            <a:r>
              <a:rPr lang="ru-RU" sz="3600" b="1" baseline="-250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10</a:t>
            </a:r>
            <a:endParaRPr sz="3600" b="1" baseline="-25000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609600" marR="0" lvl="0" indent="-609600" algn="l" rtl="0">
              <a:spcBef>
                <a:spcPts val="720"/>
              </a:spcBef>
              <a:spcAft>
                <a:spcPts val="0"/>
              </a:spcAft>
              <a:buNone/>
            </a:pPr>
            <a:r>
              <a:rPr lang="ru-RU" sz="3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3600" b="1" i="0" u="none" strike="noStrike" cap="none" baseline="-25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/>
                                        <p:tgtEl>
                                          <p:spTgt spid="4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4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4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4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4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43"/>
          <p:cNvSpPr/>
          <p:nvPr/>
        </p:nvSpPr>
        <p:spPr>
          <a:xfrm>
            <a:off x="250825" y="914400"/>
            <a:ext cx="8713788" cy="14351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b="1" i="0" u="none" strike="noStrike" cap="none">
              <a:solidFill>
                <a:srgbClr val="CC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b="1" i="0" u="none" strike="noStrike" cap="none">
                <a:solidFill>
                  <a:srgbClr val="BDD1F9"/>
                </a:solidFill>
                <a:latin typeface="Verdana"/>
                <a:ea typeface="Verdana"/>
                <a:cs typeface="Verdana"/>
                <a:sym typeface="Verdana"/>
              </a:rPr>
              <a:t>Система счисления </a:t>
            </a:r>
            <a:r>
              <a:rPr lang="ru-RU" sz="28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– способ записи </a:t>
            </a:r>
            <a:br>
              <a:rPr lang="ru-RU" sz="28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lang="ru-RU" sz="28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                                 чисел с помощью цифр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b="0" i="0" u="none" strike="noStrike" cap="non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86" name="Google Shape;286;p43"/>
          <p:cNvSpPr/>
          <p:nvPr/>
        </p:nvSpPr>
        <p:spPr>
          <a:xfrm>
            <a:off x="251520" y="2636912"/>
            <a:ext cx="8713788" cy="14351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b="1" i="0" u="none" strike="noStrike" cap="none">
              <a:solidFill>
                <a:srgbClr val="CC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b="1" i="0" u="none" strike="noStrike" cap="none">
                <a:solidFill>
                  <a:srgbClr val="BDD1F9"/>
                </a:solidFill>
                <a:latin typeface="Verdana"/>
                <a:ea typeface="Verdana"/>
                <a:cs typeface="Verdana"/>
                <a:sym typeface="Verdana"/>
              </a:rPr>
              <a:t>Цифры</a:t>
            </a:r>
            <a:r>
              <a:rPr lang="ru-RU" sz="28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 – символы, участвующие </a:t>
            </a:r>
            <a:br>
              <a:rPr lang="ru-RU" sz="28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lang="ru-RU" sz="28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                                            в записи чисел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b="0" i="0" u="none" strike="noStrike" cap="non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87" name="Google Shape;287;p43"/>
          <p:cNvSpPr txBox="1"/>
          <p:nvPr/>
        </p:nvSpPr>
        <p:spPr>
          <a:xfrm>
            <a:off x="-179386" y="-264085"/>
            <a:ext cx="9143999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B7BDB"/>
              </a:buClr>
              <a:buSzPts val="3200"/>
              <a:buFont typeface="Arial"/>
              <a:buNone/>
            </a:pPr>
            <a:r>
              <a:rPr lang="ru-RU" sz="3200" b="1" i="0" u="none" strike="noStrike" cap="none">
                <a:solidFill>
                  <a:srgbClr val="7B7BDB"/>
                </a:solidFill>
                <a:latin typeface="Arial"/>
                <a:ea typeface="Arial"/>
                <a:cs typeface="Arial"/>
                <a:sym typeface="Arial"/>
              </a:rPr>
              <a:t>Системы счисления. Основные понятия</a:t>
            </a:r>
            <a:endParaRPr/>
          </a:p>
        </p:txBody>
      </p:sp>
      <p:sp>
        <p:nvSpPr>
          <p:cNvPr id="288" name="Google Shape;288;p43"/>
          <p:cNvSpPr/>
          <p:nvPr/>
        </p:nvSpPr>
        <p:spPr>
          <a:xfrm>
            <a:off x="250825" y="4725144"/>
            <a:ext cx="8713788" cy="14351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b="1" i="0" u="none" strike="noStrike" cap="none">
              <a:solidFill>
                <a:srgbClr val="CC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b="1" i="0" u="none" strike="noStrike" cap="none">
                <a:solidFill>
                  <a:srgbClr val="BDD1F9"/>
                </a:solidFill>
                <a:latin typeface="Verdana"/>
                <a:ea typeface="Verdana"/>
                <a:cs typeface="Verdana"/>
                <a:sym typeface="Verdana"/>
              </a:rPr>
              <a:t>Алфавит СС</a:t>
            </a:r>
            <a:r>
              <a:rPr lang="ru-RU" sz="28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 – это совокупность всех цифр,</a:t>
            </a:r>
            <a:br>
              <a:rPr lang="ru-RU" sz="28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lang="ru-RU" sz="28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                    используемых для записи числа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b="0" i="0" u="none" strike="noStrike" cap="non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6404" y="2619555"/>
            <a:ext cx="8199408" cy="1020792"/>
          </a:xfrm>
        </p:spPr>
        <p:txBody>
          <a:bodyPr/>
          <a:lstStyle/>
          <a:p>
            <a:r>
              <a:rPr lang="ru-RU" dirty="0" smtClean="0">
                <a:solidFill>
                  <a:schemeClr val="accent6">
                    <a:lumMod val="75000"/>
                    <a:lumOff val="25000"/>
                  </a:schemeClr>
                </a:solidFill>
              </a:rPr>
              <a:t>Перевод из десятичной системы счисления в 2-ю, 8-ю, 16 -</a:t>
            </a:r>
            <a:r>
              <a:rPr lang="ru-RU" dirty="0" err="1" smtClean="0">
                <a:solidFill>
                  <a:schemeClr val="accent6">
                    <a:lumMod val="75000"/>
                    <a:lumOff val="25000"/>
                  </a:schemeClr>
                </a:solidFill>
              </a:rPr>
              <a:t>ю</a:t>
            </a:r>
            <a:r>
              <a:rPr lang="ru-RU" dirty="0" smtClean="0">
                <a:solidFill>
                  <a:schemeClr val="accent6">
                    <a:lumMod val="75000"/>
                    <a:lumOff val="25000"/>
                  </a:schemeClr>
                </a:solidFill>
              </a:rPr>
              <a:t>  </a:t>
            </a:r>
            <a:endParaRPr lang="ru-RU" dirty="0">
              <a:solidFill>
                <a:schemeClr val="accent6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746185" y="324928"/>
            <a:ext cx="7772400" cy="1143000"/>
          </a:xfrm>
        </p:spPr>
        <p:txBody>
          <a:bodyPr/>
          <a:lstStyle/>
          <a:p>
            <a:pPr eaLnBrk="1" hangingPunct="1"/>
            <a:r>
              <a:rPr lang="ru-RU" sz="3600" b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Arial Unicode MS" pitchFamily="34" charset="-128"/>
              </a:rPr>
              <a:t>Способ перевода числа</a:t>
            </a:r>
            <a:br>
              <a:rPr lang="ru-RU" sz="3600" b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Arial Unicode MS" pitchFamily="34" charset="-128"/>
              </a:rPr>
            </a:br>
            <a:r>
              <a:rPr lang="ru-RU" sz="3600" b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Arial Unicode MS" pitchFamily="34" charset="-128"/>
              </a:rPr>
              <a:t> из десятичной системы в двоичную</a:t>
            </a:r>
          </a:p>
        </p:txBody>
      </p:sp>
      <p:pic>
        <p:nvPicPr>
          <p:cNvPr id="18469" name="Picture 37" descr="C:\Users\Я\Desktop\image0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651819"/>
            <a:ext cx="7641622" cy="47775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7393" y="307675"/>
            <a:ext cx="7772400" cy="1143000"/>
          </a:xfrm>
        </p:spPr>
        <p:txBody>
          <a:bodyPr/>
          <a:lstStyle/>
          <a:p>
            <a:r>
              <a:rPr lang="ru-RU" dirty="0" smtClean="0"/>
              <a:t>Пример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3600" b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Arial" pitchFamily="34" charset="0"/>
                <a:ea typeface="Arial"/>
                <a:cs typeface="Arial" pitchFamily="34" charset="0"/>
              </a:rPr>
              <a:t>17</a:t>
            </a:r>
            <a:r>
              <a:rPr lang="ru-RU" sz="3600" b="1" baseline="-25000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Arial" pitchFamily="34" charset="0"/>
                <a:ea typeface="Arial"/>
                <a:cs typeface="Arial" pitchFamily="34" charset="0"/>
                <a:sym typeface="Arial"/>
              </a:rPr>
              <a:t>10   </a:t>
            </a:r>
            <a:endParaRPr lang="ru-RU" sz="3600" b="1" dirty="0">
              <a:solidFill>
                <a:schemeClr val="accent6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Перевод в двоичную систему Паскаль - Язык паскаль онлайн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30760" y="2559230"/>
            <a:ext cx="3810000" cy="36195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191109" y="2053086"/>
            <a:ext cx="23981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  <a:lumOff val="25000"/>
                  </a:schemeClr>
                </a:solidFill>
              </a:rPr>
              <a:t>= 10001</a:t>
            </a:r>
            <a:r>
              <a:rPr lang="ru-RU" sz="3200" b="1" baseline="-25000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3200" b="1" dirty="0">
              <a:solidFill>
                <a:schemeClr val="accent6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flipH="1" flipV="1">
            <a:off x="4632385" y="4149306"/>
            <a:ext cx="2173857" cy="153550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H="1">
            <a:off x="6892506" y="5201728"/>
            <a:ext cx="422695" cy="50895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746185" y="324928"/>
            <a:ext cx="7772400" cy="1143000"/>
          </a:xfrm>
        </p:spPr>
        <p:txBody>
          <a:bodyPr/>
          <a:lstStyle/>
          <a:p>
            <a:pPr eaLnBrk="1" hangingPunct="1"/>
            <a:r>
              <a:rPr lang="ru-RU" sz="3600" b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Arial Unicode MS" pitchFamily="34" charset="-128"/>
              </a:rPr>
              <a:t>Способ перевода числа</a:t>
            </a:r>
            <a:br>
              <a:rPr lang="ru-RU" sz="3600" b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Arial Unicode MS" pitchFamily="34" charset="-128"/>
              </a:rPr>
            </a:br>
            <a:r>
              <a:rPr lang="ru-RU" sz="3600" b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Arial Unicode MS" pitchFamily="34" charset="-128"/>
              </a:rPr>
              <a:t> из десятичной системы в восьмеричную </a:t>
            </a:r>
          </a:p>
        </p:txBody>
      </p:sp>
      <p:pic>
        <p:nvPicPr>
          <p:cNvPr id="84994" name="Picture 2" descr="Учебный комплекс ВТ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79842" y="2142196"/>
            <a:ext cx="7497425" cy="265409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17004" y="5276440"/>
            <a:ext cx="25610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122</a:t>
            </a:r>
            <a:r>
              <a:rPr lang="ru-RU" sz="3600" b="1" baseline="-25000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10   </a:t>
            </a:r>
            <a:endParaRPr lang="ru-RU" sz="3600" b="1" dirty="0">
              <a:solidFill>
                <a:schemeClr val="accent6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978525" y="5267814"/>
            <a:ext cx="167545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= 172</a:t>
            </a:r>
            <a:r>
              <a:rPr lang="ru-RU" sz="3600" b="1" baseline="-25000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8 </a:t>
            </a:r>
            <a:r>
              <a:rPr lang="ru-RU" b="1" baseline="-25000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  </a:t>
            </a:r>
            <a:endParaRPr lang="ru-RU" b="1" dirty="0">
              <a:solidFill>
                <a:schemeClr val="accent6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8066" name="Picture 2" descr="Перевод чисел в различные системы счислени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940943"/>
            <a:ext cx="9150819" cy="29847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Arial Unicode MS" pitchFamily="34" charset="-128"/>
              </a:rPr>
              <a:t>Способ перевода числа</a:t>
            </a:r>
            <a:br>
              <a:rPr lang="ru-RU" b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Arial Unicode MS" pitchFamily="34" charset="-128"/>
              </a:rPr>
            </a:br>
            <a:r>
              <a:rPr lang="ru-RU" b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Arial Unicode MS" pitchFamily="34" charset="-128"/>
              </a:rPr>
              <a:t> из десятичной системы в шестнадцатеричную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717985" y="5201726"/>
            <a:ext cx="5426015" cy="914401"/>
          </a:xfrm>
        </p:spPr>
        <p:txBody>
          <a:bodyPr/>
          <a:lstStyle/>
          <a:p>
            <a:pPr marL="0" lvl="0" indent="0">
              <a:spcBef>
                <a:spcPts val="0"/>
              </a:spcBef>
              <a:buNone/>
            </a:pPr>
            <a:r>
              <a:rPr lang="ru-RU" sz="1800" b="1" dirty="0" smtClean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10</a:t>
            </a:r>
            <a:r>
              <a:rPr lang="ru-RU" sz="1800" b="1" baseline="-25000" dirty="0" smtClean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10 </a:t>
            </a:r>
            <a:r>
              <a:rPr lang="ru-RU" sz="1800" b="1" dirty="0" smtClean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= А</a:t>
            </a:r>
            <a:r>
              <a:rPr lang="ru-RU" sz="1800" b="1" baseline="-25000" dirty="0" smtClean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16</a:t>
            </a:r>
            <a:r>
              <a:rPr lang="ru-RU" sz="1800" b="1" dirty="0" smtClean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; 11</a:t>
            </a:r>
            <a:r>
              <a:rPr lang="ru-RU" sz="1800" b="1" baseline="-25000" dirty="0" smtClean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10 </a:t>
            </a:r>
            <a:r>
              <a:rPr lang="ru-RU" sz="1800" b="1" dirty="0" smtClean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= </a:t>
            </a:r>
            <a:r>
              <a:rPr lang="en-US" sz="1800" b="1" dirty="0" smtClean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B</a:t>
            </a:r>
            <a:r>
              <a:rPr lang="en-US" sz="1800" b="1" baseline="-25000" dirty="0" smtClean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16</a:t>
            </a:r>
            <a:r>
              <a:rPr lang="en-US" sz="1800" b="1" dirty="0" smtClean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; 12</a:t>
            </a:r>
            <a:r>
              <a:rPr lang="en-US" sz="1800" b="1" baseline="-25000" dirty="0" smtClean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10 </a:t>
            </a:r>
            <a:r>
              <a:rPr lang="en-US" sz="1800" b="1" dirty="0" smtClean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= C</a:t>
            </a:r>
            <a:r>
              <a:rPr lang="en-US" sz="1800" b="1" baseline="-25000" dirty="0" smtClean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16</a:t>
            </a:r>
            <a:r>
              <a:rPr lang="en-US" sz="1800" b="1" dirty="0" smtClean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; 13</a:t>
            </a:r>
            <a:r>
              <a:rPr lang="en-US" sz="1800" b="1" baseline="-25000" dirty="0" smtClean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10 </a:t>
            </a:r>
            <a:r>
              <a:rPr lang="en-US" sz="1800" b="1" dirty="0" smtClean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= D</a:t>
            </a:r>
            <a:r>
              <a:rPr lang="en-US" sz="1800" b="1" baseline="-25000" dirty="0" smtClean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16</a:t>
            </a:r>
            <a:r>
              <a:rPr lang="en-US" sz="1800" b="1" dirty="0" smtClean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;</a:t>
            </a:r>
            <a:endParaRPr lang="en-US" sz="1800" dirty="0" smtClean="0"/>
          </a:p>
          <a:p>
            <a:pPr marL="0" lvl="0" indent="0">
              <a:spcBef>
                <a:spcPts val="0"/>
              </a:spcBef>
              <a:buNone/>
            </a:pPr>
            <a:r>
              <a:rPr lang="en-US" sz="1400" b="1" dirty="0" smtClean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b="1" dirty="0" smtClean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b="1" dirty="0" smtClean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1800" b="1" dirty="0" smtClean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14</a:t>
            </a:r>
            <a:r>
              <a:rPr lang="en-US" sz="1800" b="1" baseline="-25000" dirty="0" smtClean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10 </a:t>
            </a:r>
            <a:r>
              <a:rPr lang="en-US" sz="1800" b="1" dirty="0" smtClean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= E</a:t>
            </a:r>
            <a:r>
              <a:rPr lang="en-US" sz="1800" b="1" baseline="-25000" dirty="0" smtClean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16</a:t>
            </a:r>
            <a:r>
              <a:rPr lang="en-US" sz="1800" b="1" dirty="0" smtClean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; 15</a:t>
            </a:r>
            <a:r>
              <a:rPr lang="en-US" sz="1800" b="1" baseline="-25000" dirty="0" smtClean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10 </a:t>
            </a:r>
            <a:r>
              <a:rPr lang="en-US" sz="1800" b="1" dirty="0" smtClean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= F</a:t>
            </a:r>
            <a:r>
              <a:rPr lang="en-US" sz="1800" b="1" baseline="-25000" dirty="0" smtClean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16</a:t>
            </a:r>
            <a:endParaRPr lang="ru-RU" sz="1800" dirty="0"/>
          </a:p>
        </p:txBody>
      </p:sp>
      <p:sp>
        <p:nvSpPr>
          <p:cNvPr id="89090" name="AutoShape 2" descr="Учебный комплекс ВТ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9092" name="AutoShape 4" descr="Учебный комплекс ВТ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9094" name="Picture 6" descr="Учебный комплекс ВТ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3685" y="2136627"/>
            <a:ext cx="7168550" cy="266670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84419" y="5535233"/>
            <a:ext cx="129715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500</a:t>
            </a:r>
            <a:r>
              <a:rPr lang="ru-RU" sz="3600" b="1" baseline="-25000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10</a:t>
            </a:r>
            <a:endParaRPr lang="ru-RU" sz="36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561127" y="5561112"/>
            <a:ext cx="159210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=1</a:t>
            </a:r>
            <a:r>
              <a:rPr lang="en-US" sz="3600" b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F4</a:t>
            </a:r>
            <a:r>
              <a:rPr lang="ru-RU" sz="3600" b="1" baseline="-25000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en-US" sz="3600" b="1" baseline="-25000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3600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9894" y="609600"/>
            <a:ext cx="7578306" cy="692989"/>
          </a:xfrm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75000"/>
                    <a:lumOff val="25000"/>
                  </a:schemeClr>
                </a:solidFill>
              </a:rPr>
              <a:t>Перевод десятичной дроби в двоичную </a:t>
            </a:r>
            <a:endParaRPr lang="ru-RU" b="1" dirty="0">
              <a:solidFill>
                <a:schemeClr val="accent6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Обзор видео урок по ссылке :</a:t>
            </a:r>
          </a:p>
          <a:p>
            <a:r>
              <a:rPr lang="en-US" dirty="0" smtClean="0">
                <a:hlinkClick r:id="rId2"/>
              </a:rPr>
              <a:t>https://www.youtube.com/watch?v=eptc-hV66f0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Нижний колонтитул 2"/>
          <p:cNvSpPr txBox="1">
            <a:spLocks noGrp="1"/>
          </p:cNvSpPr>
          <p:nvPr/>
        </p:nvSpPr>
        <p:spPr bwMode="auto">
          <a:xfrm>
            <a:off x="179388" y="6165850"/>
            <a:ext cx="3786187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ru-RU" sz="1200" b="1"/>
          </a:p>
        </p:txBody>
      </p:sp>
      <p:sp>
        <p:nvSpPr>
          <p:cNvPr id="17411" name="Содержимое 47"/>
          <p:cNvSpPr>
            <a:spLocks noGrp="1"/>
          </p:cNvSpPr>
          <p:nvPr>
            <p:ph idx="1"/>
          </p:nvPr>
        </p:nvSpPr>
        <p:spPr>
          <a:xfrm>
            <a:off x="491436" y="2027957"/>
            <a:ext cx="8286750" cy="3451225"/>
          </a:xfrm>
        </p:spPr>
        <p:txBody>
          <a:bodyPr/>
          <a:lstStyle/>
          <a:p>
            <a:r>
              <a:rPr lang="ru-RU" sz="28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Перевести из десятичной в двоичную систему:</a:t>
            </a:r>
          </a:p>
          <a:p>
            <a:pPr algn="ctr"/>
            <a:r>
              <a:rPr lang="ru-RU" sz="2800" b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Arial" charset="0"/>
                <a:cs typeface="Arial" charset="0"/>
              </a:rPr>
              <a:t>31,   68,  147</a:t>
            </a:r>
          </a:p>
          <a:p>
            <a:endParaRPr lang="ru-RU" sz="2800" dirty="0" smtClean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r>
              <a:rPr lang="ru-RU" sz="28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Перевести из десятичной в </a:t>
            </a:r>
            <a:r>
              <a:rPr lang="ru-RU" sz="2800" dirty="0" err="1" smtClean="0">
                <a:solidFill>
                  <a:schemeClr val="tx1"/>
                </a:solidFill>
                <a:latin typeface="Arial" charset="0"/>
                <a:cs typeface="Arial" charset="0"/>
              </a:rPr>
              <a:t>восьмиричную</a:t>
            </a:r>
            <a:r>
              <a:rPr lang="ru-RU" sz="28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 систему:</a:t>
            </a:r>
          </a:p>
          <a:p>
            <a:pPr algn="ctr"/>
            <a:r>
              <a:rPr lang="ru-RU" sz="2800" b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Arial" charset="0"/>
                <a:cs typeface="Arial" charset="0"/>
              </a:rPr>
              <a:t>5,  24,  99</a:t>
            </a:r>
          </a:p>
          <a:p>
            <a:endParaRPr lang="ru-RU" sz="2800" dirty="0" smtClean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endParaRPr lang="ru-RU" sz="2800" dirty="0" smtClean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1741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38138"/>
            <a:ext cx="8258175" cy="1252537"/>
          </a:xfrm>
        </p:spPr>
        <p:txBody>
          <a:bodyPr/>
          <a:lstStyle/>
          <a:p>
            <a:pPr eaLnBrk="1" hangingPunct="1"/>
            <a:r>
              <a:rPr lang="ru-RU" sz="3600" b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Arial" charset="0"/>
              </a:rPr>
              <a:t>Тренировочные задания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" name="Google Shape;501;p61"/>
          <p:cNvSpPr txBox="1"/>
          <p:nvPr/>
        </p:nvSpPr>
        <p:spPr>
          <a:xfrm>
            <a:off x="467544" y="332656"/>
            <a:ext cx="6983759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B7BDB"/>
              </a:buClr>
              <a:buSzPts val="4000"/>
              <a:buFont typeface="Arial"/>
              <a:buNone/>
            </a:pPr>
            <a:r>
              <a:rPr lang="ru-RU" sz="4000" b="1" i="0" u="none" strike="noStrike" cap="none">
                <a:solidFill>
                  <a:srgbClr val="7B7BDB"/>
                </a:solidFill>
                <a:latin typeface="Arial"/>
                <a:ea typeface="Arial"/>
                <a:cs typeface="Arial"/>
                <a:sym typeface="Arial"/>
              </a:rPr>
              <a:t>Домашнее задание</a:t>
            </a:r>
            <a:endParaRPr/>
          </a:p>
        </p:txBody>
      </p:sp>
      <p:sp>
        <p:nvSpPr>
          <p:cNvPr id="4" name="TextBox 3"/>
          <p:cNvSpPr txBox="1"/>
          <p:nvPr/>
        </p:nvSpPr>
        <p:spPr>
          <a:xfrm>
            <a:off x="370935" y="1604513"/>
            <a:ext cx="8540151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3600" baseline="-25000" dirty="0" smtClean="0">
                <a:solidFill>
                  <a:srgbClr val="002060"/>
                </a:solidFill>
              </a:rPr>
              <a:t>Пар. 18, просмотр видео уроков, выполнить упр. 4.,упр.5, упр. 6. </a:t>
            </a:r>
            <a:endParaRPr lang="ru-RU" sz="3600" baseline="-25000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31321" y="2631057"/>
            <a:ext cx="58304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Сделать краткий конспект презентации</a:t>
            </a:r>
            <a:endParaRPr lang="ru-RU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44"/>
          <p:cNvSpPr txBox="1"/>
          <p:nvPr/>
        </p:nvSpPr>
        <p:spPr>
          <a:xfrm>
            <a:off x="251520" y="5301208"/>
            <a:ext cx="3932238" cy="1200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 i="0" u="none" strike="noStrike" cap="none">
                <a:solidFill>
                  <a:srgbClr val="990000"/>
                </a:solidFill>
                <a:latin typeface="Arial"/>
                <a:ea typeface="Arial"/>
                <a:cs typeface="Arial"/>
                <a:sym typeface="Arial"/>
              </a:rPr>
              <a:t>Название системы зависит от количества используемых в ней цифр (</a:t>
            </a:r>
            <a:r>
              <a:rPr lang="ru-RU" sz="1800" b="1" i="0" u="sng" strike="noStrike" cap="none">
                <a:solidFill>
                  <a:srgbClr val="990000"/>
                </a:solidFill>
                <a:latin typeface="Arial"/>
                <a:ea typeface="Arial"/>
                <a:cs typeface="Arial"/>
                <a:sym typeface="Arial"/>
              </a:rPr>
              <a:t>основания системы счисления</a:t>
            </a:r>
            <a:r>
              <a:rPr lang="ru-RU" sz="1800" b="1" i="0" u="none" strike="noStrike" cap="none">
                <a:solidFill>
                  <a:srgbClr val="990000"/>
                </a:solidFill>
                <a:latin typeface="Arial"/>
                <a:ea typeface="Arial"/>
                <a:cs typeface="Arial"/>
                <a:sym typeface="Arial"/>
              </a:rPr>
              <a:t>)</a:t>
            </a:r>
            <a:r>
              <a:rPr lang="ru-RU" sz="1800" b="1" i="0" u="none" strike="noStrike" cap="none">
                <a:solidFill>
                  <a:srgbClr val="CC3300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sz="1800" b="1" i="0" u="none" strike="noStrike" cap="none">
              <a:solidFill>
                <a:srgbClr val="CC33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4" name="Google Shape;294;p44"/>
          <p:cNvSpPr txBox="1"/>
          <p:nvPr/>
        </p:nvSpPr>
        <p:spPr>
          <a:xfrm>
            <a:off x="4572000" y="5013176"/>
            <a:ext cx="4224338" cy="14493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-11430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800"/>
              <a:buFont typeface="Arial"/>
              <a:buChar char="•"/>
            </a:pPr>
            <a:r>
              <a:rPr lang="ru-RU" sz="1800" b="1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Десятичная</a:t>
            </a:r>
            <a:endParaRPr/>
          </a:p>
          <a:p>
            <a:pPr marL="0" marR="0" lvl="0" indent="-114300" algn="l" rtl="0">
              <a:lnSpc>
                <a:spcPct val="85000"/>
              </a:lnSpc>
              <a:spcBef>
                <a:spcPts val="900"/>
              </a:spcBef>
              <a:spcAft>
                <a:spcPts val="0"/>
              </a:spcAft>
              <a:buClr>
                <a:srgbClr val="0000FF"/>
              </a:buClr>
              <a:buSzPts val="1800"/>
              <a:buFont typeface="Arial"/>
              <a:buChar char="•"/>
            </a:pPr>
            <a:r>
              <a:rPr lang="ru-RU" sz="1800" b="1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Двоичная</a:t>
            </a:r>
            <a:endParaRPr/>
          </a:p>
          <a:p>
            <a:pPr marL="0" marR="0" lvl="0" indent="-114300" algn="l" rtl="0">
              <a:lnSpc>
                <a:spcPct val="85000"/>
              </a:lnSpc>
              <a:spcBef>
                <a:spcPts val="900"/>
              </a:spcBef>
              <a:spcAft>
                <a:spcPts val="0"/>
              </a:spcAft>
              <a:buClr>
                <a:srgbClr val="0000FF"/>
              </a:buClr>
              <a:buSzPts val="1800"/>
              <a:buFont typeface="Arial"/>
              <a:buChar char="•"/>
            </a:pPr>
            <a:r>
              <a:rPr lang="ru-RU" sz="1800" b="1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Восьмеричная</a:t>
            </a:r>
            <a:endParaRPr/>
          </a:p>
          <a:p>
            <a:pPr marL="0" marR="0" lvl="0" indent="-114300" algn="l" rtl="0">
              <a:lnSpc>
                <a:spcPct val="85000"/>
              </a:lnSpc>
              <a:spcBef>
                <a:spcPts val="900"/>
              </a:spcBef>
              <a:spcAft>
                <a:spcPts val="0"/>
              </a:spcAft>
              <a:buClr>
                <a:srgbClr val="0000FF"/>
              </a:buClr>
              <a:buSzPts val="1800"/>
              <a:buFont typeface="Arial"/>
              <a:buChar char="•"/>
            </a:pPr>
            <a:r>
              <a:rPr lang="ru-RU" sz="1800" b="1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Двенадцатеричная и др.</a:t>
            </a:r>
            <a:endParaRPr/>
          </a:p>
        </p:txBody>
      </p:sp>
      <p:sp>
        <p:nvSpPr>
          <p:cNvPr id="295" name="Google Shape;295;p44"/>
          <p:cNvSpPr txBox="1"/>
          <p:nvPr/>
        </p:nvSpPr>
        <p:spPr>
          <a:xfrm>
            <a:off x="467544" y="1340768"/>
            <a:ext cx="8496944" cy="954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b="0" i="0" u="none" strike="noStrike" cap="none">
                <a:solidFill>
                  <a:srgbClr val="0000CC"/>
                </a:solidFill>
                <a:latin typeface="Arial"/>
                <a:ea typeface="Arial"/>
                <a:cs typeface="Arial"/>
                <a:sym typeface="Arial"/>
              </a:rPr>
              <a:t>системы счисления,   в которых вклад каждой цифры в величину числа зависит от её позиции</a:t>
            </a:r>
            <a:endParaRPr sz="2800">
              <a:solidFill>
                <a:srgbClr val="0000CC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6" name="Google Shape;296;p44"/>
          <p:cNvSpPr txBox="1"/>
          <p:nvPr/>
        </p:nvSpPr>
        <p:spPr>
          <a:xfrm>
            <a:off x="3347864" y="2708920"/>
            <a:ext cx="1872208" cy="1200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7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333</a:t>
            </a:r>
            <a:endParaRPr sz="7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297" name="Google Shape;297;p44"/>
          <p:cNvCxnSpPr/>
          <p:nvPr/>
        </p:nvCxnSpPr>
        <p:spPr>
          <a:xfrm rot="10800000">
            <a:off x="4644008" y="3717032"/>
            <a:ext cx="288032" cy="576064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298" name="Google Shape;298;p44"/>
          <p:cNvSpPr txBox="1"/>
          <p:nvPr/>
        </p:nvSpPr>
        <p:spPr>
          <a:xfrm>
            <a:off x="5076056" y="4293096"/>
            <a:ext cx="1368152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 единицы</a:t>
            </a:r>
            <a:endParaRPr sz="2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99" name="Google Shape;299;p44"/>
          <p:cNvSpPr txBox="1"/>
          <p:nvPr/>
        </p:nvSpPr>
        <p:spPr>
          <a:xfrm>
            <a:off x="3563888" y="4293096"/>
            <a:ext cx="1368152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 десятка</a:t>
            </a:r>
            <a:endParaRPr sz="2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300" name="Google Shape;300;p44"/>
          <p:cNvCxnSpPr/>
          <p:nvPr/>
        </p:nvCxnSpPr>
        <p:spPr>
          <a:xfrm rot="10800000">
            <a:off x="4067944" y="3717032"/>
            <a:ext cx="0" cy="576064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stealth" w="med" len="med"/>
          </a:ln>
        </p:spPr>
      </p:cxnSp>
      <p:cxnSp>
        <p:nvCxnSpPr>
          <p:cNvPr id="301" name="Google Shape;301;p44"/>
          <p:cNvCxnSpPr/>
          <p:nvPr/>
        </p:nvCxnSpPr>
        <p:spPr>
          <a:xfrm rot="10800000" flipH="1">
            <a:off x="2915816" y="3717032"/>
            <a:ext cx="576064" cy="576064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302" name="Google Shape;302;p44"/>
          <p:cNvSpPr txBox="1"/>
          <p:nvPr/>
        </p:nvSpPr>
        <p:spPr>
          <a:xfrm>
            <a:off x="2123728" y="4293096"/>
            <a:ext cx="1368152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 сотни</a:t>
            </a:r>
            <a:endParaRPr sz="2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03" name="Google Shape;303;p44"/>
          <p:cNvSpPr txBox="1"/>
          <p:nvPr/>
        </p:nvSpPr>
        <p:spPr>
          <a:xfrm>
            <a:off x="1" y="-13447"/>
            <a:ext cx="9143999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B7BDB"/>
              </a:buClr>
              <a:buSzPts val="4000"/>
              <a:buFont typeface="Arial"/>
              <a:buNone/>
            </a:pPr>
            <a:r>
              <a:rPr lang="ru-RU" sz="4000" b="1" i="0" u="none" strike="noStrike" cap="none">
                <a:solidFill>
                  <a:srgbClr val="7B7BDB"/>
                </a:solidFill>
                <a:latin typeface="Arial"/>
                <a:ea typeface="Arial"/>
                <a:cs typeface="Arial"/>
                <a:sym typeface="Arial"/>
              </a:rPr>
              <a:t>Позиционные системы счисления 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45"/>
          <p:cNvSpPr/>
          <p:nvPr/>
        </p:nvSpPr>
        <p:spPr>
          <a:xfrm>
            <a:off x="1908175" y="1052513"/>
            <a:ext cx="6264225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>
                <a:solidFill>
                  <a:srgbClr val="000099"/>
                </a:solidFill>
                <a:latin typeface="Arial"/>
                <a:ea typeface="Arial"/>
                <a:cs typeface="Arial"/>
                <a:sym typeface="Arial"/>
              </a:rPr>
              <a:t>Используется 10 цифр</a:t>
            </a:r>
            <a:r>
              <a:rPr lang="ru-RU" sz="2000">
                <a:solidFill>
                  <a:srgbClr val="6633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3200" b="1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0 1 2 3 4 5 6 7 8 9 </a:t>
            </a:r>
            <a:endParaRPr sz="1800" b="1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9" name="Google Shape;309;p45"/>
          <p:cNvSpPr txBox="1"/>
          <p:nvPr/>
        </p:nvSpPr>
        <p:spPr>
          <a:xfrm>
            <a:off x="2853424" y="3584034"/>
            <a:ext cx="3222625" cy="800219"/>
          </a:xfrm>
          <a:prstGeom prst="rect">
            <a:avLst/>
          </a:prstGeom>
          <a:solidFill>
            <a:srgbClr val="FFFFFF">
              <a:alpha val="36470"/>
            </a:srgbClr>
          </a:solidFill>
          <a:ln w="28575" cap="flat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>
                <a:solidFill>
                  <a:srgbClr val="0000CC"/>
                </a:solidFill>
                <a:latin typeface="Arial"/>
                <a:ea typeface="Arial"/>
                <a:cs typeface="Arial"/>
                <a:sym typeface="Arial"/>
              </a:rPr>
              <a:t>Используется две цифры </a:t>
            </a:r>
            <a:r>
              <a:rPr lang="ru-RU" sz="2800" b="1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r>
              <a:rPr lang="ru-RU" sz="1800" b="1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1800" b="1">
                <a:solidFill>
                  <a:srgbClr val="0000CC"/>
                </a:solidFill>
                <a:latin typeface="Arial"/>
                <a:ea typeface="Arial"/>
                <a:cs typeface="Arial"/>
                <a:sym typeface="Arial"/>
              </a:rPr>
              <a:t>и</a:t>
            </a:r>
            <a:r>
              <a:rPr lang="ru-RU" sz="1800" b="1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2800" b="1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/>
          </a:p>
        </p:txBody>
      </p:sp>
      <p:sp>
        <p:nvSpPr>
          <p:cNvPr id="310" name="Google Shape;310;p45"/>
          <p:cNvSpPr txBox="1"/>
          <p:nvPr/>
        </p:nvSpPr>
        <p:spPr>
          <a:xfrm>
            <a:off x="2280120" y="5301208"/>
            <a:ext cx="4598988" cy="369888"/>
          </a:xfrm>
          <a:prstGeom prst="rect">
            <a:avLst/>
          </a:prstGeom>
          <a:solidFill>
            <a:srgbClr val="FFFFFF">
              <a:alpha val="32549"/>
            </a:srgbClr>
          </a:solidFill>
          <a:ln w="9525" cap="flat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rgbClr val="0000CC"/>
                </a:solidFill>
                <a:latin typeface="Arial"/>
                <a:ea typeface="Arial"/>
                <a:cs typeface="Arial"/>
                <a:sym typeface="Arial"/>
              </a:rPr>
              <a:t>Применяется в технических устройствах</a:t>
            </a:r>
            <a:endParaRPr/>
          </a:p>
        </p:txBody>
      </p:sp>
      <p:sp>
        <p:nvSpPr>
          <p:cNvPr id="311" name="Google Shape;311;p45"/>
          <p:cNvSpPr/>
          <p:nvPr/>
        </p:nvSpPr>
        <p:spPr>
          <a:xfrm>
            <a:off x="3491880" y="1628800"/>
            <a:ext cx="2584169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b="1">
                <a:solidFill>
                  <a:srgbClr val="000099"/>
                </a:solidFill>
                <a:latin typeface="Arial"/>
                <a:ea typeface="Arial"/>
                <a:cs typeface="Arial"/>
                <a:sym typeface="Arial"/>
              </a:rPr>
              <a:t>Основание</a:t>
            </a:r>
            <a:r>
              <a:rPr lang="ru-RU" sz="2000">
                <a:solidFill>
                  <a:srgbClr val="000099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3200">
                <a:solidFill>
                  <a:srgbClr val="000099"/>
                </a:solidFill>
                <a:latin typeface="Arial"/>
                <a:ea typeface="Arial"/>
                <a:cs typeface="Arial"/>
                <a:sym typeface="Arial"/>
              </a:rPr>
              <a:t>q=</a:t>
            </a:r>
            <a:r>
              <a:rPr lang="ru-RU" sz="3200" b="1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10</a:t>
            </a:r>
            <a:endParaRPr sz="1800" b="1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2" name="Google Shape;312;p45"/>
          <p:cNvSpPr/>
          <p:nvPr/>
        </p:nvSpPr>
        <p:spPr>
          <a:xfrm>
            <a:off x="3286464" y="4501720"/>
            <a:ext cx="2356543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b="1">
                <a:solidFill>
                  <a:srgbClr val="000099"/>
                </a:solidFill>
                <a:latin typeface="Arial"/>
                <a:ea typeface="Arial"/>
                <a:cs typeface="Arial"/>
                <a:sym typeface="Arial"/>
              </a:rPr>
              <a:t>Основание</a:t>
            </a:r>
            <a:r>
              <a:rPr lang="ru-RU" sz="2000">
                <a:solidFill>
                  <a:srgbClr val="000099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3200">
                <a:solidFill>
                  <a:srgbClr val="000099"/>
                </a:solidFill>
                <a:latin typeface="Arial"/>
                <a:ea typeface="Arial"/>
                <a:cs typeface="Arial"/>
                <a:sym typeface="Arial"/>
              </a:rPr>
              <a:t>q=</a:t>
            </a:r>
            <a:r>
              <a:rPr lang="ru-RU" sz="3200" b="1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1800" b="1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3" name="Google Shape;313;p45"/>
          <p:cNvSpPr txBox="1"/>
          <p:nvPr/>
        </p:nvSpPr>
        <p:spPr>
          <a:xfrm>
            <a:off x="7615" y="-126968"/>
            <a:ext cx="9143999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B7BDB"/>
              </a:buClr>
              <a:buSzPts val="4000"/>
              <a:buFont typeface="Arial"/>
              <a:buNone/>
            </a:pPr>
            <a:r>
              <a:rPr lang="ru-RU" sz="4000" b="1" i="0" u="none" strike="noStrike" cap="none">
                <a:solidFill>
                  <a:srgbClr val="7B7BDB"/>
                </a:solidFill>
                <a:latin typeface="Arial"/>
                <a:ea typeface="Arial"/>
                <a:cs typeface="Arial"/>
                <a:sym typeface="Arial"/>
              </a:rPr>
              <a:t>Десятичная система счисления </a:t>
            </a:r>
            <a:endParaRPr/>
          </a:p>
        </p:txBody>
      </p:sp>
      <p:sp>
        <p:nvSpPr>
          <p:cNvPr id="314" name="Google Shape;314;p45"/>
          <p:cNvSpPr txBox="1"/>
          <p:nvPr/>
        </p:nvSpPr>
        <p:spPr>
          <a:xfrm>
            <a:off x="7615" y="2441034"/>
            <a:ext cx="9143999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B7BDB"/>
              </a:buClr>
              <a:buSzPts val="4000"/>
              <a:buFont typeface="Arial"/>
              <a:buNone/>
            </a:pPr>
            <a:r>
              <a:rPr lang="ru-RU" sz="4000" b="1" i="0" u="none" strike="noStrike" cap="none">
                <a:solidFill>
                  <a:srgbClr val="7B7BDB"/>
                </a:solidFill>
                <a:latin typeface="Arial"/>
                <a:ea typeface="Arial"/>
                <a:cs typeface="Arial"/>
                <a:sym typeface="Arial"/>
              </a:rPr>
              <a:t>Двоичная система счисления 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45"/>
          <p:cNvSpPr/>
          <p:nvPr/>
        </p:nvSpPr>
        <p:spPr>
          <a:xfrm>
            <a:off x="1554492" y="2631147"/>
            <a:ext cx="6264225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dirty="0">
                <a:solidFill>
                  <a:srgbClr val="000099"/>
                </a:solidFill>
                <a:latin typeface="Arial"/>
                <a:ea typeface="Arial"/>
                <a:cs typeface="Arial"/>
                <a:sym typeface="Arial"/>
              </a:rPr>
              <a:t>Используется </a:t>
            </a:r>
            <a:r>
              <a:rPr lang="ru-RU" sz="2000" dirty="0" smtClean="0">
                <a:solidFill>
                  <a:srgbClr val="000099"/>
                </a:solidFill>
                <a:latin typeface="Arial"/>
                <a:ea typeface="Arial"/>
                <a:cs typeface="Arial"/>
                <a:sym typeface="Arial"/>
              </a:rPr>
              <a:t>8 цифр</a:t>
            </a:r>
            <a:r>
              <a:rPr lang="ru-RU" sz="2000" dirty="0" smtClean="0">
                <a:solidFill>
                  <a:srgbClr val="6633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3200" b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0 1 2 3 4 5 6 </a:t>
            </a:r>
            <a:r>
              <a:rPr lang="ru-RU" sz="3200" b="1" dirty="0" smtClean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7</a:t>
            </a:r>
            <a:endParaRPr sz="1800" b="1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1" name="Google Shape;311;p45"/>
          <p:cNvSpPr/>
          <p:nvPr/>
        </p:nvSpPr>
        <p:spPr>
          <a:xfrm>
            <a:off x="3379736" y="3319578"/>
            <a:ext cx="2584169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b="1" dirty="0">
                <a:solidFill>
                  <a:srgbClr val="000099"/>
                </a:solidFill>
                <a:latin typeface="Arial"/>
                <a:ea typeface="Arial"/>
                <a:cs typeface="Arial"/>
                <a:sym typeface="Arial"/>
              </a:rPr>
              <a:t>Основание</a:t>
            </a:r>
            <a:r>
              <a:rPr lang="ru-RU" sz="2000" dirty="0">
                <a:solidFill>
                  <a:srgbClr val="000099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3200" dirty="0" smtClean="0">
                <a:solidFill>
                  <a:srgbClr val="000099"/>
                </a:solidFill>
                <a:latin typeface="Arial"/>
                <a:ea typeface="Arial"/>
                <a:cs typeface="Arial"/>
                <a:sym typeface="Arial"/>
              </a:rPr>
              <a:t>q=</a:t>
            </a:r>
            <a:r>
              <a:rPr lang="ru-RU" sz="3200" b="1" dirty="0" smtClean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8</a:t>
            </a:r>
            <a:endParaRPr sz="1800" b="1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3" name="Google Shape;313;p45"/>
          <p:cNvSpPr txBox="1"/>
          <p:nvPr/>
        </p:nvSpPr>
        <p:spPr>
          <a:xfrm>
            <a:off x="1" y="1089357"/>
            <a:ext cx="9143999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B7BDB"/>
              </a:buClr>
              <a:buSzPts val="4000"/>
              <a:buFont typeface="Arial"/>
              <a:buNone/>
            </a:pPr>
            <a:r>
              <a:rPr lang="ru-RU" sz="4000" b="1" i="0" u="none" strike="noStrike" cap="none" dirty="0" smtClean="0">
                <a:solidFill>
                  <a:srgbClr val="7B7BDB"/>
                </a:solidFill>
                <a:latin typeface="Arial"/>
                <a:ea typeface="Arial"/>
                <a:cs typeface="Arial"/>
                <a:sym typeface="Arial"/>
              </a:rPr>
              <a:t>Восьмеричная </a:t>
            </a:r>
            <a:r>
              <a:rPr lang="ru-RU" sz="4000" b="1" i="0" u="none" strike="noStrike" cap="none" dirty="0">
                <a:solidFill>
                  <a:srgbClr val="7B7BDB"/>
                </a:solidFill>
                <a:latin typeface="Arial"/>
                <a:ea typeface="Arial"/>
                <a:cs typeface="Arial"/>
                <a:sym typeface="Arial"/>
              </a:rPr>
              <a:t>система счисления </a:t>
            </a:r>
            <a:endParaRPr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Google Shape;387;p52"/>
          <p:cNvSpPr/>
          <p:nvPr/>
        </p:nvSpPr>
        <p:spPr>
          <a:xfrm>
            <a:off x="256348" y="1686542"/>
            <a:ext cx="8646534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>
                <a:solidFill>
                  <a:srgbClr val="000099"/>
                </a:solidFill>
                <a:latin typeface="Arial"/>
                <a:ea typeface="Arial"/>
                <a:cs typeface="Arial"/>
                <a:sym typeface="Arial"/>
              </a:rPr>
              <a:t>Используется 16 цифр</a:t>
            </a:r>
            <a:r>
              <a:rPr lang="ru-RU" sz="2000">
                <a:solidFill>
                  <a:srgbClr val="6633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3200" b="1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 1 2 3 4 5 6 7 8 9 А B C D E F</a:t>
            </a:r>
            <a:endParaRPr sz="1800" b="1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8" name="Google Shape;388;p52"/>
          <p:cNvSpPr/>
          <p:nvPr/>
        </p:nvSpPr>
        <p:spPr>
          <a:xfrm>
            <a:off x="2627784" y="5690035"/>
            <a:ext cx="2584169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b="1">
                <a:solidFill>
                  <a:srgbClr val="000099"/>
                </a:solidFill>
                <a:latin typeface="Arial"/>
                <a:ea typeface="Arial"/>
                <a:cs typeface="Arial"/>
                <a:sym typeface="Arial"/>
              </a:rPr>
              <a:t>Основание</a:t>
            </a:r>
            <a:r>
              <a:rPr lang="ru-RU" sz="2000">
                <a:solidFill>
                  <a:srgbClr val="000099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3200">
                <a:solidFill>
                  <a:srgbClr val="000099"/>
                </a:solidFill>
                <a:latin typeface="Arial"/>
                <a:ea typeface="Arial"/>
                <a:cs typeface="Arial"/>
                <a:sym typeface="Arial"/>
              </a:rPr>
              <a:t>q=</a:t>
            </a:r>
            <a:r>
              <a:rPr lang="ru-RU" sz="3200" b="1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16</a:t>
            </a:r>
            <a:endParaRPr sz="1800" b="1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9" name="Google Shape;389;p52"/>
          <p:cNvSpPr/>
          <p:nvPr/>
        </p:nvSpPr>
        <p:spPr>
          <a:xfrm>
            <a:off x="93611" y="2564904"/>
            <a:ext cx="8972008" cy="28315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dirty="0">
                <a:solidFill>
                  <a:srgbClr val="000099"/>
                </a:solidFill>
                <a:latin typeface="Arial"/>
                <a:ea typeface="Arial"/>
                <a:cs typeface="Arial"/>
                <a:sym typeface="Arial"/>
              </a:rPr>
              <a:t>(для первых 10 из 16 шестнадцатеричных цифр </a:t>
            </a:r>
            <a:br>
              <a:rPr lang="ru-RU" sz="2000" dirty="0">
                <a:solidFill>
                  <a:srgbClr val="000099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2000" dirty="0">
                <a:solidFill>
                  <a:srgbClr val="000099"/>
                </a:solidFill>
                <a:latin typeface="Arial"/>
                <a:ea typeface="Arial"/>
                <a:cs typeface="Arial"/>
                <a:sym typeface="Arial"/>
              </a:rPr>
              <a:t>используют цифры </a:t>
            </a:r>
            <a:r>
              <a:rPr lang="ru-RU" sz="3200" b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0 1 2 3 4 5 6 7 8 9</a:t>
            </a:r>
            <a:r>
              <a:rPr lang="ru-RU" sz="2000" dirty="0">
                <a:solidFill>
                  <a:srgbClr val="000099"/>
                </a:solidFill>
                <a:latin typeface="Arial"/>
                <a:ea typeface="Arial"/>
                <a:cs typeface="Arial"/>
                <a:sym typeface="Arial"/>
              </a:rPr>
              <a:t>,</a:t>
            </a:r>
            <a:br>
              <a:rPr lang="ru-RU" sz="2000" dirty="0">
                <a:solidFill>
                  <a:srgbClr val="000099"/>
                </a:solidFill>
                <a:latin typeface="Arial"/>
                <a:ea typeface="Arial"/>
                <a:cs typeface="Arial"/>
                <a:sym typeface="Arial"/>
              </a:rPr>
            </a:br>
            <a:endParaRPr sz="2000" dirty="0">
              <a:solidFill>
                <a:srgbClr val="00009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dirty="0">
                <a:solidFill>
                  <a:srgbClr val="000099"/>
                </a:solidFill>
                <a:latin typeface="Arial"/>
                <a:ea typeface="Arial"/>
                <a:cs typeface="Arial"/>
                <a:sym typeface="Arial"/>
              </a:rPr>
              <a:t>а для остальных 6 цифр используют первые буквы латинского алфавита: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 dirty="0">
              <a:solidFill>
                <a:srgbClr val="00009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b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10</a:t>
            </a:r>
            <a:r>
              <a:rPr lang="ru-RU" sz="3200" b="1" baseline="-25000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10 </a:t>
            </a:r>
            <a:r>
              <a:rPr lang="ru-RU" sz="3200" b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= А</a:t>
            </a:r>
            <a:r>
              <a:rPr lang="ru-RU" sz="3200" b="1" baseline="-25000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16</a:t>
            </a:r>
            <a:r>
              <a:rPr lang="ru-RU" sz="3200" b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; 11</a:t>
            </a:r>
            <a:r>
              <a:rPr lang="ru-RU" sz="3200" b="1" baseline="-25000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10 </a:t>
            </a:r>
            <a:r>
              <a:rPr lang="ru-RU" sz="3200" b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= B</a:t>
            </a:r>
            <a:r>
              <a:rPr lang="ru-RU" sz="3200" b="1" baseline="-25000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16</a:t>
            </a:r>
            <a:r>
              <a:rPr lang="ru-RU" sz="3200" b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; 12</a:t>
            </a:r>
            <a:r>
              <a:rPr lang="ru-RU" sz="3200" b="1" baseline="-25000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10 </a:t>
            </a:r>
            <a:r>
              <a:rPr lang="ru-RU" sz="3200" b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= C</a:t>
            </a:r>
            <a:r>
              <a:rPr lang="ru-RU" sz="3200" b="1" baseline="-25000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16</a:t>
            </a:r>
            <a:r>
              <a:rPr lang="ru-RU" sz="3200" b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; 13</a:t>
            </a:r>
            <a:r>
              <a:rPr lang="ru-RU" sz="3200" b="1" baseline="-25000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10 </a:t>
            </a:r>
            <a:r>
              <a:rPr lang="ru-RU" sz="3200" b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= D</a:t>
            </a:r>
            <a:r>
              <a:rPr lang="ru-RU" sz="3200" b="1" baseline="-25000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16</a:t>
            </a:r>
            <a:r>
              <a:rPr lang="ru-RU" sz="3200" b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;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 b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3200" b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ru-RU" sz="3200" b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3200" b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14</a:t>
            </a:r>
            <a:r>
              <a:rPr lang="ru-RU" sz="3200" b="1" baseline="-25000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10 </a:t>
            </a:r>
            <a:r>
              <a:rPr lang="ru-RU" sz="3200" b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= E</a:t>
            </a:r>
            <a:r>
              <a:rPr lang="ru-RU" sz="3200" b="1" baseline="-25000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16</a:t>
            </a:r>
            <a:r>
              <a:rPr lang="ru-RU" sz="3200" b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; 15</a:t>
            </a:r>
            <a:r>
              <a:rPr lang="ru-RU" sz="3200" b="1" baseline="-25000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10 </a:t>
            </a:r>
            <a:r>
              <a:rPr lang="ru-RU" sz="3200" b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= F</a:t>
            </a:r>
            <a:r>
              <a:rPr lang="ru-RU" sz="3200" b="1" baseline="-25000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16</a:t>
            </a:r>
            <a:r>
              <a:rPr lang="ru-RU" sz="2000" dirty="0">
                <a:solidFill>
                  <a:srgbClr val="000099"/>
                </a:solidFill>
                <a:latin typeface="Arial"/>
                <a:ea typeface="Arial"/>
                <a:cs typeface="Arial"/>
                <a:sym typeface="Arial"/>
              </a:rPr>
              <a:t>)</a:t>
            </a:r>
            <a:endParaRPr sz="2000" dirty="0">
              <a:solidFill>
                <a:srgbClr val="00009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0" name="Google Shape;390;p52"/>
          <p:cNvSpPr txBox="1"/>
          <p:nvPr/>
        </p:nvSpPr>
        <p:spPr>
          <a:xfrm>
            <a:off x="1" y="-13447"/>
            <a:ext cx="9143999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B7BDB"/>
              </a:buClr>
              <a:buSzPts val="4000"/>
              <a:buFont typeface="Arial"/>
              <a:buNone/>
            </a:pPr>
            <a:r>
              <a:rPr lang="ru-RU" sz="4000" b="1" i="0" u="none" strike="noStrike" cap="none">
                <a:solidFill>
                  <a:srgbClr val="7B7BDB"/>
                </a:solidFill>
                <a:latin typeface="Arial"/>
                <a:ea typeface="Arial"/>
                <a:cs typeface="Arial"/>
                <a:sym typeface="Arial"/>
              </a:rPr>
              <a:t>Алфавит шестнадцатеричной системы счисления 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Пример других систем счисления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9948" y="1953882"/>
            <a:ext cx="8202821" cy="4115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46"/>
          <p:cNvSpPr txBox="1"/>
          <p:nvPr/>
        </p:nvSpPr>
        <p:spPr>
          <a:xfrm>
            <a:off x="16550" y="1484784"/>
            <a:ext cx="912745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 b="1" i="0" u="none" strike="noStrike">
                <a:solidFill>
                  <a:srgbClr val="7B7BDB"/>
                </a:solidFill>
                <a:latin typeface="Arial"/>
                <a:ea typeface="Arial"/>
                <a:cs typeface="Arial"/>
                <a:sym typeface="Arial"/>
              </a:rPr>
              <a:t>Перевод чисел </a:t>
            </a:r>
            <a:br>
              <a:rPr lang="ru-RU" sz="4000" b="1" i="0" u="none" strike="noStrike">
                <a:solidFill>
                  <a:srgbClr val="7B7BDB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4000" b="1" i="0" u="none" strike="noStrike">
                <a:solidFill>
                  <a:srgbClr val="7B7BDB"/>
                </a:solidFill>
                <a:latin typeface="Arial"/>
                <a:ea typeface="Arial"/>
                <a:cs typeface="Arial"/>
                <a:sym typeface="Arial"/>
              </a:rPr>
              <a:t>из </a:t>
            </a:r>
            <a:r>
              <a:rPr lang="ru-RU" sz="4000" b="1">
                <a:solidFill>
                  <a:srgbClr val="7B7BDB"/>
                </a:solidFill>
                <a:latin typeface="Arial"/>
                <a:ea typeface="Arial"/>
                <a:cs typeface="Arial"/>
                <a:sym typeface="Arial"/>
              </a:rPr>
              <a:t>двоичной </a:t>
            </a:r>
            <a:r>
              <a:rPr lang="ru-RU" sz="4000" b="1" i="0" u="none" strike="noStrike">
                <a:solidFill>
                  <a:srgbClr val="7B7BDB"/>
                </a:solidFill>
                <a:latin typeface="Arial"/>
                <a:ea typeface="Arial"/>
                <a:cs typeface="Arial"/>
                <a:sym typeface="Arial"/>
              </a:rPr>
              <a:t>системы счисления </a:t>
            </a:r>
            <a:br>
              <a:rPr lang="ru-RU" sz="4000" b="1" i="0" u="none" strike="noStrike">
                <a:solidFill>
                  <a:srgbClr val="7B7BDB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4000" b="1" i="0" u="none" strike="noStrike">
                <a:solidFill>
                  <a:srgbClr val="7B7BDB"/>
                </a:solidFill>
                <a:latin typeface="Arial"/>
                <a:ea typeface="Arial"/>
                <a:cs typeface="Arial"/>
                <a:sym typeface="Arial"/>
              </a:rPr>
              <a:t>в </a:t>
            </a:r>
            <a:r>
              <a:rPr lang="ru-RU" sz="4000" b="1">
                <a:solidFill>
                  <a:srgbClr val="7B7BDB"/>
                </a:solidFill>
                <a:latin typeface="Arial"/>
                <a:ea typeface="Arial"/>
                <a:cs typeface="Arial"/>
                <a:sym typeface="Arial"/>
              </a:rPr>
              <a:t>десятичную</a:t>
            </a:r>
            <a:endParaRPr sz="4000" b="1" i="0" u="none" strike="noStrike">
              <a:solidFill>
                <a:srgbClr val="7B7BDB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47"/>
          <p:cNvSpPr txBox="1"/>
          <p:nvPr/>
        </p:nvSpPr>
        <p:spPr>
          <a:xfrm>
            <a:off x="395536" y="230478"/>
            <a:ext cx="823595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 b="1" i="0" u="none" strike="noStrike">
                <a:solidFill>
                  <a:srgbClr val="7B7BDB"/>
                </a:solidFill>
                <a:latin typeface="Arial"/>
                <a:ea typeface="Arial"/>
                <a:cs typeface="Arial"/>
                <a:sym typeface="Arial"/>
              </a:rPr>
              <a:t>Представление десятичного числа в развернутом виде </a:t>
            </a:r>
            <a:endParaRPr/>
          </a:p>
        </p:txBody>
      </p:sp>
      <p:sp>
        <p:nvSpPr>
          <p:cNvPr id="325" name="Google Shape;325;p47"/>
          <p:cNvSpPr txBox="1"/>
          <p:nvPr/>
        </p:nvSpPr>
        <p:spPr>
          <a:xfrm>
            <a:off x="14772" y="4107786"/>
            <a:ext cx="8496944" cy="8640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ru-RU" sz="32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 </a:t>
            </a:r>
            <a:r>
              <a:rPr lang="ru-RU" sz="36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36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=2*</a:t>
            </a:r>
            <a:r>
              <a:rPr lang="ru-RU" sz="3600" b="1" i="0" u="none" strike="noStrike" cap="none" dirty="0" smtClean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1000</a:t>
            </a:r>
            <a:r>
              <a:rPr lang="ru-RU" sz="36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+6*</a:t>
            </a:r>
            <a:r>
              <a:rPr lang="ru-RU" sz="3600" b="1" i="0" u="none" strike="noStrike" cap="none" dirty="0" smtClean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100</a:t>
            </a:r>
            <a:r>
              <a:rPr lang="ru-RU" sz="36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36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+ </a:t>
            </a:r>
            <a:r>
              <a:rPr lang="ru-RU" sz="36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3*</a:t>
            </a:r>
            <a:r>
              <a:rPr lang="ru-RU" sz="3600" b="1" i="0" u="none" strike="noStrike" cap="none" dirty="0" smtClean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10</a:t>
            </a:r>
            <a:r>
              <a:rPr lang="ru-RU" sz="36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36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+ </a:t>
            </a:r>
            <a:r>
              <a:rPr lang="ru-RU" sz="36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8*</a:t>
            </a:r>
            <a:r>
              <a:rPr lang="ru-RU" sz="3600" b="1" i="0" u="none" strike="noStrike" cap="none" dirty="0" smtClean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r>
              <a:rPr lang="ru-RU" sz="3600" b="1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=</a:t>
            </a:r>
            <a:endParaRPr sz="3600" b="1" i="0" u="none" strike="noStrike" cap="none" dirty="0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6" name="Google Shape;326;p47"/>
          <p:cNvSpPr txBox="1"/>
          <p:nvPr/>
        </p:nvSpPr>
        <p:spPr>
          <a:xfrm>
            <a:off x="266292" y="2695155"/>
            <a:ext cx="1944216" cy="13681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ru-RU" sz="32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 </a:t>
            </a:r>
            <a:endParaRPr sz="32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ru-RU" sz="3600" b="1" dirty="0" smtClean="0"/>
              <a:t>2638</a:t>
            </a:r>
            <a:r>
              <a:rPr lang="ru-RU" sz="3600" b="1" i="0" u="none" strike="noStrike" cap="none" baseline="-2500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10</a:t>
            </a:r>
            <a:endParaRPr sz="36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7" name="Google Shape;327;p47"/>
          <p:cNvSpPr txBox="1"/>
          <p:nvPr/>
        </p:nvSpPr>
        <p:spPr>
          <a:xfrm>
            <a:off x="2066492" y="2695155"/>
            <a:ext cx="6336704" cy="1440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ru-RU" sz="32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 </a:t>
            </a:r>
            <a:endParaRPr sz="32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ru-RU" sz="36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= </a:t>
            </a:r>
            <a:r>
              <a:rPr lang="ru-RU" sz="36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2000 </a:t>
            </a:r>
            <a:r>
              <a:rPr lang="ru-RU" sz="36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+ </a:t>
            </a:r>
            <a:r>
              <a:rPr lang="ru-RU" sz="36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600 </a:t>
            </a:r>
            <a:r>
              <a:rPr lang="ru-RU" sz="36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+ </a:t>
            </a:r>
            <a:r>
              <a:rPr lang="ru-RU" sz="36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30 </a:t>
            </a:r>
            <a:r>
              <a:rPr lang="ru-RU" sz="36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+ </a:t>
            </a:r>
            <a:r>
              <a:rPr lang="ru-RU" sz="36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8 =</a:t>
            </a:r>
            <a:endParaRPr sz="36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8" name="Google Shape;328;p47"/>
          <p:cNvSpPr txBox="1"/>
          <p:nvPr/>
        </p:nvSpPr>
        <p:spPr>
          <a:xfrm>
            <a:off x="14772" y="4869160"/>
            <a:ext cx="8748464" cy="8640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ru-RU" sz="32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 </a:t>
            </a:r>
            <a:r>
              <a:rPr lang="ru-RU" sz="36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36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=2*</a:t>
            </a:r>
            <a:r>
              <a:rPr lang="ru-RU" sz="3600" b="1" i="0" u="none" strike="noStrike" cap="none" dirty="0" smtClean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10</a:t>
            </a:r>
            <a:r>
              <a:rPr lang="ru-RU" sz="3600" b="1" i="0" u="none" strike="noStrike" cap="none" baseline="30000" dirty="0" smtClean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r>
              <a:rPr lang="ru-RU" sz="3600" b="1" i="0" u="none" strike="noStrike" cap="none" dirty="0" smtClean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36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+6*</a:t>
            </a:r>
            <a:r>
              <a:rPr lang="ru-RU" sz="3600" b="1" i="0" u="none" strike="noStrike" cap="none" dirty="0" smtClean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10</a:t>
            </a:r>
            <a:r>
              <a:rPr lang="ru-RU" sz="3600" b="1" i="0" u="none" strike="noStrike" cap="none" baseline="30000" dirty="0" smtClean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ru-RU" sz="36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36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+ </a:t>
            </a:r>
            <a:r>
              <a:rPr lang="ru-RU" sz="36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3*</a:t>
            </a:r>
            <a:r>
              <a:rPr lang="ru-RU" sz="3600" b="1" i="0" u="none" strike="noStrike" cap="none" dirty="0" smtClean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10</a:t>
            </a:r>
            <a:r>
              <a:rPr lang="ru-RU" sz="3600" b="1" i="0" u="none" strike="noStrike" cap="none" baseline="30000" dirty="0" smtClean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r>
              <a:rPr lang="ru-RU" sz="36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36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+ </a:t>
            </a:r>
            <a:r>
              <a:rPr lang="ru-RU" sz="36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8*</a:t>
            </a:r>
            <a:r>
              <a:rPr lang="ru-RU" sz="3600" b="1" i="0" u="none" strike="noStrike" cap="none" dirty="0" smtClean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10</a:t>
            </a:r>
            <a:r>
              <a:rPr lang="ru-RU" sz="3600" b="1" i="0" u="none" strike="noStrike" cap="none" baseline="30000" dirty="0" smtClean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0 </a:t>
            </a:r>
          </a:p>
          <a:p>
            <a:pPr marL="342900" marR="0" lvl="0" indent="-3429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600" b="1" i="0" u="none" strike="noStrike" cap="none" dirty="0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9" name="Google Shape;329;p47"/>
          <p:cNvSpPr txBox="1"/>
          <p:nvPr/>
        </p:nvSpPr>
        <p:spPr>
          <a:xfrm>
            <a:off x="1115616" y="1556792"/>
            <a:ext cx="7647620" cy="1200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i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Запись числа  </a:t>
            </a:r>
            <a:r>
              <a:rPr lang="ru-RU" sz="3600" b="1" i="1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2638</a:t>
            </a:r>
            <a:r>
              <a:rPr lang="ru-RU" sz="3600" b="1" i="1" baseline="-250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10</a:t>
            </a:r>
            <a:r>
              <a:rPr lang="ru-RU" sz="3600" i="1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</a:t>
            </a:r>
            <a:r>
              <a:rPr lang="ru-RU" sz="3600" i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означает сокращенную запись выражения</a:t>
            </a:r>
            <a:endParaRPr dirty="0"/>
          </a:p>
        </p:txBody>
      </p:sp>
      <p:sp>
        <p:nvSpPr>
          <p:cNvPr id="8" name="TextBox 7"/>
          <p:cNvSpPr txBox="1"/>
          <p:nvPr/>
        </p:nvSpPr>
        <p:spPr>
          <a:xfrm>
            <a:off x="491706" y="5641675"/>
            <a:ext cx="319318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800" b="1" dirty="0" smtClean="0"/>
              <a:t> </a:t>
            </a:r>
            <a:endParaRPr lang="ru-RU" sz="3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Пульс">
  <a:themeElements>
    <a:clrScheme name="Другая 11">
      <a:dk1>
        <a:srgbClr val="000000"/>
      </a:dk1>
      <a:lt1>
        <a:srgbClr val="FFFFFF"/>
      </a:lt1>
      <a:dk2>
        <a:srgbClr val="000066"/>
      </a:dk2>
      <a:lt2>
        <a:srgbClr val="FFCC66"/>
      </a:lt2>
      <a:accent1>
        <a:srgbClr val="FF9900"/>
      </a:accent1>
      <a:accent2>
        <a:srgbClr val="000044"/>
      </a:accent2>
      <a:accent3>
        <a:srgbClr val="AAAAB8"/>
      </a:accent3>
      <a:accent4>
        <a:srgbClr val="DADADA"/>
      </a:accent4>
      <a:accent5>
        <a:srgbClr val="FFCAAA"/>
      </a:accent5>
      <a:accent6>
        <a:srgbClr val="00003D"/>
      </a:accent6>
      <a:hlink>
        <a:srgbClr val="3366FF"/>
      </a:hlink>
      <a:folHlink>
        <a:srgbClr val="2222F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753</Words>
  <Application>Microsoft Office PowerPoint</Application>
  <PresentationFormat>Экран (4:3)</PresentationFormat>
  <Paragraphs>194</Paragraphs>
  <Slides>28</Slides>
  <Notes>20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28</vt:i4>
      </vt:variant>
    </vt:vector>
  </HeadingPairs>
  <TitlesOfParts>
    <vt:vector size="31" baseType="lpstr">
      <vt:lpstr>Пульс</vt:lpstr>
      <vt:lpstr>2_Тема Office</vt:lpstr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Пример других систем счисления</vt:lpstr>
      <vt:lpstr>Слайд 8</vt:lpstr>
      <vt:lpstr>Слайд 9</vt:lpstr>
      <vt:lpstr>Слайд 10</vt:lpstr>
      <vt:lpstr>Правило перевода из двоичной системы счисления в десятичную</vt:lpstr>
      <vt:lpstr>Правило перевода из двоичной системы счисления в десятичную</vt:lpstr>
      <vt:lpstr>Слайд 13</vt:lpstr>
      <vt:lpstr>Слайд 14</vt:lpstr>
      <vt:lpstr>Правило перевода из любой позиционной системы счисления в десятичную</vt:lpstr>
      <vt:lpstr>Правило перевода из любой позиционной системы счисления в десятичную</vt:lpstr>
      <vt:lpstr>Слайд 17</vt:lpstr>
      <vt:lpstr>Слайд 18</vt:lpstr>
      <vt:lpstr>Правило перевода из любой позиционной системы счисления в десятичную</vt:lpstr>
      <vt:lpstr>Перевод из десятичной системы счисления в 2-ю, 8-ю, 16 -ю  </vt:lpstr>
      <vt:lpstr>Способ перевода числа  из десятичной системы в двоичную</vt:lpstr>
      <vt:lpstr>Пример</vt:lpstr>
      <vt:lpstr>Способ перевода числа  из десятичной системы в восьмеричную </vt:lpstr>
      <vt:lpstr>Пример</vt:lpstr>
      <vt:lpstr>Способ перевода числа  из десятичной системы в шестнадцатеричную </vt:lpstr>
      <vt:lpstr>Перевод десятичной дроби в двоичную </vt:lpstr>
      <vt:lpstr>Тренировочные задания</vt:lpstr>
      <vt:lpstr>Слайд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9</cp:revision>
  <dcterms:modified xsi:type="dcterms:W3CDTF">2020-04-06T11:48:05Z</dcterms:modified>
</cp:coreProperties>
</file>