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1" r:id="rId4"/>
    <p:sldId id="282" r:id="rId5"/>
    <p:sldId id="285" r:id="rId6"/>
    <p:sldId id="275" r:id="rId7"/>
    <p:sldId id="284" r:id="rId8"/>
    <p:sldId id="276" r:id="rId9"/>
    <p:sldId id="277" r:id="rId10"/>
    <p:sldId id="262" r:id="rId11"/>
    <p:sldId id="271" r:id="rId12"/>
    <p:sldId id="287" r:id="rId13"/>
    <p:sldId id="270" r:id="rId14"/>
    <p:sldId id="280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34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476672"/>
            <a:ext cx="7488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solidFill>
                  <a:srgbClr val="00642D"/>
                </a:solidFill>
              </a:rPr>
              <a:t>Люблю я грусть твоих просторов</a:t>
            </a:r>
            <a:endParaRPr kumimoji="0" lang="ru-RU" sz="3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536504" cy="1224136"/>
          </a:xfrm>
        </p:spPr>
        <p:txBody>
          <a:bodyPr>
            <a:noAutofit/>
          </a:bodyPr>
          <a:lstStyle/>
          <a:p>
            <a:r>
              <a:rPr lang="en-US" sz="2000" b="1" i="1" dirty="0" err="1" smtClean="0">
                <a:solidFill>
                  <a:srgbClr val="005024"/>
                </a:solidFill>
              </a:rPr>
              <a:t>Гаспарян</a:t>
            </a:r>
            <a:r>
              <a:rPr lang="en-US" sz="2000" b="1" i="1" dirty="0" smtClean="0">
                <a:solidFill>
                  <a:srgbClr val="005024"/>
                </a:solidFill>
              </a:rPr>
              <a:t> А.В</a:t>
            </a:r>
            <a:r>
              <a:rPr lang="en-US" sz="2000" b="1" dirty="0" smtClean="0">
                <a:solidFill>
                  <a:srgbClr val="005024"/>
                </a:solidFill>
              </a:rPr>
              <a:t>.</a:t>
            </a:r>
            <a:endParaRPr lang="ru-RU" sz="2000" b="1" dirty="0" smtClean="0">
              <a:solidFill>
                <a:srgbClr val="005024"/>
              </a:solidFill>
            </a:endParaRPr>
          </a:p>
          <a:p>
            <a:r>
              <a:rPr lang="ru-RU" sz="2000" b="1" i="1" dirty="0" smtClean="0">
                <a:solidFill>
                  <a:srgbClr val="005024"/>
                </a:solidFill>
              </a:rPr>
              <a:t>МАОУ </a:t>
            </a:r>
            <a:r>
              <a:rPr lang="en-US" sz="2000" b="1" i="1" dirty="0" smtClean="0">
                <a:solidFill>
                  <a:srgbClr val="005024"/>
                </a:solidFill>
              </a:rPr>
              <a:t>СОШ </a:t>
            </a:r>
            <a:r>
              <a:rPr lang="ru-RU" sz="2000" b="1" i="1" dirty="0" smtClean="0">
                <a:solidFill>
                  <a:srgbClr val="005024"/>
                </a:solidFill>
              </a:rPr>
              <a:t>№ </a:t>
            </a:r>
            <a:r>
              <a:rPr lang="en-US" sz="2000" b="1" i="1" dirty="0" smtClean="0">
                <a:solidFill>
                  <a:srgbClr val="005024"/>
                </a:solidFill>
              </a:rPr>
              <a:t>77</a:t>
            </a:r>
            <a:r>
              <a:rPr lang="ru-RU" sz="2000" b="1" i="1" dirty="0" smtClean="0">
                <a:solidFill>
                  <a:srgbClr val="005024"/>
                </a:solidFill>
              </a:rPr>
              <a:t> </a:t>
            </a:r>
            <a:endParaRPr lang="en-US" sz="2000" b="1" i="1" dirty="0" smtClean="0">
              <a:solidFill>
                <a:srgbClr val="005024"/>
              </a:solidFill>
            </a:endParaRPr>
          </a:p>
          <a:p>
            <a:r>
              <a:rPr lang="en-US" sz="2000" b="1" i="1" dirty="0" err="1" smtClean="0">
                <a:solidFill>
                  <a:srgbClr val="005024"/>
                </a:solidFill>
              </a:rPr>
              <a:t>г.Рос</a:t>
            </a:r>
            <a:r>
              <a:rPr lang="ru-RU" sz="2000" b="1" i="1" dirty="0" smtClean="0">
                <a:solidFill>
                  <a:srgbClr val="00642D"/>
                </a:solidFill>
              </a:rPr>
              <a:t>т</a:t>
            </a:r>
            <a:r>
              <a:rPr lang="en-US" sz="2000" b="1" i="1" dirty="0" err="1" smtClean="0">
                <a:solidFill>
                  <a:srgbClr val="00642D"/>
                </a:solidFill>
              </a:rPr>
              <a:t>ов-на-Дону</a:t>
            </a:r>
            <a:endParaRPr lang="ru-RU" sz="2000" b="1" i="1" dirty="0">
              <a:solidFill>
                <a:srgbClr val="005024"/>
              </a:solidFill>
            </a:endParaRPr>
          </a:p>
        </p:txBody>
      </p:sp>
      <p:pic>
        <p:nvPicPr>
          <p:cNvPr id="4" name="Picture 1" descr="C:\Documents and Settings\Admin\Мои документы\Информационные листы\690db3395706655158cbfe467bfee9f9324308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796" y="1268760"/>
            <a:ext cx="4688511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3.jpg"/>
          <p:cNvPicPr>
            <a:picLocks noChangeAspect="1" noChangeArrowheads="1"/>
          </p:cNvPicPr>
          <p:nvPr/>
        </p:nvPicPr>
        <p:blipFill>
          <a:blip r:embed="rId2" cstate="print"/>
          <a:srcRect l="2160" t="19093" r="48161" b="70319"/>
          <a:stretch>
            <a:fillRect/>
          </a:stretch>
        </p:blipFill>
        <p:spPr bwMode="auto">
          <a:xfrm>
            <a:off x="1403648" y="404664"/>
            <a:ext cx="5755840" cy="1876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http://4.bp.blogspot.com/-RZhtI7hKQvU/VVJkeMsEeiI/AAAAAAAAM3c/u9IJcIuWdqA/s160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92896"/>
            <a:ext cx="5328592" cy="401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3.jpg"/>
          <p:cNvPicPr>
            <a:picLocks noChangeAspect="1" noChangeArrowheads="1"/>
          </p:cNvPicPr>
          <p:nvPr/>
        </p:nvPicPr>
        <p:blipFill>
          <a:blip r:embed="rId2" cstate="print"/>
          <a:srcRect l="76553" t="9614" b="66166"/>
          <a:stretch>
            <a:fillRect/>
          </a:stretch>
        </p:blipFill>
        <p:spPr bwMode="auto">
          <a:xfrm>
            <a:off x="6948265" y="246706"/>
            <a:ext cx="2195736" cy="3470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3.jpg"/>
          <p:cNvPicPr>
            <a:picLocks noChangeAspect="1" noChangeArrowheads="1"/>
          </p:cNvPicPr>
          <p:nvPr/>
        </p:nvPicPr>
        <p:blipFill>
          <a:blip r:embed="rId2" cstate="print"/>
          <a:srcRect l="1780" t="40893" r="9166" b="43064"/>
          <a:stretch>
            <a:fillRect/>
          </a:stretch>
        </p:blipFill>
        <p:spPr bwMode="auto">
          <a:xfrm>
            <a:off x="611560" y="805385"/>
            <a:ext cx="7920880" cy="2983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3.jpg"/>
          <p:cNvPicPr>
            <a:picLocks noChangeAspect="1" noChangeArrowheads="1"/>
          </p:cNvPicPr>
          <p:nvPr/>
        </p:nvPicPr>
        <p:blipFill>
          <a:blip r:embed="rId2" cstate="print"/>
          <a:srcRect l="1780" t="55866" r="9166" b="23813"/>
          <a:stretch>
            <a:fillRect/>
          </a:stretch>
        </p:blipFill>
        <p:spPr bwMode="auto">
          <a:xfrm>
            <a:off x="611561" y="3909948"/>
            <a:ext cx="7920880" cy="276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49685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 зеркальное,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 огромное,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Звёздные в небе огни…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Исповедь тайная,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Горница скромная,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косы сплетённые дни.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Добрая, милая,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Лаской утешена,-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Чистой водой родника…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новыми силами -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Ясная, снежная,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Бурная, словно река!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105273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Припев:</a:t>
            </a: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чём, Россия, счастье твоё?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же сила Русской Земли?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Счастье в том, что сердце поёт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твоих просторах вдали!..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чём, Россия, боль и мечта?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печаль с тобой разделить?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Дарит свет твоя красота, </a:t>
            </a:r>
            <a:b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любить, чтоб дети росли. </a:t>
            </a:r>
            <a:endParaRPr lang="ru-RU" sz="2400" b="1" dirty="0">
              <a:solidFill>
                <a:srgbClr val="00743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рай родим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44947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635896" y="4365104"/>
            <a:ext cx="51845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Край любимый! Сердцу снятся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Скирды солнца в водах лонных.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хотел бы затеряться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зеленях твоих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стозвонных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."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   (С. Есенин)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mytravelbook.org/object_foto/2017/07/Pamjatnik_Georgiyu_Sviridovu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5722" y="908720"/>
            <a:ext cx="652872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661338"/>
            <a:ext cx="806489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Times New Roman" pitchFamily="18" charset="0"/>
                <a:cs typeface="Times New Roman" pitchFamily="18" charset="0"/>
              </a:rPr>
              <a:t>«Россия – страна простора, страна  песни, страна минора, страна Христа»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434"/>
              </a:solidFill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Times New Roman" pitchFamily="18" charset="0"/>
                <a:cs typeface="Times New Roman" pitchFamily="18" charset="0"/>
              </a:rPr>
              <a:t>Свиридов Георгий Васильевич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434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Calibri" pitchFamily="34" charset="0"/>
                <a:cs typeface="Times New Roman" pitchFamily="18" charset="0"/>
              </a:rPr>
              <a:t>Для Г. В. Свиридова музыка немыслима без постоянного общения с природой. Осень и зима, весна и лето, необозримые поля и дремучие леса, прозрачные озера и полноводные реки представлены в его творчестве.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434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Calibri" pitchFamily="34" charset="0"/>
                <a:cs typeface="Times New Roman" pitchFamily="18" charset="0"/>
              </a:rPr>
              <a:t>«Время, вперед!»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434"/>
                </a:solidFill>
                <a:ea typeface="Calibri" pitchFamily="34" charset="0"/>
                <a:cs typeface="Times New Roman" pitchFamily="18" charset="0"/>
              </a:rPr>
              <a:t> и время действительно мчится вперед, а Россия должна оставаться сильной, гордой, богатой прекрасными людьми, любящими сынами Отечества, такими, как Георгий Свиридов!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43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139952" y="836712"/>
            <a:ext cx="4644008" cy="58052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5024"/>
                </a:solidFill>
              </a:rPr>
              <a:t>Люблю </a:t>
            </a:r>
            <a:r>
              <a:rPr lang="ru-RU" sz="3800" b="1" dirty="0">
                <a:solidFill>
                  <a:srgbClr val="005024"/>
                </a:solidFill>
              </a:rPr>
              <a:t>я грусть твоих просторов,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Мой милый край, святая Русь.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Судьбы унылых приговоров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Я не боюсь и не стыжусь.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 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И все твои пути мне милы,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И пусть грозит безумный путь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И тьмой, и холодом могилы,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Я не хочу с него свернуть.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 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Не заклинаю духа злого,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И, как молитву наизусть,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Твержу всё те ж четыре слова: </a:t>
            </a:r>
          </a:p>
          <a:p>
            <a:pPr>
              <a:buNone/>
            </a:pPr>
            <a:r>
              <a:rPr lang="ru-RU" sz="3800" b="1" dirty="0">
                <a:solidFill>
                  <a:srgbClr val="005024"/>
                </a:solidFill>
              </a:rPr>
              <a:t>«Какой простор! Какая грусть</a:t>
            </a:r>
            <a:r>
              <a:rPr lang="ru-RU" sz="3800" b="1" dirty="0" smtClean="0">
                <a:solidFill>
                  <a:srgbClr val="005024"/>
                </a:solidFill>
              </a:rPr>
              <a:t>!»</a:t>
            </a:r>
          </a:p>
          <a:p>
            <a:pPr algn="r">
              <a:buNone/>
            </a:pPr>
            <a:r>
              <a:rPr lang="ru-RU" sz="3800" i="1" dirty="0" smtClean="0">
                <a:solidFill>
                  <a:srgbClr val="005024"/>
                </a:solidFill>
              </a:rPr>
              <a:t> </a:t>
            </a:r>
            <a:r>
              <a:rPr lang="ru-RU" sz="3800" b="1" i="1" dirty="0" smtClean="0">
                <a:solidFill>
                  <a:srgbClr val="005024"/>
                </a:solidFill>
              </a:rPr>
              <a:t>Федор Сологуб</a:t>
            </a:r>
          </a:p>
          <a:p>
            <a:pPr algn="r">
              <a:buNone/>
            </a:pPr>
            <a:r>
              <a:rPr lang="ru-RU" sz="3800" b="1" i="1" dirty="0" smtClean="0">
                <a:solidFill>
                  <a:srgbClr val="005024"/>
                </a:solidFill>
              </a:rPr>
              <a:t>8 апреля 1903 года</a:t>
            </a:r>
            <a:endParaRPr lang="ru-RU" sz="3800" b="1" dirty="0" smtClean="0">
              <a:solidFill>
                <a:srgbClr val="005024"/>
              </a:solidFill>
            </a:endParaRPr>
          </a:p>
          <a:p>
            <a:endParaRPr lang="ru-RU" dirty="0"/>
          </a:p>
        </p:txBody>
      </p:sp>
      <p:sp>
        <p:nvSpPr>
          <p:cNvPr id="15362" name="AutoShape 2" descr="https://s.poembook.ru/theme/0a/80/1a/3adb2abc567b144034e73315e3d60ca29eb29e3c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Documents and Settings\Admin\Мои документы\Информационные листы\3adb2abc567b144034e73315e3d60ca29eb29e3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775434" cy="51125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AutoShape 2" descr="https://c.wallhere.com/photos/a4/de/1600x900_px_landscape_Morning_nature_photography_road_russia_Shrubs-556697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2.jpg"/>
          <p:cNvPicPr>
            <a:picLocks noChangeAspect="1" noChangeArrowheads="1"/>
          </p:cNvPicPr>
          <p:nvPr/>
        </p:nvPicPr>
        <p:blipFill>
          <a:blip r:embed="rId2" cstate="print"/>
          <a:srcRect l="8640" t="16878" r="1721" b="68354"/>
          <a:stretch>
            <a:fillRect/>
          </a:stretch>
        </p:blipFill>
        <p:spPr bwMode="auto">
          <a:xfrm>
            <a:off x="611560" y="404664"/>
            <a:ext cx="7968885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2" name="Picture 2" descr="http://metbestmix.ru/uploads/images/g/_/v/g_v_sviridov_muzika_k_povesti_pushkina_metel_roma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5506" y="2564904"/>
            <a:ext cx="5282769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2.jpg"/>
          <p:cNvPicPr>
            <a:picLocks noChangeAspect="1" noChangeArrowheads="1"/>
          </p:cNvPicPr>
          <p:nvPr/>
        </p:nvPicPr>
        <p:blipFill>
          <a:blip r:embed="rId2" cstate="print"/>
          <a:srcRect l="8427" t="31349" r="2708" b="38411"/>
          <a:stretch>
            <a:fillRect/>
          </a:stretch>
        </p:blipFill>
        <p:spPr bwMode="auto">
          <a:xfrm>
            <a:off x="1043608" y="332656"/>
            <a:ext cx="7560840" cy="3951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2.jpg"/>
          <p:cNvPicPr>
            <a:picLocks noChangeAspect="1" noChangeArrowheads="1"/>
          </p:cNvPicPr>
          <p:nvPr/>
        </p:nvPicPr>
        <p:blipFill>
          <a:blip r:embed="rId2" cstate="print"/>
          <a:srcRect t="62501" b="16402"/>
          <a:stretch>
            <a:fillRect/>
          </a:stretch>
        </p:blipFill>
        <p:spPr bwMode="auto">
          <a:xfrm>
            <a:off x="1043608" y="4149080"/>
            <a:ext cx="7560840" cy="2376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Мои документы\Информационные листы\690db3395706655158cbfe467bfee9f9324308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287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691680" y="2564904"/>
            <a:ext cx="6984776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России петь - что стремиться в храм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лесным горам, полевым коврам...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России петь - что весну встречать,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невесту ждать, что утешить мать...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России петь - что тоску забыть,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Любовь любить, что бессмертным быть!</a:t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Игорь Северянин.</a:t>
            </a:r>
            <a:endParaRPr 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1925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5024"/>
                </a:solidFill>
              </a:rPr>
              <a:t>Город Фатеж Курской области</a:t>
            </a:r>
            <a:r>
              <a:rPr lang="en-US" sz="3600" b="1" i="1" dirty="0" smtClean="0">
                <a:solidFill>
                  <a:srgbClr val="005024"/>
                </a:solidFill>
              </a:rPr>
              <a:t>- </a:t>
            </a:r>
            <a:r>
              <a:rPr lang="ru-RU" sz="3600" b="1" i="1" dirty="0" smtClean="0">
                <a:solidFill>
                  <a:srgbClr val="005024"/>
                </a:solidFill>
              </a:rPr>
              <a:t>место рождения композитора</a:t>
            </a:r>
            <a:endParaRPr lang="ru-RU" sz="3600" b="1" i="1" dirty="0">
              <a:solidFill>
                <a:srgbClr val="005024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785938"/>
            <a:ext cx="7202488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28813"/>
            <a:ext cx="2533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44824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4000500"/>
            <a:ext cx="1871662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kudago.com/media/images/event/10/67/106744eebf5b53615b49bbe6cfd17a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 descr="C:\Documents and Settings\Admin\Мои документы\Информационные листы\106744eebf5b53615b49bbe6cfd17ad7.jpg"/>
          <p:cNvPicPr>
            <a:picLocks noChangeAspect="1" noChangeArrowheads="1"/>
          </p:cNvPicPr>
          <p:nvPr/>
        </p:nvPicPr>
        <p:blipFill>
          <a:blip r:embed="rId2" cstate="print"/>
          <a:srcRect l="21569" r="17647"/>
          <a:stretch>
            <a:fillRect/>
          </a:stretch>
        </p:blipFill>
        <p:spPr bwMode="auto">
          <a:xfrm>
            <a:off x="6372200" y="1052736"/>
            <a:ext cx="223224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404664"/>
            <a:ext cx="6203032" cy="108012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434"/>
                </a:solidFill>
              </a:rPr>
              <a:t>Георгий Васильевич Свиридов</a:t>
            </a:r>
            <a:br>
              <a:rPr lang="ru-RU" sz="3200" b="1" i="1" dirty="0" smtClean="0">
                <a:solidFill>
                  <a:srgbClr val="007434"/>
                </a:solidFill>
              </a:rPr>
            </a:br>
            <a:r>
              <a:rPr lang="ru-RU" sz="3200" b="1" i="1" dirty="0" smtClean="0">
                <a:solidFill>
                  <a:srgbClr val="007434"/>
                </a:solidFill>
              </a:rPr>
              <a:t>(1915 – 1998)</a:t>
            </a:r>
            <a:endParaRPr lang="ru-RU" sz="3200" b="1" i="1" dirty="0">
              <a:solidFill>
                <a:srgbClr val="007434"/>
              </a:solidFill>
            </a:endParaRPr>
          </a:p>
        </p:txBody>
      </p:sp>
      <p:pic>
        <p:nvPicPr>
          <p:cNvPr id="17413" name="Picture 5" descr="http://tunnel.ru/media/images/2017-11/post/112429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572" y="3861048"/>
            <a:ext cx="4495427" cy="2996952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ea8ff7f275b854b1d7d560b117420e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3672408" cy="2761651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86409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5024"/>
                </a:solidFill>
              </a:rPr>
              <a:t>Музыкальные иллюстрации к повести Пушкина «Метель»</a:t>
            </a:r>
            <a:endParaRPr lang="ru-RU" sz="3600" dirty="0"/>
          </a:p>
        </p:txBody>
      </p:sp>
      <p:pic>
        <p:nvPicPr>
          <p:cNvPr id="3074" name="Picture 2" descr="http://illustrators.ru/uploads/illustration/image/215331/main_21533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2594784" cy="3456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6" name="AutoShape 4" descr="https://minkult.49gov.ru/common/preview/574x329/upload/21/news/cover/prevu%5b7%5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://www.stihi.ru/pics/2014/02/09/24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12776"/>
            <a:ext cx="2723938" cy="3487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uchebnik-rabochaya-tetrad.com/%D0%9C%D1%83%D0%B7%D1%8B%D0%BA%D0%B0/%D0%9C%D1%83%D0%B7%D1%8B%D0%BA%D0%B0%203%20%D0%BA%D0%BB%D0%B0%D1%81%D1%81%20%D0%A3%D1%87%D0%B5%D0%B1%D0%BD%D0%B8%D0%BA%20%D0%9A%D1%80%D0%B8%D1%82%D1%81%D0%BA%D0%B0%D1%8F%20%D0%A1%D0%B5%D1%80%D0%B3%D0%B5%D0%B5%D0%B2%D0%B0%20%D0%A8%D0%BC%D0%B0%D0%B3%D0%B8%D0%BD%D0%B0/123.jpg"/>
          <p:cNvPicPr>
            <a:picLocks noChangeAspect="1" noChangeArrowheads="1"/>
          </p:cNvPicPr>
          <p:nvPr/>
        </p:nvPicPr>
        <p:blipFill>
          <a:blip r:embed="rId4" cstate="print"/>
          <a:srcRect l="1520" t="28975" r="12987" b="57613"/>
          <a:stretch>
            <a:fillRect/>
          </a:stretch>
        </p:blipFill>
        <p:spPr bwMode="auto">
          <a:xfrm>
            <a:off x="1907704" y="5013176"/>
            <a:ext cx="7236296" cy="1736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b1.culture.ru/c/415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6348637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158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 Фатеж Курской области- место рождения композитора</vt:lpstr>
      <vt:lpstr>Георгий Васильевич Свиридов (1915 – 1998)</vt:lpstr>
      <vt:lpstr>Музыкальные иллюстрации к повести Пушкина «Метель»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Ani Gasparyan</cp:lastModifiedBy>
  <cp:revision>9</cp:revision>
  <dcterms:created xsi:type="dcterms:W3CDTF">2013-08-18T05:10:05Z</dcterms:created>
  <dcterms:modified xsi:type="dcterms:W3CDTF">2020-04-06T17:59:00Z</dcterms:modified>
</cp:coreProperties>
</file>