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3" r:id="rId5"/>
    <p:sldId id="264" r:id="rId6"/>
    <p:sldId id="260" r:id="rId7"/>
    <p:sldId id="266" r:id="rId8"/>
    <p:sldId id="265" r:id="rId9"/>
    <p:sldId id="259" r:id="rId10"/>
    <p:sldId id="262" r:id="rId11"/>
    <p:sldId id="270" r:id="rId12"/>
    <p:sldId id="267" r:id="rId13"/>
    <p:sldId id="268" r:id="rId14"/>
    <p:sldId id="269" r:id="rId15"/>
    <p:sldId id="274" r:id="rId16"/>
    <p:sldId id="261" r:id="rId17"/>
    <p:sldId id="271" r:id="rId18"/>
    <p:sldId id="272" r:id="rId19"/>
    <p:sldId id="275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81000"/>
            <a:ext cx="9144000" cy="3505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Презентация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к логопедическому занятию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по теме</a:t>
            </a:r>
            <a:r>
              <a:rPr lang="ru-RU" b="1" smtClean="0">
                <a:solidFill>
                  <a:schemeClr val="tx1"/>
                </a:solidFill>
              </a:rPr>
              <a:t>: </a:t>
            </a:r>
            <a:br>
              <a:rPr lang="ru-RU" b="1" smtClean="0">
                <a:solidFill>
                  <a:schemeClr val="tx1"/>
                </a:solidFill>
              </a:rPr>
            </a:br>
            <a:r>
              <a:rPr lang="ru-RU" b="1" smtClean="0">
                <a:solidFill>
                  <a:schemeClr val="tx1"/>
                </a:solidFill>
              </a:rPr>
              <a:t>«</a:t>
            </a:r>
            <a:r>
              <a:rPr lang="ru-RU" b="1" dirty="0" smtClean="0">
                <a:solidFill>
                  <a:schemeClr val="tx1"/>
                </a:solidFill>
              </a:rPr>
              <a:t>Слово, словосочетание,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предложение 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Словосочетания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4495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два или более слова связанных между собой по смыслу и грамматически;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    холодный ветер, интересная книга,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    высокое дерево, белые облака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одно слово зависит от другого, вопрос задается от главного слова к зависимому;</a:t>
            </a: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ветер (какой?) холодный, книга (какая?) интересная,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дерево (какое?) высокое, облака (какие?) белые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Образуйте словосочетания</a:t>
            </a:r>
            <a:endParaRPr lang="ru-RU" b="1" dirty="0"/>
          </a:p>
        </p:txBody>
      </p:sp>
      <p:pic>
        <p:nvPicPr>
          <p:cNvPr id="4" name="Содержимое 3" descr="ПИ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33400" y="1905000"/>
            <a:ext cx="1930628" cy="1905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5" name="Рисунок 4" descr="21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1905000"/>
            <a:ext cx="2057401" cy="1981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6" name="Рисунок 5" descr="index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1905000"/>
            <a:ext cx="1981199" cy="1943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4495800"/>
            <a:ext cx="2057400" cy="1981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6"/>
          <a:srcRect l="9266" r="7336"/>
          <a:stretch>
            <a:fillRect/>
          </a:stretch>
        </p:blipFill>
        <p:spPr>
          <a:xfrm>
            <a:off x="3581400" y="4572000"/>
            <a:ext cx="2057400" cy="1905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1800" y="4800600"/>
            <a:ext cx="1905000" cy="1905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685800" y="15240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выпекать                       бросать                      продать                 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4038600"/>
            <a:ext cx="800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собирать                         купить                     построить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77521E-8 L -0.00417 0.39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2.77521E-8 L -0.35 2.77521E-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76411E-6 L -0.35 0.002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5.55042E-8 L 0.35 0.01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77058E-7 L 0.34583 -7.77058E-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-0.01111 L 0.00416 -0.4134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Подлежащее и сказуемое (грамматическая основа) </a:t>
            </a:r>
            <a:r>
              <a:rPr lang="ru-RU" sz="3200" b="1" dirty="0" smtClean="0">
                <a:solidFill>
                  <a:srgbClr val="FF0000"/>
                </a:solidFill>
              </a:rPr>
              <a:t>не образуют </a:t>
            </a:r>
            <a:r>
              <a:rPr lang="ru-RU" sz="3200" b="1" dirty="0" smtClean="0">
                <a:solidFill>
                  <a:srgbClr val="002060"/>
                </a:solidFill>
              </a:rPr>
              <a:t>словосочетание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Ребята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пели весёлую песню.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 этом предложении два словосочетания: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1) пели (что?) песню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2) песню (какую?) весёлую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Дружные </a:t>
            </a: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ребята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пели весёлую песню.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 этом предложении три словосочетания:</a:t>
            </a:r>
          </a:p>
          <a:p>
            <a:pPr marL="514350" indent="-514350"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1) ребята (какие?) дружные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2) пели (что?) песню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3) песню (какую?) весёлую</a:t>
            </a:r>
          </a:p>
          <a:p>
            <a:pPr marL="514350" indent="-514350">
              <a:buNone/>
            </a:pPr>
            <a:endParaRPr lang="ru-RU" sz="2400" b="1" dirty="0" smtClean="0">
              <a:solidFill>
                <a:schemeClr val="accent2"/>
              </a:solidFill>
            </a:endParaRPr>
          </a:p>
          <a:p>
            <a:pPr marL="514350" indent="-514350">
              <a:buAutoNum type="arabicParenR"/>
            </a:pPr>
            <a:endParaRPr lang="ru-RU" b="1" dirty="0" smtClean="0">
              <a:solidFill>
                <a:schemeClr val="accent2"/>
              </a:solidFill>
            </a:endParaRPr>
          </a:p>
          <a:p>
            <a:pPr marL="514350" indent="-514350">
              <a:buAutoNum type="arabicParenR"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828800" y="2057400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28800" y="2133600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29000" y="4267200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29000" y="4343400"/>
            <a:ext cx="838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9906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Слово с предлогом, однородные члены предложения </a:t>
            </a:r>
            <a:r>
              <a:rPr lang="ru-RU" sz="3200" b="1" dirty="0" smtClean="0">
                <a:solidFill>
                  <a:srgbClr val="FF0000"/>
                </a:solidFill>
              </a:rPr>
              <a:t>не образуют </a:t>
            </a:r>
            <a:r>
              <a:rPr lang="ru-RU" sz="3200" b="1" dirty="0" smtClean="0">
                <a:solidFill>
                  <a:srgbClr val="002060"/>
                </a:solidFill>
              </a:rPr>
              <a:t>словосочетание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 окна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 большого окна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полке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книжной полке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зелёный, красный, синий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зелёный, красный, синий цвет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кленовые, березовые, дубовые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кленовые, березовые, дубовые листья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1600200"/>
            <a:ext cx="2667000" cy="609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Какого?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0600" y="2667000"/>
            <a:ext cx="2667000" cy="609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Какой?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4800600"/>
            <a:ext cx="5029200" cy="609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Какие?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90600" y="3733800"/>
            <a:ext cx="5029200" cy="6096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Какой?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Виды словосочетаний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534400" cy="4495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err="1" smtClean="0">
                <a:solidFill>
                  <a:schemeClr val="accent2"/>
                </a:solidFill>
              </a:rPr>
              <a:t>Именнные</a:t>
            </a:r>
            <a:r>
              <a:rPr lang="ru-RU" b="1" dirty="0" smtClean="0">
                <a:solidFill>
                  <a:schemeClr val="accent2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Главное слово – имя существительное, имя прилагательное, имя числительное, местоимение</a:t>
            </a:r>
          </a:p>
          <a:p>
            <a:pPr>
              <a:buNone/>
            </a:pPr>
            <a:r>
              <a:rPr lang="ru-RU" dirty="0" smtClean="0"/>
              <a:t>шелковый платок, готовый помочь, два карандаша, нечто новое;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2"/>
                </a:solidFill>
              </a:rPr>
              <a:t>Глагольные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Главное слово – глагол</a:t>
            </a:r>
          </a:p>
          <a:p>
            <a:pPr>
              <a:buNone/>
            </a:pPr>
            <a:r>
              <a:rPr lang="ru-RU" dirty="0" smtClean="0"/>
              <a:t>бродить по лесу, сидеть на стуле, дарить цветы;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8348" y="3124200"/>
            <a:ext cx="8382000" cy="9906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например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8348" y="5143500"/>
            <a:ext cx="8382000" cy="9906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например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Предложение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26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ребята, сегодня, все, макулатуру, сдают;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сегодня сдают, сдают макулатуру;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Сегодня  все  ребята  сдают  макулатуру 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38200" y="2209800"/>
            <a:ext cx="5486400" cy="10668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слова</a:t>
            </a:r>
            <a:endParaRPr lang="ru-RU" sz="3600" b="1" dirty="0"/>
          </a:p>
        </p:txBody>
      </p:sp>
      <p:sp>
        <p:nvSpPr>
          <p:cNvPr id="5" name="Овал 4"/>
          <p:cNvSpPr/>
          <p:nvPr/>
        </p:nvSpPr>
        <p:spPr>
          <a:xfrm>
            <a:off x="1066800" y="3733800"/>
            <a:ext cx="5410200" cy="11430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словосочетание</a:t>
            </a:r>
            <a:endParaRPr lang="ru-RU" sz="3600" b="1" dirty="0"/>
          </a:p>
        </p:txBody>
      </p:sp>
      <p:sp>
        <p:nvSpPr>
          <p:cNvPr id="6" name="Овал 5"/>
          <p:cNvSpPr/>
          <p:nvPr/>
        </p:nvSpPr>
        <p:spPr>
          <a:xfrm>
            <a:off x="1143000" y="5410200"/>
            <a:ext cx="5410200" cy="11430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предложение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Предложение – выражает законченную мысль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845552" cy="4953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2"/>
                </a:solidFill>
              </a:rPr>
              <a:t>Предложение бывает: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повествовательным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Домик стоял у моря.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вопросительным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Почему ты ушёл с урока?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восклицательным</a:t>
            </a:r>
          </a:p>
          <a:p>
            <a:pPr>
              <a:buNone/>
            </a:pPr>
            <a:r>
              <a:rPr lang="ru-RU" sz="3200" i="1" dirty="0" smtClean="0">
                <a:solidFill>
                  <a:srgbClr val="002060"/>
                </a:solidFill>
              </a:rPr>
              <a:t>Как хорошо в осеннем лесу!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2819400"/>
            <a:ext cx="6096000" cy="533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886200"/>
            <a:ext cx="6096000" cy="533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3400" y="5105400"/>
            <a:ext cx="6096000" cy="533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Составьте предложение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</a:t>
            </a:r>
            <a:r>
              <a:rPr lang="ru-RU" b="1" dirty="0" smtClean="0">
                <a:solidFill>
                  <a:srgbClr val="002060"/>
                </a:solidFill>
              </a:rPr>
              <a:t>игра  в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            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Где                                    сбор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Как хорошо   помощь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1676400"/>
            <a:ext cx="2286000" cy="1280160"/>
          </a:xfrm>
          <a:prstGeom prst="rect">
            <a:avLst/>
          </a:prstGeom>
        </p:spPr>
      </p:pic>
      <p:pic>
        <p:nvPicPr>
          <p:cNvPr id="6" name="Рисунок 5" descr="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524000"/>
            <a:ext cx="1394460" cy="2103120"/>
          </a:xfrm>
          <a:prstGeom prst="rect">
            <a:avLst/>
          </a:prstGeom>
        </p:spPr>
      </p:pic>
      <p:pic>
        <p:nvPicPr>
          <p:cNvPr id="7" name="Рисунок 6" descr="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352800"/>
            <a:ext cx="2095500" cy="1394460"/>
          </a:xfrm>
          <a:prstGeom prst="rect">
            <a:avLst/>
          </a:prstGeom>
        </p:spPr>
      </p:pic>
      <p:pic>
        <p:nvPicPr>
          <p:cNvPr id="8" name="Рисунок 7" descr="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3352800"/>
            <a:ext cx="1973580" cy="1478280"/>
          </a:xfrm>
          <a:prstGeom prst="rect">
            <a:avLst/>
          </a:prstGeom>
        </p:spPr>
      </p:pic>
      <p:pic>
        <p:nvPicPr>
          <p:cNvPr id="9" name="Рисунок 8" descr="п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4399" y="5029200"/>
            <a:ext cx="2295505" cy="156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Исправьте деформированные предложения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Пёс выгуливал дедушку в парке.</a:t>
            </a:r>
          </a:p>
          <a:p>
            <a:pPr>
              <a:buNone/>
            </a:pPr>
            <a:r>
              <a:rPr lang="ru-RU" dirty="0" smtClean="0"/>
              <a:t>Дедушка выгуливал пса в парке.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Птенцы кормили свиристелей.</a:t>
            </a:r>
          </a:p>
          <a:p>
            <a:pPr>
              <a:buNone/>
            </a:pPr>
            <a:r>
              <a:rPr lang="ru-RU" dirty="0" smtClean="0"/>
              <a:t>Свиристели кормили птенцов.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Примеры решали трудных учеников.</a:t>
            </a:r>
          </a:p>
          <a:p>
            <a:pPr>
              <a:buNone/>
            </a:pPr>
            <a:r>
              <a:rPr lang="ru-RU" dirty="0" smtClean="0"/>
              <a:t>Ученики  решали трудные примеры.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133600"/>
            <a:ext cx="6629400" cy="609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3733800"/>
            <a:ext cx="6553200" cy="609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5334000"/>
            <a:ext cx="6553200" cy="6096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Разделите текст на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Утром Василёк с дедушкой отправились на рыбалку дорога шла через лес рыболовы приметили укромное место на берегу тихой реки они закинули удочки в воду дедушка поймал большую щуку у Василька долго не клевало вдруг поплавок ушёл под воду мальчик дернул удочку первая рыбка была поймана Василёк сиял от гордости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дедушка похвалил внука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4800600"/>
            <a:ext cx="2862705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61248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Слово - центральная единица языка 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8610600" cy="4267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2"/>
                </a:solidFill>
                <a:latin typeface="+mj-lt"/>
              </a:rPr>
              <a:t>Слово</a:t>
            </a:r>
            <a:r>
              <a:rPr lang="ru-RU" sz="4000" b="1" dirty="0" smtClean="0">
                <a:latin typeface="+mj-lt"/>
              </a:rPr>
              <a:t> -                      </a:t>
            </a:r>
          </a:p>
          <a:p>
            <a:pPr>
              <a:buNone/>
            </a:pPr>
            <a:r>
              <a:rPr lang="ru-RU" sz="4000" b="1" dirty="0" smtClean="0">
                <a:latin typeface="+mj-lt"/>
              </a:rPr>
              <a:t>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/>
                </a:solidFill>
                <a:latin typeface="+mj-lt"/>
              </a:rPr>
              <a:t>Слово</a:t>
            </a:r>
            <a:r>
              <a:rPr lang="ru-RU" sz="4000" b="1" dirty="0" smtClean="0">
                <a:latin typeface="+mj-lt"/>
              </a:rPr>
              <a:t> -                         </a:t>
            </a:r>
          </a:p>
          <a:p>
            <a:pPr>
              <a:buNone/>
            </a:pPr>
            <a:endParaRPr lang="ru-RU" sz="4000" b="1" dirty="0" smtClean="0">
              <a:latin typeface="+mj-lt"/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2"/>
                </a:solidFill>
                <a:latin typeface="+mj-lt"/>
              </a:rPr>
              <a:t>Слово</a:t>
            </a:r>
            <a:r>
              <a:rPr lang="ru-RU" sz="4000" b="1" dirty="0" smtClean="0">
                <a:latin typeface="+mj-lt"/>
              </a:rPr>
              <a:t> -                         </a:t>
            </a:r>
            <a:endParaRPr lang="ru-RU" sz="4000" b="1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33600" y="1905000"/>
            <a:ext cx="2209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предмет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00600" y="1905000"/>
            <a:ext cx="4038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существительное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33600" y="3200400"/>
            <a:ext cx="2209800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признак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00600" y="3200400"/>
            <a:ext cx="3733800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прилагательное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33600" y="4648200"/>
            <a:ext cx="2362200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действие</a:t>
            </a:r>
            <a:endParaRPr lang="ru-RU" sz="4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53000" y="4648200"/>
            <a:ext cx="2438400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глагол</a:t>
            </a:r>
            <a:endParaRPr lang="ru-RU" sz="4000" b="1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4343400" y="2438400"/>
            <a:ext cx="457200" cy="3048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4343400" y="3733800"/>
            <a:ext cx="457200" cy="3048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495800" y="5181600"/>
            <a:ext cx="457200" cy="3048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 О Л О Д Ц Ы !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3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sz="7200" i="1" dirty="0" smtClean="0"/>
          </a:p>
          <a:p>
            <a:pPr algn="ctr">
              <a:buNone/>
            </a:pPr>
            <a:r>
              <a:rPr lang="ru-RU" sz="7200" b="1" i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ВСЕМ  СПАСИБО  </a:t>
            </a:r>
          </a:p>
          <a:p>
            <a:pPr algn="ctr">
              <a:buNone/>
            </a:pPr>
            <a:r>
              <a:rPr lang="ru-RU" sz="7200" b="1" i="1" dirty="0" smtClean="0">
                <a:ln w="12700">
                  <a:solidFill>
                    <a:schemeClr val="accent2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 УРОК!</a:t>
            </a:r>
            <a:endParaRPr lang="ru-RU" sz="7200" b="1" i="1" dirty="0">
              <a:ln w="12700">
                <a:solidFill>
                  <a:schemeClr val="accent2"/>
                </a:solidFill>
                <a:prstDash val="solid"/>
              </a:ln>
              <a:solidFill>
                <a:schemeClr val="accent3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</a:t>
            </a:r>
            <a:r>
              <a:rPr lang="ru-RU" b="1" dirty="0" smtClean="0"/>
              <a:t>Слово-предмет – существительное 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2578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Что?                                                            Кто?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</a:t>
            </a:r>
            <a:endParaRPr lang="ru-RU" dirty="0"/>
          </a:p>
        </p:txBody>
      </p:sp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3657600"/>
            <a:ext cx="1935480" cy="1508760"/>
          </a:xfrm>
          <a:prstGeom prst="rect">
            <a:avLst/>
          </a:prstGeom>
        </p:spPr>
      </p:pic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029200"/>
            <a:ext cx="1714500" cy="1714500"/>
          </a:xfrm>
          <a:prstGeom prst="rect">
            <a:avLst/>
          </a:prstGeom>
        </p:spPr>
      </p:pic>
      <p:pic>
        <p:nvPicPr>
          <p:cNvPr id="6" name="Рисунок 5" descr="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2286000"/>
            <a:ext cx="1714500" cy="1714500"/>
          </a:xfrm>
          <a:prstGeom prst="rect">
            <a:avLst/>
          </a:prstGeom>
        </p:spPr>
      </p:pic>
      <p:pic>
        <p:nvPicPr>
          <p:cNvPr id="7" name="Рисунок 6" descr="44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0" y="2971800"/>
            <a:ext cx="1516380" cy="1927860"/>
          </a:xfrm>
          <a:prstGeom prst="rect">
            <a:avLst/>
          </a:prstGeom>
        </p:spPr>
      </p:pic>
      <p:pic>
        <p:nvPicPr>
          <p:cNvPr id="9" name="Рисунок 8" descr="3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2209800"/>
            <a:ext cx="2019300" cy="1447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43200" y="24384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Мужской род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495800" y="3962400"/>
            <a:ext cx="2316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Женский род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4600" y="5715000"/>
            <a:ext cx="2376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Средний род</a:t>
            </a:r>
            <a:endParaRPr lang="ru-RU" sz="2400" dirty="0"/>
          </a:p>
        </p:txBody>
      </p:sp>
      <p:pic>
        <p:nvPicPr>
          <p:cNvPr id="13" name="Рисунок 12" descr="77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8800" y="4876800"/>
            <a:ext cx="1775460" cy="1645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Вспомните слова-предметы – существительные, определите род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то, за чем сидят ученики на уроке?</a:t>
            </a:r>
          </a:p>
          <a:p>
            <a:r>
              <a:rPr lang="ru-RU" dirty="0" smtClean="0"/>
              <a:t>то, на чём спят?</a:t>
            </a:r>
          </a:p>
          <a:p>
            <a:r>
              <a:rPr lang="ru-RU" dirty="0" smtClean="0"/>
              <a:t>то, в чём сидят и отдыхают?</a:t>
            </a:r>
          </a:p>
          <a:p>
            <a:r>
              <a:rPr lang="ru-RU" dirty="0" smtClean="0"/>
              <a:t>то, на чём сидят за столом?</a:t>
            </a:r>
          </a:p>
          <a:p>
            <a:r>
              <a:rPr lang="ru-RU" dirty="0" smtClean="0"/>
              <a:t>то, за чем обедают?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Назовите одним словом все эти предметы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5200" y="60198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мебель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pic>
        <p:nvPicPr>
          <p:cNvPr id="5" name="Рисунок 4" descr="3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3657600"/>
            <a:ext cx="1943100" cy="1943100"/>
          </a:xfrm>
          <a:prstGeom prst="rect">
            <a:avLst/>
          </a:prstGeom>
        </p:spPr>
      </p:pic>
      <p:pic>
        <p:nvPicPr>
          <p:cNvPr id="6" name="Рисунок 5" descr="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981200"/>
            <a:ext cx="1965960" cy="1493520"/>
          </a:xfrm>
          <a:prstGeom prst="rect">
            <a:avLst/>
          </a:prstGeom>
        </p:spPr>
      </p:pic>
      <p:pic>
        <p:nvPicPr>
          <p:cNvPr id="7" name="Рисунок 6" descr="66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4114800"/>
            <a:ext cx="1828800" cy="1352331"/>
          </a:xfrm>
          <a:prstGeom prst="rect">
            <a:avLst/>
          </a:prstGeom>
        </p:spPr>
      </p:pic>
      <p:pic>
        <p:nvPicPr>
          <p:cNvPr id="8" name="Рисунок 7" descr="44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3657600"/>
            <a:ext cx="1866900" cy="1866900"/>
          </a:xfrm>
          <a:prstGeom prst="rect">
            <a:avLst/>
          </a:prstGeom>
        </p:spPr>
      </p:pic>
      <p:pic>
        <p:nvPicPr>
          <p:cNvPr id="10" name="Рисунок 9" descr="77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3200" y="3962400"/>
            <a:ext cx="1882140" cy="1554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914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Вспомните существительные, определите род, назови их одним словом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тот, кто играет на музыкальном инструменте?</a:t>
            </a:r>
          </a:p>
          <a:p>
            <a:r>
              <a:rPr lang="ru-RU" dirty="0" smtClean="0"/>
              <a:t>тот, кто готовит еду?</a:t>
            </a:r>
          </a:p>
          <a:p>
            <a:r>
              <a:rPr lang="ru-RU" dirty="0" smtClean="0"/>
              <a:t> тот, кто строит дома?</a:t>
            </a:r>
          </a:p>
          <a:p>
            <a:r>
              <a:rPr lang="ru-RU" dirty="0" smtClean="0"/>
              <a:t>тот, кто лечит людей?</a:t>
            </a:r>
          </a:p>
          <a:p>
            <a:r>
              <a:rPr lang="ru-RU" dirty="0" smtClean="0"/>
              <a:t>тот, кто обучает детей? </a:t>
            </a:r>
            <a:endParaRPr lang="ru-RU" dirty="0"/>
          </a:p>
        </p:txBody>
      </p:sp>
      <p:pic>
        <p:nvPicPr>
          <p:cNvPr id="4" name="Рисунок 3" descr="1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057400"/>
            <a:ext cx="1409700" cy="2072640"/>
          </a:xfrm>
          <a:prstGeom prst="rect">
            <a:avLst/>
          </a:prstGeom>
        </p:spPr>
      </p:pic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2362200"/>
            <a:ext cx="2095500" cy="1394460"/>
          </a:xfrm>
          <a:prstGeom prst="rect">
            <a:avLst/>
          </a:prstGeom>
        </p:spPr>
      </p:pic>
      <p:pic>
        <p:nvPicPr>
          <p:cNvPr id="6" name="Рисунок 5" descr="44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4267200"/>
            <a:ext cx="1676400" cy="1744980"/>
          </a:xfrm>
          <a:prstGeom prst="rect">
            <a:avLst/>
          </a:prstGeom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4191000"/>
            <a:ext cx="1394460" cy="2103120"/>
          </a:xfrm>
          <a:prstGeom prst="rect">
            <a:avLst/>
          </a:prstGeom>
        </p:spPr>
      </p:pic>
      <p:pic>
        <p:nvPicPr>
          <p:cNvPr id="8" name="Рисунок 7" descr="index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600" y="4343400"/>
            <a:ext cx="1744980" cy="1676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9000" y="6248400"/>
            <a:ext cx="297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профессии</a:t>
            </a:r>
            <a:endParaRPr lang="ru-RU" sz="4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Слово-признак - прилагательное</a:t>
            </a:r>
            <a:endParaRPr lang="ru-RU" b="1" dirty="0"/>
          </a:p>
        </p:txBody>
      </p:sp>
      <p:pic>
        <p:nvPicPr>
          <p:cNvPr id="4" name="Содержимое 3" descr="7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52600" y="1789364"/>
            <a:ext cx="1676400" cy="1342456"/>
          </a:xfrm>
        </p:spPr>
      </p:pic>
      <p:pic>
        <p:nvPicPr>
          <p:cNvPr id="5" name="Рисунок 4" descr="6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4191000"/>
            <a:ext cx="1905000" cy="190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1" y="21336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цвет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4724400"/>
            <a:ext cx="1371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форма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8800" y="52578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вкус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" name="Рисунок 9" descr="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4565650"/>
            <a:ext cx="2183027" cy="1682750"/>
          </a:xfrm>
          <a:prstGeom prst="rect">
            <a:avLst/>
          </a:prstGeom>
        </p:spPr>
      </p:pic>
      <p:pic>
        <p:nvPicPr>
          <p:cNvPr id="12" name="Рисунок 11" descr="5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5444" y="1752600"/>
            <a:ext cx="2175656" cy="1447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81600" y="2362200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размер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Слон какой? Дерево какое? …</a:t>
            </a:r>
            <a:endParaRPr lang="ru-RU" b="1" dirty="0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flipH="1">
            <a:off x="457200" y="3658978"/>
            <a:ext cx="3429000" cy="2596611"/>
          </a:xfrm>
        </p:spPr>
      </p:pic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06880"/>
            <a:ext cx="1524000" cy="1524000"/>
          </a:xfrm>
          <a:prstGeom prst="rect">
            <a:avLst/>
          </a:prstGeom>
        </p:spPr>
      </p:pic>
      <p:pic>
        <p:nvPicPr>
          <p:cNvPr id="6" name="Рисунок 5" descr="4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229735"/>
            <a:ext cx="2590800" cy="2831805"/>
          </a:xfrm>
          <a:prstGeom prst="rect">
            <a:avLst/>
          </a:prstGeom>
        </p:spPr>
      </p:pic>
      <p:pic>
        <p:nvPicPr>
          <p:cNvPr id="7" name="Рисунок 6" descr="п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3290" y="4724400"/>
            <a:ext cx="1338729" cy="1516380"/>
          </a:xfrm>
          <a:prstGeom prst="rect">
            <a:avLst/>
          </a:prstGeom>
        </p:spPr>
      </p:pic>
      <p:pic>
        <p:nvPicPr>
          <p:cNvPr id="8" name="Рисунок 7" descr="к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9000" y="1676400"/>
            <a:ext cx="1729740" cy="1691640"/>
          </a:xfrm>
          <a:prstGeom prst="rect">
            <a:avLst/>
          </a:prstGeom>
        </p:spPr>
      </p:pic>
      <p:pic>
        <p:nvPicPr>
          <p:cNvPr id="9" name="Рисунок 8" descr="у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14600" y="1752600"/>
            <a:ext cx="1714500" cy="1706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Какой? Какая? Какое? Какие?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7997952" cy="4876800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воздух – воздушная, воздушный, воздушное, воздушные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мир 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вера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ум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воля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доброта 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нежность    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красота 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7000" y="2667000"/>
            <a:ext cx="6477000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C00000"/>
                </a:solidFill>
              </a:rPr>
              <a:t>мирный-мирная-мирное-мирные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верный-верная-верное-верные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умный-умная-умное-умные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вольный-вольная-вольное-вольные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добрый-добрая-доброе-добрые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3200" dirty="0" err="1" smtClean="0">
                <a:solidFill>
                  <a:srgbClr val="C00000"/>
                </a:solidFill>
              </a:rPr>
              <a:t>нежный-нежная-нежное-нежные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красивый-красивая-красивое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Слово-действие – глагол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6931152" cy="4495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b="1" dirty="0" smtClean="0">
                <a:solidFill>
                  <a:schemeClr val="tx2"/>
                </a:solidFill>
              </a:rPr>
              <a:t>Что делать? Что сделать?</a:t>
            </a:r>
          </a:p>
          <a:p>
            <a:pPr>
              <a:buFont typeface="Wingdings" pitchFamily="2" charset="2"/>
              <a:buChar char="q"/>
            </a:pPr>
            <a:r>
              <a:rPr lang="ru-RU" sz="3500" b="1" dirty="0" smtClean="0">
                <a:solidFill>
                  <a:schemeClr val="tx2"/>
                </a:solidFill>
              </a:rPr>
              <a:t>бег – бежать – бежит – бегут </a:t>
            </a:r>
          </a:p>
          <a:p>
            <a:pPr>
              <a:buFont typeface="Wingdings" pitchFamily="2" charset="2"/>
              <a:buChar char="q"/>
            </a:pPr>
            <a:r>
              <a:rPr lang="ru-RU" sz="3500" b="1" dirty="0" smtClean="0">
                <a:solidFill>
                  <a:schemeClr val="tx2"/>
                </a:solidFill>
              </a:rPr>
              <a:t>крик</a:t>
            </a:r>
          </a:p>
          <a:p>
            <a:pPr>
              <a:buFont typeface="Wingdings" pitchFamily="2" charset="2"/>
              <a:buChar char="q"/>
            </a:pPr>
            <a:r>
              <a:rPr lang="ru-RU" sz="3500" b="1" dirty="0" smtClean="0">
                <a:solidFill>
                  <a:schemeClr val="tx2"/>
                </a:solidFill>
              </a:rPr>
              <a:t>смотр</a:t>
            </a:r>
          </a:p>
          <a:p>
            <a:pPr>
              <a:buFont typeface="Wingdings" pitchFamily="2" charset="2"/>
              <a:buChar char="q"/>
            </a:pPr>
            <a:r>
              <a:rPr lang="ru-RU" sz="3500" b="1" dirty="0" smtClean="0">
                <a:solidFill>
                  <a:schemeClr val="tx2"/>
                </a:solidFill>
              </a:rPr>
              <a:t>лов</a:t>
            </a:r>
          </a:p>
          <a:p>
            <a:pPr>
              <a:buFont typeface="Wingdings" pitchFamily="2" charset="2"/>
              <a:buChar char="q"/>
            </a:pPr>
            <a:r>
              <a:rPr lang="ru-RU" sz="3500" b="1" dirty="0" smtClean="0">
                <a:solidFill>
                  <a:schemeClr val="tx2"/>
                </a:solidFill>
              </a:rPr>
              <a:t>воз</a:t>
            </a:r>
          </a:p>
          <a:p>
            <a:pPr>
              <a:buFont typeface="Wingdings" pitchFamily="2" charset="2"/>
              <a:buChar char="q"/>
            </a:pPr>
            <a:r>
              <a:rPr lang="ru-RU" sz="3500" b="1" dirty="0" smtClean="0">
                <a:solidFill>
                  <a:schemeClr val="tx2"/>
                </a:solidFill>
              </a:rPr>
              <a:t>спрос</a:t>
            </a:r>
          </a:p>
          <a:p>
            <a:pPr>
              <a:buFont typeface="Wingdings" pitchFamily="2" charset="2"/>
              <a:buChar char="q"/>
            </a:pPr>
            <a:r>
              <a:rPr lang="ru-RU" sz="3500" b="1" dirty="0" smtClean="0">
                <a:solidFill>
                  <a:schemeClr val="tx2"/>
                </a:solidFill>
              </a:rPr>
              <a:t>письмо</a:t>
            </a:r>
          </a:p>
          <a:p>
            <a:pPr>
              <a:buNone/>
            </a:pPr>
            <a:endParaRPr lang="ru-RU" b="1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2667000"/>
            <a:ext cx="4953000" cy="30469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C00000"/>
                </a:solidFill>
              </a:rPr>
              <a:t>кричать-кричит-кричат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смотреть-смотрит-смотрят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ловить-ловит-ловят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возить-возит-возят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спросить-спросит-спросят</a:t>
            </a:r>
            <a:endParaRPr lang="ru-RU" sz="3200" dirty="0" smtClean="0">
              <a:solidFill>
                <a:srgbClr val="C00000"/>
              </a:solidFill>
            </a:endParaRPr>
          </a:p>
          <a:p>
            <a:r>
              <a:rPr lang="ru-RU" sz="3200" dirty="0" err="1" smtClean="0">
                <a:solidFill>
                  <a:srgbClr val="C00000"/>
                </a:solidFill>
              </a:rPr>
              <a:t>писать-пишет-пишут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1419</TotalTime>
  <Words>602</Words>
  <Application>Microsoft Office PowerPoint</Application>
  <PresentationFormat>Экран (4:3)</PresentationFormat>
  <Paragraphs>166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Tw Cen MT</vt:lpstr>
      <vt:lpstr>Wingdings</vt:lpstr>
      <vt:lpstr>Wingdings 2</vt:lpstr>
      <vt:lpstr>Обычная</vt:lpstr>
      <vt:lpstr>Презентация  к логопедическому занятию  по теме:  «Слово, словосочетание,  предложение »</vt:lpstr>
      <vt:lpstr> Слово - центральная единица языка </vt:lpstr>
      <vt:lpstr>  Слово-предмет – существительное  </vt:lpstr>
      <vt:lpstr>Вспомните слова-предметы – существительные, определите род </vt:lpstr>
      <vt:lpstr>Вспомните существительные, определите род, назови их одним словом</vt:lpstr>
      <vt:lpstr>Слово-признак - прилагательное</vt:lpstr>
      <vt:lpstr>Слон какой? Дерево какое? …</vt:lpstr>
      <vt:lpstr>Какой? Какая? Какое? Какие?</vt:lpstr>
      <vt:lpstr>Слово-действие – глагол </vt:lpstr>
      <vt:lpstr>Словосочетания </vt:lpstr>
      <vt:lpstr>Образуйте словосочетания</vt:lpstr>
      <vt:lpstr> Подлежащее и сказуемое (грамматическая основа) не образуют словосочетание </vt:lpstr>
      <vt:lpstr>Слово с предлогом, однородные члены предложения не образуют словосочетание</vt:lpstr>
      <vt:lpstr>Виды словосочетаний</vt:lpstr>
      <vt:lpstr>Предложение</vt:lpstr>
      <vt:lpstr>Предложение – выражает законченную мысль</vt:lpstr>
      <vt:lpstr>Составьте предложение</vt:lpstr>
      <vt:lpstr>Исправьте деформированные предложения</vt:lpstr>
      <vt:lpstr>Разделите текст на предложения</vt:lpstr>
      <vt:lpstr>М О Л О Д Ц Ы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логопедическому занятию  по теме: «Дифференциация предлогов и приставок»</dc:title>
  <dc:creator>Надежда</dc:creator>
  <cp:lastModifiedBy>Михаил</cp:lastModifiedBy>
  <cp:revision>108</cp:revision>
  <dcterms:created xsi:type="dcterms:W3CDTF">2017-01-19T19:53:16Z</dcterms:created>
  <dcterms:modified xsi:type="dcterms:W3CDTF">2020-04-06T06:07:22Z</dcterms:modified>
</cp:coreProperties>
</file>