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91A70-7B46-44A0-AD81-9736823039C4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53B28-DF17-48EF-B4C5-D81F89645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5943B-9D92-4246-8390-E8DD45310EA2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AAE96-8FD9-4B28-9822-99B91C664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2BCE4-D0D0-4CA8-8672-CE52F634381E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6B3D0-F237-49C0-B06A-E18C70342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C43FF-F50C-424E-B96F-F1E19B66A978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2AE84-24D2-4C19-8B73-E3210506B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6417E-13AD-4BB9-BFE0-0FFA2C6D0BDB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AF326-8F3D-4726-A182-1217B9A35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7CD22-9420-426C-A589-1F9987C83C8F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D0F1D-0DE6-4B10-AEB9-CE33F40C1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EE0BA-03B2-42C2-9EAC-34EA1FCA57A5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5862C-579B-4BFB-A2DC-26DBE35F1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73257-E52A-4FAF-B43B-D9EFABEE5692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07F1B-C509-4571-862B-67D0B0AC5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A2540-30E7-4E83-86FB-35B99D55EE8A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0E4F4-BBB8-469C-AB55-A91815D89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A48A2-2C71-4CFA-8B89-E0C2ECABF19E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9EEBE-9C07-49C3-85F3-727ECE3ED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81646-6709-4EAA-98B0-180C78D62E81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2D223-530C-4F84-93E9-231818E2A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CCD9E3-D8B1-444E-878B-8331EECF9478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3B516E-A1A6-4613-A844-557D6A4AC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85813" y="1000125"/>
            <a:ext cx="7429500" cy="21859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  <a:latin typeface="a_AlternaSw" pitchFamily="34" charset="-52"/>
              </a:rPr>
              <a:t>Ручки помогают – язычок наш укрепляют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Franklin Gothic Medium Cond" pitchFamily="34" charset="0"/>
              </a:rPr>
              <a:t>(проведение артикуляционной гимнастики с </a:t>
            </a:r>
            <a:r>
              <a:rPr lang="ru-RU" sz="2800" b="1" dirty="0" err="1">
                <a:solidFill>
                  <a:schemeClr val="accent2">
                    <a:lumMod val="75000"/>
                  </a:schemeClr>
                </a:solidFill>
                <a:latin typeface="Franklin Gothic Medium Cond" pitchFamily="34" charset="0"/>
              </a:rPr>
              <a:t>биоэнергопластикой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Franklin Gothic Medium Cond" pitchFamily="34" charset="0"/>
              </a:rPr>
              <a:t>)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13316" name="Рисунок 3" descr="1409235063_d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800" y="4076700"/>
            <a:ext cx="86439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500" y="142875"/>
            <a:ext cx="6858000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«Чашка»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75" y="857250"/>
            <a:ext cx="9001125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Цель: </a:t>
            </a:r>
            <a:r>
              <a:rPr lang="ru-RU" sz="2000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выработать умение удерживать язык с загнутыми вверх передним и боковыми краями. </a:t>
            </a:r>
            <a:endParaRPr lang="ru-RU" sz="2000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pic>
        <p:nvPicPr>
          <p:cNvPr id="23554" name="Рисунок 8" descr="G:\DCIM\101_PANA\P10100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00240"/>
            <a:ext cx="2643206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555" name="Рисунок 9" descr="G:\DCIM\101_PANA\P10100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2357430"/>
            <a:ext cx="2786082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786438" y="1571625"/>
            <a:ext cx="3357562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>
              <a:solidFill>
                <a:srgbClr val="254061"/>
              </a:solidFill>
              <a:latin typeface="Franklin Gothic Medium Cond" pitchFamily="34" charset="0"/>
            </a:endParaRP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высунуть язык изо рта. Поднять кончик, переднюю и  боковые части  языка вверх так,  чтобы  получился «ковшик».  Удерживать язык  в  таком положении под счет от 1 до 10. Затем вернуть язык и губы в исходное положение, закрыть рот и удерживать под счет от 1 до 5. 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42875" y="4929188"/>
            <a:ext cx="850106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 ладонью вверх, пальцы сомкнуты и слегка согнуты в нижних фалангах .</a:t>
            </a: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сомкнутые пальцы согнуть в области нижних и средних фаланг и немного поднять кончики вверх, удерживать ладонь в форме ковшика под счет от 1 до 10, затем вернуть в исходное положение и удерживать под счет от 1 до 5. Повторить 4—5 раз</a:t>
            </a:r>
            <a:r>
              <a:rPr lang="ru-RU" sz="1600">
                <a:latin typeface="Franklin Gothic Medium Cond" pitchFamily="34" charset="0"/>
              </a:rPr>
              <a:t> 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553" grpId="0" animBg="1"/>
      <p:bldP spid="23556" grpId="0"/>
      <p:bldP spid="235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38" y="285750"/>
            <a:ext cx="6786562" cy="6461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«Иголка»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5750" y="1143000"/>
            <a:ext cx="6950075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269875"/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Цель:</a:t>
            </a:r>
            <a:r>
              <a:rPr lang="ru-RU" sz="2400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выработать умение удерживать вне рта узкий язык.</a:t>
            </a:r>
            <a:endParaRPr lang="ru-RU" sz="2000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pic>
        <p:nvPicPr>
          <p:cNvPr id="22530" name="Рисунок 4" descr="P10100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928802"/>
            <a:ext cx="385765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929188" y="1714500"/>
            <a:ext cx="3429000" cy="31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    упражнения:</a:t>
            </a:r>
          </a:p>
          <a:p>
            <a:pPr indent="269875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открыть рот, вытянуть вперед губы трубочкой. Просунуть между губами узкий язык и удерживать его в таком положении под счет от 1 до 10. Затем вернуться в исходное положение, закрыть рот и удерживать под счет от 1 до 5. Повторить 4—5 раз. </a:t>
            </a:r>
            <a:endParaRPr lang="ru-RU" sz="1600">
              <a:latin typeface="Franklin Gothic Medium Cond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14313" y="4929188"/>
            <a:ext cx="835818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269875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вниз.</a:t>
            </a:r>
            <a:endParaRPr lang="ru-RU" sz="1600">
              <a:latin typeface="Franklin Gothic Medium Cond" pitchFamily="34" charset="0"/>
            </a:endParaRPr>
          </a:p>
          <a:p>
            <a:pPr indent="269875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сомкнуть в кулак пальцы, оставить выпрямленным лишь указательный палец. Удерживать под счет от 1 до 10, затем вернуть в исходное положение и удерживать под счет от </a:t>
            </a:r>
            <a:r>
              <a:rPr lang="en-US" sz="1600">
                <a:latin typeface="Franklin Gothic Medium Cond" pitchFamily="34" charset="0"/>
                <a:cs typeface="Times New Roman" pitchFamily="18" charset="0"/>
              </a:rPr>
              <a:t>I</a:t>
            </a:r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 до 5. 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529" grpId="0" animBg="1"/>
      <p:bldP spid="22531" grpId="0"/>
      <p:bldP spid="225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0125" y="285750"/>
            <a:ext cx="7143750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«Кошка сердится»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42875" y="1000125"/>
            <a:ext cx="6786563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217488" algn="ctr"/>
            <a:r>
              <a:rPr lang="ru-RU" sz="2000" b="1">
                <a:solidFill>
                  <a:srgbClr val="254061"/>
                </a:solidFill>
                <a:cs typeface="Times New Roman" pitchFamily="18" charset="0"/>
              </a:rPr>
              <a:t>Цель:</a:t>
            </a:r>
            <a:r>
              <a:rPr lang="ru-RU" sz="2000">
                <a:solidFill>
                  <a:srgbClr val="254061"/>
                </a:solidFill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cs typeface="Times New Roman" pitchFamily="18" charset="0"/>
              </a:rPr>
              <a:t>учить удерживать кончик языка за нижними зубами. </a:t>
            </a:r>
            <a:endParaRPr lang="ru-RU" sz="20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21507" name="Рисунок 5" descr="P1010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928802"/>
            <a:ext cx="4429156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5286375" y="1500188"/>
            <a:ext cx="3429000" cy="348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174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</a:t>
            </a:r>
            <a:r>
              <a:rPr lang="ru-RU" sz="16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:</a:t>
            </a:r>
            <a:endParaRPr lang="ru-RU" sz="16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2174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опустить язык за нижние передние зубы и упереть в альвеолы. Среднюю часть языка округлить, немного продвинуть вперед. Удерживать язык в таком положении под счет от 1 до 10. Затем вернуть язык в исходное положение, закрыть рот и удерживать под счет от 1 до 5. Повторить 5—6 раз.</a:t>
            </a:r>
            <a:endParaRPr lang="ru-RU" sz="1600">
              <a:latin typeface="Franklin Gothic Medium Cond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14313" y="5072063"/>
            <a:ext cx="85010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174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2174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вниз.</a:t>
            </a:r>
            <a:endParaRPr lang="ru-RU" sz="1600">
              <a:latin typeface="Franklin Gothic Medium Cond" pitchFamily="34" charset="0"/>
            </a:endParaRPr>
          </a:p>
          <a:p>
            <a:pPr indent="2174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сомкнутые пальцы согнуть в нижних и средних фалангах, удерживать ладонь в форме ковша с опущенными вниз пальцами под счет от 1 до 10, затем вернуть в исходное положение и удерживать под счет от 1 до 5. Повторить 5—6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508" grpId="0"/>
      <p:bldP spid="2150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38" y="214313"/>
            <a:ext cx="7143750" cy="646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«Грибок»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50" y="928688"/>
            <a:ext cx="8215313" cy="4619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 </a:t>
            </a:r>
            <a:r>
              <a:rPr lang="ru-RU" dirty="0">
                <a:latin typeface="Franklin Gothic Medium Cond" pitchFamily="34" charset="0"/>
              </a:rPr>
              <a:t>выработать подъем языка вверх, тренировать подъязычную связку.</a:t>
            </a:r>
          </a:p>
        </p:txBody>
      </p:sp>
      <p:pic>
        <p:nvPicPr>
          <p:cNvPr id="20481" name="Рисунок 6" descr="P10100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928802"/>
            <a:ext cx="4000528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929188" y="1714500"/>
            <a:ext cx="38576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95263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95263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</a:p>
          <a:p>
            <a:pPr indent="195263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улыбнуться, открыть рот, поднять язык вверх и присосать к небу, кончик языка должен находиться у верхних передних зубов. Удерживать язык в таком положении под счет от 1 до 10. Затем вернуться в исходное положение, закрыть рот и удерживать под счет от 1 до 5. Повторить 4—5 раз</a:t>
            </a:r>
            <a:r>
              <a:rPr lang="ru-RU" sz="1600">
                <a:latin typeface="Franklin Gothic Medium Cond" pitchFamily="34" charset="0"/>
              </a:rPr>
              <a:t>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57188" y="4857750"/>
            <a:ext cx="85725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 .</a:t>
            </a:r>
            <a:endParaRPr lang="ru-RU" sz="1600"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кисть руки с сомкнутыми пальцами согнуть в области нижних фаланг  и удерживать в форме «ковшика» под счет от 1 до 10, затем вернуть в исходное положение и удерживать подсчет от 1 до 5. 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482" grpId="0"/>
      <p:bldP spid="204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3000" y="285750"/>
            <a:ext cx="7000875" cy="6461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Динамические упражнения: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50" y="2000250"/>
            <a:ext cx="88582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79388"/>
            <a:r>
              <a:rPr lang="ru-RU" sz="2400" b="1">
                <a:latin typeface="Franklin Gothic Medium Cond" pitchFamily="34" charset="0"/>
                <a:cs typeface="Times New Roman" pitchFamily="18" charset="0"/>
              </a:rPr>
              <a:t>1.</a:t>
            </a:r>
            <a:r>
              <a:rPr lang="ru-RU" sz="2400">
                <a:latin typeface="Franklin Gothic Medium Cond" pitchFamily="34" charset="0"/>
                <a:cs typeface="Times New Roman" pitchFamily="18" charset="0"/>
              </a:rPr>
              <a:t>Формирование умения плавного переключения с одного     артикуляторного движения на другое,.</a:t>
            </a:r>
          </a:p>
          <a:p>
            <a:pPr indent="179388"/>
            <a:r>
              <a:rPr lang="ru-RU" sz="2400">
                <a:latin typeface="Franklin Gothic Medium Cond" pitchFamily="34" charset="0"/>
                <a:cs typeface="Times New Roman" pitchFamily="18" charset="0"/>
              </a:rPr>
              <a:t>2. Воспитание точности, целенаправленности, плавности движений артикуляционных органов,.</a:t>
            </a:r>
          </a:p>
          <a:p>
            <a:pPr indent="179388"/>
            <a:r>
              <a:rPr lang="ru-RU" sz="2400">
                <a:latin typeface="Franklin Gothic Medium Cond" pitchFamily="34" charset="0"/>
                <a:cs typeface="Times New Roman" pitchFamily="18" charset="0"/>
              </a:rPr>
              <a:t>3. Развитие координации движений кистей и пальцев рук.</a:t>
            </a:r>
          </a:p>
          <a:p>
            <a:pPr indent="179388"/>
            <a:r>
              <a:rPr lang="ru-RU" sz="2400">
                <a:latin typeface="Franklin Gothic Medium Cond" pitchFamily="34" charset="0"/>
                <a:cs typeface="Times New Roman" pitchFamily="18" charset="0"/>
              </a:rPr>
              <a:t>4. Развитие памяти, произвольного внимания, зрительного и слухового восприятия.</a:t>
            </a:r>
          </a:p>
          <a:p>
            <a:pPr indent="179388"/>
            <a:r>
              <a:rPr lang="ru-RU" sz="2400">
                <a:latin typeface="Franklin Gothic Medium Cond" pitchFamily="34" charset="0"/>
                <a:cs typeface="Times New Roman" pitchFamily="18" charset="0"/>
              </a:rPr>
              <a:t> 5. Развитие межполушарной взаимосвязи. </a:t>
            </a:r>
          </a:p>
          <a:p>
            <a:pPr indent="179388"/>
            <a:r>
              <a:rPr lang="ru-RU" sz="2400">
                <a:latin typeface="Franklin Gothic Medium Cond" pitchFamily="34" charset="0"/>
                <a:cs typeface="Times New Roman" pitchFamily="18" charset="0"/>
              </a:rPr>
              <a:t> 6. Формирование умения действовать по словесным инструкциям.</a:t>
            </a:r>
            <a:endParaRPr lang="ru-RU" sz="2400">
              <a:latin typeface="Franklin Gothic Medium Con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" y="1285875"/>
            <a:ext cx="38576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Цели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: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Franklin Gothic Medium Cond" pitchFamily="34" charset="0"/>
              <a:cs typeface="+mn-cs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2769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85875" y="214313"/>
            <a:ext cx="6858000" cy="646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«Пятачок»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50" y="928688"/>
            <a:ext cx="8001000" cy="461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179388"/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Цель:</a:t>
            </a:r>
            <a:r>
              <a:rPr lang="ru-RU" sz="2400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 </a:t>
            </a:r>
            <a:r>
              <a:rPr lang="ru-RU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учить выполнять точные движения губами под счет, тренировать мышцы губ. </a:t>
            </a:r>
            <a:endParaRPr lang="ru-RU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pic>
        <p:nvPicPr>
          <p:cNvPr id="6" name="Рисунок 5" descr="Screenshot_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785926"/>
            <a:ext cx="3214710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071938" y="1571625"/>
            <a:ext cx="45720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>
              <a:tabLst>
                <a:tab pos="1352550" algn="l"/>
              </a:tabLst>
            </a:pPr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>
              <a:tabLst>
                <a:tab pos="1352550" algn="l"/>
              </a:tabLst>
            </a:pPr>
            <a:r>
              <a:rPr lang="ru-RU" sz="14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  <a:endParaRPr lang="ru-RU" sz="900">
              <a:latin typeface="Franklin Gothic Medium Cond" pitchFamily="34" charset="0"/>
            </a:endParaRPr>
          </a:p>
          <a:p>
            <a:pPr indent="179388" eaLnBrk="0" hangingPunct="0">
              <a:tabLst>
                <a:tab pos="1352550" algn="l"/>
              </a:tabLst>
            </a:pPr>
            <a:r>
              <a:rPr lang="ru-RU" sz="1400">
                <a:latin typeface="Franklin Gothic Medium Cond" pitchFamily="34" charset="0"/>
                <a:cs typeface="Times New Roman" pitchFamily="18" charset="0"/>
              </a:rPr>
              <a:t>На счет «один» вытянуть сомкнутые губы вперед «хоботком», повернуть «хоботок» влево, на счет «два» — повернуть вправо, на счет «три» — поднять вверх, на счет «четыре» — опустить вниз. Затем вернуться в исходное положение, закрыть рот и удерживать под счет от 1 до 5. Выполнять упражнение 5—6 раз.</a:t>
            </a:r>
            <a:endParaRPr lang="ru-RU" sz="900">
              <a:latin typeface="Franklin Gothic Medium Cond" pitchFamily="34" charset="0"/>
            </a:endParaRPr>
          </a:p>
          <a:p>
            <a:pPr indent="179388" eaLnBrk="0" hangingPunct="0">
              <a:tabLst>
                <a:tab pos="1352550" algn="l"/>
              </a:tabLst>
            </a:pPr>
            <a:r>
              <a:rPr lang="ru-RU" sz="1400">
                <a:latin typeface="Franklin Gothic Medium Cond" pitchFamily="34" charset="0"/>
                <a:cs typeface="Times New Roman" pitchFamily="18" charset="0"/>
              </a:rPr>
              <a:t>Под счет «один», «два», «три», «четыре» вытянуть губы вперед «хоботком», выполнять круговые движения по траектории влево — вверх — вправо — вниз. Затем вернуться в исходное положение, закрыть рот и удерживать под счет от 1 до 5. Повторить упражнение 5—6 раз.</a:t>
            </a:r>
            <a:endParaRPr lang="ru-RU">
              <a:latin typeface="Franklin Gothic Medium Cond" pitchFamily="34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14313" y="4786313"/>
            <a:ext cx="85725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>
              <a:tabLst>
                <a:tab pos="1352550" algn="l"/>
              </a:tabLst>
            </a:pPr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упражнения.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>
              <a:tabLst>
                <a:tab pos="1352550" algn="l"/>
              </a:tabLst>
            </a:pPr>
            <a:r>
              <a:rPr lang="ru-RU" sz="14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закрыт.На счет «один» вытянуть сомкнутые губы вперед «хоботком», повернуть «хоботок» влево, на счет «два» — повернуть вправо, на счет «три» — поднять вверх, на счет «четыре» — опустить вниз. Затем вернуться в исходное положение, закрыть рот и удерживать под счет </a:t>
            </a:r>
          </a:p>
          <a:p>
            <a:pPr indent="179388" eaLnBrk="0" hangingPunct="0">
              <a:tabLst>
                <a:tab pos="1352550" algn="l"/>
              </a:tabLst>
            </a:pPr>
            <a:r>
              <a:rPr lang="ru-RU" sz="1400">
                <a:latin typeface="Franklin Gothic Medium Cond" pitchFamily="34" charset="0"/>
                <a:cs typeface="Times New Roman" pitchFamily="18" charset="0"/>
              </a:rPr>
              <a:t>от 1 до 5. Выполнять упражнение 5—6 раз.Под счет «один», «два», «три», «четыре» вытянуть губы вперед «хоботком», выполнять круговые движения по траектории влево — вверх — вправо — вниз. Затем вернуться в исходное положение, закрыть рот и удерживать под счет от 1 до 5. Повторить упражнение 5—6 раз</a:t>
            </a:r>
            <a:r>
              <a:rPr lang="ru-RU" sz="1400">
                <a:latin typeface="Calibri" pitchFamily="34" charset="0"/>
                <a:cs typeface="Times New Roman" pitchFamily="18" charset="0"/>
              </a:rPr>
              <a:t>.</a:t>
            </a:r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1745" grpId="0" animBg="1"/>
      <p:bldP spid="31746" grpId="0"/>
      <p:bldP spid="317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43063" y="214313"/>
            <a:ext cx="6858000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«Кролик»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50" y="928688"/>
            <a:ext cx="8072438" cy="461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179388"/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Цель: </a:t>
            </a:r>
            <a:r>
              <a:rPr lang="ru-RU" sz="2000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учить выполнять легкий массаж нижней губы верхними зубами.</a:t>
            </a:r>
            <a:endParaRPr lang="ru-RU" sz="2000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357688" y="1785938"/>
            <a:ext cx="4429125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зеркалом. голова держится прямо, рот закрыт.</a:t>
            </a:r>
          </a:p>
          <a:p>
            <a:pPr indent="179388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Улыбнуться, открыть рот и покусывать верхними передними зубами нижнюю губу под счет от 1 до 10. Затем закрыть рот, держать закрытым под счет от 1 до 5. Повторить упражнение 5 раз.</a:t>
            </a:r>
            <a:r>
              <a:rPr lang="ru-RU">
                <a:latin typeface="Franklin Gothic Medium Cond" pitchFamily="34" charset="0"/>
              </a:rPr>
              <a:t> </a:t>
            </a:r>
          </a:p>
        </p:txBody>
      </p:sp>
      <p:pic>
        <p:nvPicPr>
          <p:cNvPr id="8" name="Рисунок 7" descr="Screenshot_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714488"/>
            <a:ext cx="350046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00063" y="4786313"/>
            <a:ext cx="8072437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зеркалом. голова держится прямо, рот закрыт. Улыбнуться, открыть рот и покусывать верхними передними зубами нижнюю губу под счет от 1 до 10. Затем закрыть рот, держать закрытым под счет от 1 до 5. Повторить упражнение 5 раз.</a:t>
            </a:r>
            <a:r>
              <a:rPr lang="ru-RU">
                <a:latin typeface="Franklin Gothic Medium Cond" pitchFamily="34" charset="0"/>
              </a:rPr>
              <a:t> 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0721" grpId="0" animBg="1"/>
      <p:bldP spid="30722" grpId="0"/>
      <p:bldP spid="307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57313" y="142875"/>
            <a:ext cx="7500937" cy="6461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«Чистим зубы»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50" y="785813"/>
            <a:ext cx="8501063" cy="46196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 </a:t>
            </a:r>
            <a:r>
              <a:rPr lang="ru-RU" sz="2000" dirty="0">
                <a:latin typeface="Franklin Gothic Medium Cond" pitchFamily="34" charset="0"/>
              </a:rPr>
              <a:t>учить выполнять дифференцированные движения языком</a:t>
            </a:r>
          </a:p>
        </p:txBody>
      </p:sp>
      <p:pic>
        <p:nvPicPr>
          <p:cNvPr id="5" name="Рисунок 4" descr="Screenshot_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785926"/>
            <a:ext cx="4857784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357813" y="1285875"/>
            <a:ext cx="3429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07963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</a:p>
          <a:p>
            <a:pPr indent="207963"/>
            <a:r>
              <a:rPr lang="ru-RU" sz="1600">
                <a:solidFill>
                  <a:srgbClr val="254061"/>
                </a:solidFill>
                <a:latin typeface="Franklin Gothic Medium Cond" pitchFamily="34" charset="0"/>
              </a:rPr>
              <a:t> </a:t>
            </a:r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  <a:endParaRPr lang="ru-RU" sz="1600">
              <a:latin typeface="Franklin Gothic Medium Cond" pitchFamily="34" charset="0"/>
            </a:endParaRPr>
          </a:p>
          <a:p>
            <a:pPr indent="207963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Улыбнуться, открыть рот. На счет «один» кончик языка опустить за нижние передние зубы и выполнять движения из стороны в сторону под счет от 1 до 5. На счет «два» поднять кончик языка вверх и так же выполнять движения из стороны в сторону под счет от 1 до 5. Затем закрыть рот, держать закрытым под счет от 1 до 5. Повторить упражнение 6—7 раз.</a:t>
            </a:r>
            <a:endParaRPr lang="ru-RU" sz="1600">
              <a:latin typeface="Franklin Gothic Medium Cond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14313" y="4929188"/>
            <a:ext cx="85725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4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направлена вниз .</a:t>
            </a:r>
            <a:endParaRPr lang="ru-RU" sz="1400">
              <a:latin typeface="Franklin Gothic Medium Cond" pitchFamily="34" charset="0"/>
            </a:endParaRPr>
          </a:p>
          <a:p>
            <a:pPr indent="179388" eaLnBrk="0" hangingPunct="0"/>
            <a:r>
              <a:rPr lang="ru-RU" sz="1400">
                <a:latin typeface="Franklin Gothic Medium Cond" pitchFamily="34" charset="0"/>
                <a:cs typeface="Times New Roman" pitchFamily="18" charset="0"/>
              </a:rPr>
              <a:t>На счет «один» опустить кисть руки вниз и выполнять движения из стороны в сторону, считая от 1 до 5. На счет «два» </a:t>
            </a:r>
          </a:p>
          <a:p>
            <a:pPr indent="179388" eaLnBrk="0" hangingPunct="0"/>
            <a:r>
              <a:rPr lang="ru-RU" sz="1400">
                <a:latin typeface="Franklin Gothic Medium Cond" pitchFamily="34" charset="0"/>
                <a:cs typeface="Times New Roman" pitchFamily="18" charset="0"/>
              </a:rPr>
              <a:t>поднять кисть вверх  и так же выполнять движения из стороны в сторону, считая от 1 до 5. Пальцы поднятой вверх или опущен ной вниз ладони указывают на верхнее или нижнее положение языка. Затем вернуть кисть в исходное положение, удерживать под счет от 1 до 5. Выполнять упражнение 6—7 раз.</a:t>
            </a:r>
            <a:endParaRPr lang="ru-RU" sz="14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296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" y="-95250"/>
            <a:ext cx="9144000" cy="695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3000" y="285750"/>
            <a:ext cx="7786688" cy="6461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«Кошка сердится»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42875" y="1143000"/>
            <a:ext cx="8572500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179388"/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Цель: </a:t>
            </a:r>
            <a:r>
              <a:rPr lang="ru-RU" sz="2000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выработать умение изменять положения языка, выполнять точные движения.</a:t>
            </a:r>
            <a:endParaRPr lang="ru-RU" sz="2000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143500" y="1714500"/>
            <a:ext cx="38576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упереть кончик языка за нижние передние зубы. Спинку и переднюю часть языка выгнуть (кошка сердится). На счет «два» вернуть язык в исходное по­ложение, но с открытым ртом (кошка спит), язык при этом спокойно лежит во рту, кончик находится возле нижних зубов. Затем закрыть рот, держать закрытым под счет от 1 до 5. Повторить упражнение 6—7 раз.</a:t>
            </a:r>
            <a:endParaRPr lang="ru-RU" sz="1600">
              <a:latin typeface="Franklin Gothic Medium Cond" pitchFamily="34" charset="0"/>
            </a:endParaRPr>
          </a:p>
        </p:txBody>
      </p:sp>
      <p:pic>
        <p:nvPicPr>
          <p:cNvPr id="8" name="Рисунок 7" descr="Screenshot_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143116"/>
            <a:ext cx="4643470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85750" y="5000625"/>
            <a:ext cx="84296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направлена вниз.</a:t>
            </a:r>
            <a:endParaRPr lang="ru-RU" sz="1600"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согнуть пальцы в нижних и средних фалангах, опустить кончики пальцев вниз. На счет «два» — вернуть пальцы и кисть в исходное положение, удерживать под счет от 1 до 5. Выполнять упражнение 6—7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8673" grpId="0" animBg="1"/>
      <p:bldP spid="28674" grpId="0"/>
      <p:bldP spid="2867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38" y="285750"/>
            <a:ext cx="6858000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«Катушка»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8" y="1000125"/>
            <a:ext cx="7715250" cy="4619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 </a:t>
            </a:r>
            <a:r>
              <a:rPr lang="ru-RU" sz="2000" dirty="0">
                <a:latin typeface="Franklin Gothic Medium Cond" pitchFamily="34" charset="0"/>
              </a:rPr>
              <a:t>выработать умение удерживать язык в нижнем положении. </a:t>
            </a:r>
          </a:p>
        </p:txBody>
      </p:sp>
      <p:pic>
        <p:nvPicPr>
          <p:cNvPr id="5" name="Рисунок 4" descr="Screenshot_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143116"/>
            <a:ext cx="4357718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72063" y="1643063"/>
            <a:ext cx="357187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упереть кончик языка в основания нижних зубов и «выкатить» широкий язык вперед изо рта. На счет «два» убрать язык вглубь рта. Выполнять упражнение под счет от 1 до 10. Затем закрыть рот, держать закрытым под счет от 1 до 5. 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14313" y="5000625"/>
            <a:ext cx="85725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4 пальца полусогнуты в средних и нижних фалангах, ладонь направлена вниз.</a:t>
            </a:r>
            <a:endParaRPr lang="ru-RU" sz="1600"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подогнуть пальцы руки, слегка наклонив кисть вниз. На счет «два» вернуть кисть в исходное положение. Выполнять под счет от 1 до 10, затем вернуть в исходное положение и удерживать под счет от 1 до 5. 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7649" grpId="0"/>
      <p:bldP spid="276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450"/>
            <a:ext cx="9144000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0" y="4500563"/>
            <a:ext cx="914400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79388"/>
            <a:endParaRPr lang="ru-RU" sz="900"/>
          </a:p>
          <a:p>
            <a:pPr indent="179388" eaLnBrk="0" hangingPunct="0"/>
            <a:r>
              <a:rPr lang="ru-RU" sz="1600">
                <a:latin typeface="Calibri" pitchFamily="34" charset="0"/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85875" y="500063"/>
            <a:ext cx="7500938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FFC000"/>
                </a:solidFill>
                <a:latin typeface="a_AlternaSw" pitchFamily="34" charset="-52"/>
              </a:rPr>
              <a:t>Статические упражнения</a:t>
            </a:r>
            <a:endParaRPr lang="ru-RU" sz="40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8" y="2214563"/>
            <a:ext cx="82153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Medium Cond" pitchFamily="34" charset="0"/>
              </a:rPr>
              <a:t>1</a:t>
            </a:r>
            <a:r>
              <a:rPr lang="ru-RU" sz="2400">
                <a:latin typeface="Franklin Gothic Medium Cond" pitchFamily="34" charset="0"/>
              </a:rPr>
              <a:t>. Воспитание точности, четкости, плавности и устойчивости артикуляционных движений.</a:t>
            </a:r>
          </a:p>
          <a:p>
            <a:r>
              <a:rPr lang="ru-RU" sz="2400">
                <a:latin typeface="Franklin Gothic Medium Cond" pitchFamily="34" charset="0"/>
              </a:rPr>
              <a:t>2. Развитие координации движений кистей рук, мелкой моторики пальцев рук.</a:t>
            </a:r>
          </a:p>
          <a:p>
            <a:r>
              <a:rPr lang="ru-RU" sz="2400">
                <a:latin typeface="Franklin Gothic Medium Cond" pitchFamily="34" charset="0"/>
              </a:rPr>
              <a:t>3. Активизация интеллектуальной деятельности ребенка: развитие памяти, произвольного внимания, зрительного и слухового восприятия.</a:t>
            </a:r>
          </a:p>
          <a:p>
            <a:r>
              <a:rPr lang="ru-RU" sz="2400">
                <a:latin typeface="Franklin Gothic Medium Cond" pitchFamily="34" charset="0"/>
              </a:rPr>
              <a:t>4. Формирование межполушарной взаимосвязи.</a:t>
            </a:r>
          </a:p>
          <a:p>
            <a:r>
              <a:rPr lang="ru-RU" sz="2400">
                <a:latin typeface="Franklin Gothic Medium Cond" pitchFamily="34" charset="0"/>
              </a:rPr>
              <a:t>5. Формирование умения действовать по словесным инструкциям.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063" y="1428750"/>
            <a:ext cx="464343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Цели: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Franklin Gothic Medium Cond" pitchFamily="34" charset="0"/>
              <a:cs typeface="+mn-cs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500" y="214313"/>
            <a:ext cx="6572250" cy="646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«Качели»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88" y="1023938"/>
            <a:ext cx="7786687" cy="461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179388"/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Цель:</a:t>
            </a:r>
            <a:r>
              <a:rPr lang="ru-RU" sz="2400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учить выполнять точные и ритмичные движения языком. </a:t>
            </a:r>
            <a:endParaRPr lang="ru-RU" sz="2000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pic>
        <p:nvPicPr>
          <p:cNvPr id="6" name="Рисунок 5" descr="Screenshot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000240"/>
            <a:ext cx="4572032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072063" y="1500188"/>
            <a:ext cx="40719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упереть язык в альвеолы за верхними передними зубами. На счет «два» опустить язык вниз к альвеолам за нижними передними зубами. Выполнять упражнение под счет от 1 до 10, поочередно касаться бугорков за верхними и за нижними</a:t>
            </a: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передними зубами, слегка упираясь в них. Затем закрыть рот, держать закрытым под счет от 1 до 5. Повторить упражнение 5—6 раз. </a:t>
            </a:r>
            <a:endParaRPr lang="ru-RU" sz="1600">
              <a:latin typeface="Franklin Gothic Medium Cond" pitchFamily="34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14313" y="4857750"/>
            <a:ext cx="864393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направлена вниз.</a:t>
            </a:r>
            <a:endParaRPr lang="ru-RU" sz="1600"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поднять сомкнутые пальцы вверх, на счет «два» опустить ладонь вниз. Выполнять упражнение под счет от 1 до 10, затем вернуть в исходное положение и удерживать от 1 до 5. </a:t>
            </a: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Повторить 5—6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625" grpId="0" animBg="1"/>
      <p:bldP spid="26626" grpId="0"/>
      <p:bldP spid="266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75" y="214313"/>
            <a:ext cx="6429375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«Часики»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3796" name="Rectangle 1"/>
          <p:cNvSpPr>
            <a:spLocks noChangeArrowheads="1"/>
          </p:cNvSpPr>
          <p:nvPr/>
        </p:nvSpPr>
        <p:spPr bwMode="auto">
          <a:xfrm>
            <a:off x="357188" y="1000125"/>
            <a:ext cx="7786687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79388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57188" y="969963"/>
            <a:ext cx="7786687" cy="4603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 </a:t>
            </a:r>
            <a:r>
              <a:rPr lang="ru-RU" dirty="0">
                <a:latin typeface="Franklin Gothic Medium Cond" pitchFamily="34" charset="0"/>
              </a:rPr>
              <a:t>выработать умение чередовать точные движения языка</a:t>
            </a:r>
            <a:r>
              <a:rPr lang="ru-RU" dirty="0"/>
              <a:t>.</a:t>
            </a:r>
          </a:p>
        </p:txBody>
      </p:sp>
      <p:pic>
        <p:nvPicPr>
          <p:cNvPr id="9" name="Рисунок 8" descr="Screenshot_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857364"/>
            <a:ext cx="4000528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500563" y="1785938"/>
            <a:ext cx="4429125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высунуть кончик языка изо рта и коснуться левого угла рта. На счет «два» коснуться кончиком языка правого угла рта. Выполнятъ упражнение под счет от 1 до 10, по­очередно касаясь левого и правого углов рта. Затем закрыть рот, удерживать под счет от  1 до 5. 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214313" y="4929188"/>
            <a:ext cx="82867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направлена вниз.</a:t>
            </a:r>
            <a:endParaRPr lang="ru-RU" sz="1600"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повернуть кисть влево, на счет «два» повернуть вправо . Выполнять под счет от 1 до 10, затем вернуть в исходное положение и удерживать под счет от 1 до 5. 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45057" grpId="0"/>
      <p:bldP spid="4505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71625" y="285750"/>
            <a:ext cx="6715125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«Блинчики»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4820" name="Rectangle 1"/>
          <p:cNvSpPr>
            <a:spLocks noChangeArrowheads="1"/>
          </p:cNvSpPr>
          <p:nvPr/>
        </p:nvSpPr>
        <p:spPr bwMode="auto">
          <a:xfrm>
            <a:off x="357188" y="1000125"/>
            <a:ext cx="7786687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79388"/>
            <a:endParaRPr lang="ru-RU"/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14313" y="928688"/>
            <a:ext cx="8286750" cy="461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177800"/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Цель: </a:t>
            </a:r>
            <a:r>
              <a:rPr lang="ru-RU" sz="2000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выработать умение удерживать широкий язык, выполнятъ массаж языка.</a:t>
            </a:r>
            <a:endParaRPr lang="ru-RU" sz="2000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pic>
        <p:nvPicPr>
          <p:cNvPr id="7" name="Рисунок 6" descr="Screenshot_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928802"/>
            <a:ext cx="4500594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5214938" y="1500188"/>
            <a:ext cx="3429000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7800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7800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</a:p>
          <a:p>
            <a:pPr indent="177800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улыбнуться, открыть рот, высунуть широкий рас­слабленный язык изо рта и положить на нижнюю губу, покусы­вать язык зубами и произносить «пя — пя — пя — пя» под счет от 1 до 10. Затем закрыть рот, держать закрытым под счет от 1 до 5. Повторить упражнение 4—5 раз.</a:t>
            </a:r>
            <a:r>
              <a:rPr lang="ru-RU" sz="1600">
                <a:latin typeface="Franklin Gothic Medium Cond" pitchFamily="34" charset="0"/>
              </a:rPr>
              <a:t> 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85750" y="4929188"/>
            <a:ext cx="850106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7800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7800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Исходное положение — кисти рук расположены, как при хлопке, ладонями друг к другу.</a:t>
            </a:r>
            <a:endParaRPr lang="ru-RU">
              <a:latin typeface="Franklin Gothic Medium Cond" pitchFamily="34" charset="0"/>
            </a:endParaRPr>
          </a:p>
          <a:p>
            <a:pPr indent="177800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На счет «один», «два», «три», «четыре» и т. д. (от 1 до 10 раз) выполняется хлопок ладонями.   Затем вернуть ладони в исходное положение и удерживать под счет от 1 до 5. Повторить упражнение 4—5 раз.</a:t>
            </a:r>
            <a:endParaRPr lang="ru-RU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4033" grpId="0" animBg="1"/>
      <p:bldP spid="44034" grpId="0"/>
      <p:bldP spid="440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75" y="285750"/>
            <a:ext cx="6429375" cy="6461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«Расческа»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5844" name="Rectangle 1"/>
          <p:cNvSpPr>
            <a:spLocks noChangeArrowheads="1"/>
          </p:cNvSpPr>
          <p:nvPr/>
        </p:nvSpPr>
        <p:spPr bwMode="auto">
          <a:xfrm>
            <a:off x="357188" y="1000125"/>
            <a:ext cx="7786687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79388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88" y="928688"/>
            <a:ext cx="8358187" cy="4619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Цепь: </a:t>
            </a:r>
            <a:r>
              <a:rPr lang="ru-RU" sz="2000" dirty="0">
                <a:latin typeface="Franklin Gothic Medium Cond" pitchFamily="34" charset="0"/>
              </a:rPr>
              <a:t>учить удерживать язык широким и расслабленным</a:t>
            </a:r>
            <a:r>
              <a:rPr lang="ru-RU" sz="2000" dirty="0"/>
              <a:t>. </a:t>
            </a:r>
          </a:p>
        </p:txBody>
      </p:sp>
      <p:pic>
        <p:nvPicPr>
          <p:cNvPr id="6" name="Рисунок 5" descr="Screenshot_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000240"/>
            <a:ext cx="4500594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5214938" y="1643063"/>
            <a:ext cx="3643312" cy="2986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Описание артикуляционного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упражнения: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 </a:t>
            </a:r>
            <a:r>
              <a:rPr lang="ru-RU" sz="1600" dirty="0">
                <a:latin typeface="Franklin Gothic Medium Cond" pitchFamily="34" charset="0"/>
                <a:cs typeface="+mn-cs"/>
              </a:rPr>
              <a:t>Исходное </a:t>
            </a:r>
            <a:r>
              <a:rPr lang="ru-RU" sz="1600" dirty="0">
                <a:latin typeface="Franklin Gothic Medium Cond" pitchFamily="34" charset="0"/>
                <a:cs typeface="+mn-cs"/>
              </a:rPr>
              <a:t>положение — сидя на стуле перед зеркалом, голова держится прямо, рот закрыт. На счет «один» улыбнуться, открыть рот, положить широкий язык на нижнюю губу. Закусить язык верхними зубами и протягивать между зубами вглубь рта под счет от 1 до 10. Затем закрыть рот, держать закрытым под счет от 1 до 5. Повторить упражнение 5—6 раз. </a:t>
            </a: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42875" y="4857750"/>
            <a:ext cx="88582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левая рука расположена вверх ладонью, пальцы правой руки согнуты и расположены на пальцах другой руки. Кисти рук находятся горизонтально на уровне солнечного сплетения.</a:t>
            </a:r>
            <a:endParaRPr lang="ru-RU" sz="1600"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провести пальцами ведущей руки по пальцам и ладони другой руки до запястья, затем вернуть в исходное положение. На счет «два» выполнить аналогичное движение. Выполнять упражнение под счет от 1 до 10, затем вернуть в исходное положение и удерживать под счет от 1 до 5. Повторить 5—6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/>
      <p:bldP spid="4300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00188" y="214313"/>
            <a:ext cx="6786562" cy="646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«Гармошка»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88" y="928688"/>
            <a:ext cx="7215187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 </a:t>
            </a:r>
            <a:r>
              <a:rPr lang="ru-RU" sz="2000" dirty="0">
                <a:latin typeface="Franklin Gothic Medium Cond" pitchFamily="34" charset="0"/>
              </a:rPr>
              <a:t>выработать умение удерживать язык в верхнем положении. </a:t>
            </a:r>
          </a:p>
        </p:txBody>
      </p:sp>
      <p:pic>
        <p:nvPicPr>
          <p:cNvPr id="7" name="Рисунок 6" descr="Screenshot_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928802"/>
            <a:ext cx="4143404" cy="22145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4643438" y="1571625"/>
            <a:ext cx="4214812" cy="3140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Описание артикуляционного упражнения: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Franklin Gothic Medium Cond" pitchFamily="34" charset="0"/>
                <a:cs typeface="+mn-cs"/>
              </a:rPr>
              <a:t>Исходное положение — сидя на стуле перед зеркалом, голова держится прямо, рот закрыт.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Franklin Gothic Medium Cond" pitchFamily="34" charset="0"/>
                <a:cs typeface="+mn-cs"/>
              </a:rPr>
              <a:t>На счет «один» улыбнуться, широко открыть рот, щелкнуть языком и присосать к небу. На счет «два», «три», «четыре», «пять», «шесть» опускать и поднимать нижнюю челюсть, не отрывая язык от неба. При этом рот открыт, язык не опускается. Удерживать в таком положении под счет от 1 до 6. Затем закрыть рот, держать закрытым под счет от 1 до 5. Повторить упражнение 4—5 раз.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42875" y="4714875"/>
            <a:ext cx="8858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все пальцы сомкнуты и согнуты в нижних фалангах в форме «ковшика», ладонь направлена вниз.</a:t>
            </a:r>
            <a:endParaRPr lang="ru-RU" sz="1600"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Под счет от 1 до 6 по очереди выпрямлять и сгибать пальцы в такт артикуляционным движениям. Затем вернуть в исходное положение и удерживать под счет от 1 до 5. Повторить упражнение 4—5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/>
      <p:bldP spid="4198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38" y="214313"/>
            <a:ext cx="6500812" cy="646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«Лошадка»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1071563"/>
            <a:ext cx="9144000" cy="461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179388"/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 Цель:</a:t>
            </a:r>
            <a:r>
              <a:rPr lang="ru-RU" sz="2400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выработать умение ритмично щелкать языком, тренировать подъязычную связку</a:t>
            </a:r>
            <a:r>
              <a:rPr lang="ru-RU" sz="1400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pic>
        <p:nvPicPr>
          <p:cNvPr id="7" name="Рисунок 6" descr="Screenshot_1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2000240"/>
            <a:ext cx="2857520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214813" y="1714500"/>
            <a:ext cx="4429125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  <a:cs typeface="Times New Roman" pitchFamily="18" charset="0"/>
            </a:endParaRPr>
          </a:p>
          <a:p>
            <a:pPr indent="179388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присосать язык к небу. Под счет от 1 да 10 ритмично и сильно щелкать языком. Затем закрыть рот, держать закрытым под счет от 1 до 5. Повторить упражнение 6—7 раз</a:t>
            </a:r>
            <a:r>
              <a:rPr lang="ru-RU">
                <a:latin typeface="Franklin Gothic Medium Cond" pitchFamily="34" charset="0"/>
              </a:rPr>
              <a:t> 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428625" y="4643438"/>
            <a:ext cx="8215313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4 пальца сомкнуты с большим пальцем .</a:t>
            </a:r>
            <a:endParaRPr lang="ru-RU">
              <a:latin typeface="Franklin Gothic Medium Cond" pitchFamily="34" charset="0"/>
            </a:endParaRPr>
          </a:p>
          <a:p>
            <a:pPr indent="179388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Под счет от 1 до 10 по очереди смыкать и размыкать 4 пальца с большим пальцем руки, при этом пальцы остаются согнутыми в нижних фалангах. Затем вернуть в исходное положение и удерживать под счет от 1 до 5. Повторить упражнение 6—7 раз. </a:t>
            </a:r>
            <a:endParaRPr lang="ru-RU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0961" grpId="0" animBg="1"/>
      <p:bldP spid="40962" grpId="0"/>
      <p:bldP spid="4096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75" y="285750"/>
            <a:ext cx="6429375" cy="6461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«Индюк»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5" y="1071563"/>
            <a:ext cx="8072438" cy="4619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 </a:t>
            </a:r>
            <a:r>
              <a:rPr lang="ru-RU" sz="2000" dirty="0">
                <a:latin typeface="Franklin Gothic Medium Cond" pitchFamily="34" charset="0"/>
              </a:rPr>
              <a:t>выработать умение производить движения языком по верхней губе. </a:t>
            </a:r>
          </a:p>
        </p:txBody>
      </p:sp>
      <p:pic>
        <p:nvPicPr>
          <p:cNvPr id="6" name="Рисунок 5" descr="Screenshot_1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857364"/>
            <a:ext cx="3143272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143375" y="1643063"/>
            <a:ext cx="4500563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>
              <a:tabLst>
                <a:tab pos="3800475" algn="l"/>
              </a:tabLst>
            </a:pPr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>
              <a:tabLst>
                <a:tab pos="3800475" algn="l"/>
              </a:tabLst>
            </a:pPr>
            <a:r>
              <a:rPr lang="ru-RU">
                <a:latin typeface="Franklin Gothic Medium Cond" pitchFamily="34" charset="0"/>
                <a:cs typeface="Times New Roman" pitchFamily="18" charset="0"/>
              </a:rPr>
              <a:t>Исходное положение—сидя на стуле перед зеркалом, голова держится прямо, рот закрыт. На счет «один» улыбнуться, открыть рот, высунуть язык, поднять к верхней губе и загнуть вверх. Двигать языком по губе вперед— назад и произносить при этом «бл, бл, бл, бл».. Выполнять под счет от 1 до 10. Затем закрыть рот, держать закрытым под счет от 1 до 5. Повторить упражнение 4— 5 раз.</a:t>
            </a:r>
            <a:endParaRPr lang="ru-RU">
              <a:latin typeface="Franklin Gothic Medium Cond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57188" y="4929188"/>
            <a:ext cx="8358187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ладонь направлена вверх, пальцы полусогнуты .</a:t>
            </a:r>
            <a:endParaRPr lang="ru-RU">
              <a:latin typeface="Franklin Gothic Medium Cond" pitchFamily="34" charset="0"/>
            </a:endParaRPr>
          </a:p>
          <a:p>
            <a:pPr indent="179388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Под счет от 1 до 10 сгибать пальцы в верхних и средних фалангах, выполняя хватательные движения. Затем вернуть в исходное положение и удерживать под счет от 1 до 5. Повторить упражнение 4—5 раз</a:t>
            </a:r>
            <a:r>
              <a:rPr lang="ru-RU">
                <a:latin typeface="Calibri" pitchFamily="34" charset="0"/>
                <a:cs typeface="Times New Roman" pitchFamily="18" charset="0"/>
              </a:rPr>
              <a:t>.</a:t>
            </a:r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39937" grpId="0"/>
      <p:bldP spid="3993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00250" y="214313"/>
            <a:ext cx="6286500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«Маляр»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250" y="990600"/>
            <a:ext cx="8643938" cy="4619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 </a:t>
            </a:r>
            <a:r>
              <a:rPr lang="ru-RU" sz="2000" dirty="0">
                <a:latin typeface="Franklin Gothic Medium Cond" pitchFamily="34" charset="0"/>
              </a:rPr>
              <a:t>учить выполнять плавные движения языком, тренировать подъязычную связку</a:t>
            </a:r>
          </a:p>
        </p:txBody>
      </p:sp>
      <p:pic>
        <p:nvPicPr>
          <p:cNvPr id="6" name="Рисунок 5" descr="Screenshot_2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000240"/>
            <a:ext cx="3929090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633913" y="1441450"/>
            <a:ext cx="4071937" cy="348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</a:p>
          <a:p>
            <a:pPr indent="1793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широко открыть рот, кончиком языка упереться в альвеолы за верхними передними зубами. На счет «два» немного продвинуть язык по небу в направлении от зубов к горлу. Проводить языком по небу под счет от 1 до 4. На счет «пять» — вернуть язык в исходное положение. Затем закрыть рот, держать закрытым под счет от 1 до 5. Повторить упражнение 4—5 раз.</a:t>
            </a:r>
            <a:r>
              <a:rPr lang="ru-RU" sz="1600">
                <a:latin typeface="Franklin Gothic Medium Cond" pitchFamily="34" charset="0"/>
              </a:rPr>
              <a:t> </a:t>
            </a: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42875" y="4929188"/>
            <a:ext cx="87153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79388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ладонь направлена вверх, пальцы полусогнуты.</a:t>
            </a:r>
            <a:endParaRPr lang="ru-RU">
              <a:latin typeface="Franklin Gothic Medium Cond" pitchFamily="34" charset="0"/>
            </a:endParaRPr>
          </a:p>
          <a:p>
            <a:pPr indent="179388"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На счет «один», «два», «три», «четыре» двигать полусогнутыми пальцами по направлению к запястью. На счет «пять» пальцы кисти возвращаются в исходное положение, удерживать под счет от 1 до 5. Повторить упражнение 4—5 раз.</a:t>
            </a:r>
            <a:endParaRPr lang="ru-RU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38913" grpId="0"/>
      <p:bldP spid="389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57250" y="214313"/>
            <a:ext cx="7429500" cy="584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C000"/>
                </a:solidFill>
                <a:latin typeface="a_AlternaSw" pitchFamily="34" charset="-52"/>
              </a:rPr>
              <a:t>Упражнение: «Язычок на прогулке»</a:t>
            </a:r>
            <a:endParaRPr lang="ru-RU" sz="32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07950" y="969963"/>
            <a:ext cx="8135938" cy="3381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192088"/>
            <a:r>
              <a:rPr lang="ru-RU" sz="16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Цель: </a:t>
            </a:r>
            <a:r>
              <a:rPr lang="ru-RU" sz="1600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выработать умение поднимать язык вверх, опускать вниз, выполнять движения в стороны.</a:t>
            </a:r>
            <a:endParaRPr lang="ru-RU" sz="1600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pic>
        <p:nvPicPr>
          <p:cNvPr id="6" name="Рисунок 5" descr="Screenshot_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714488"/>
            <a:ext cx="3429024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429125" y="1643063"/>
            <a:ext cx="4214813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92088"/>
            <a:r>
              <a:rPr lang="ru-RU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</a:t>
            </a:r>
            <a:r>
              <a:rPr lang="ru-RU" b="1">
                <a:latin typeface="Franklin Gothic Medium Cond" pitchFamily="34" charset="0"/>
                <a:cs typeface="Times New Roman" pitchFamily="18" charset="0"/>
              </a:rPr>
              <a:t>:</a:t>
            </a:r>
            <a:endParaRPr lang="ru-RU">
              <a:latin typeface="Franklin Gothic Medium Cond" pitchFamily="34" charset="0"/>
            </a:endParaRPr>
          </a:p>
          <a:p>
            <a:pPr indent="1920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высунуть язык изо рта и поднять вверх. На счет «два» опустить язык вниз, на счет «три» повернуть к левому углу рта, на счет «четыре» повернуть к правому углу рта. Выполнять перекрестные движения языком 4 раза подряд, затем закрыть рот, держать закрытым под счет от 1 до 5. Повторить 5—6 раз.</a:t>
            </a:r>
            <a:endParaRPr lang="ru-RU" sz="1600">
              <a:latin typeface="Franklin Gothic Medium Cond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85750" y="4786313"/>
            <a:ext cx="84296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92088"/>
            <a:r>
              <a:rPr lang="ru-RU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>
              <a:solidFill>
                <a:srgbClr val="254061"/>
              </a:solidFill>
              <a:latin typeface="Franklin Gothic Medium Cond" pitchFamily="34" charset="0"/>
            </a:endParaRPr>
          </a:p>
          <a:p>
            <a:pPr indent="1920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опущена вниз.</a:t>
            </a:r>
            <a:endParaRPr lang="ru-RU" sz="1600">
              <a:latin typeface="Franklin Gothic Medium Cond" pitchFamily="34" charset="0"/>
            </a:endParaRPr>
          </a:p>
          <a:p>
            <a:pPr indent="192088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поднять кисть вверх, на счет «два» опустить вниз, на счет «три» повернуть влево , затем на счет «четыре» повернуть вправо. Выполнять перекрестные движения кистью 4 раза подряд, затем вернуть в исходное положение и удерживать под счет от 1 до 5. Повторить 5—6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7889" grpId="0" animBg="1"/>
      <p:bldP spid="37890" grpId="0"/>
      <p:bldP spid="3789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85852" y="1643050"/>
            <a:ext cx="7000924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Sw" pitchFamily="34" charset="-52"/>
              </a:rPr>
              <a:t>Спасибо за внимание!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Sw" pitchFamily="34" charset="-52"/>
            </a:endParaRPr>
          </a:p>
        </p:txBody>
      </p:sp>
      <p:pic>
        <p:nvPicPr>
          <p:cNvPr id="41988" name="Рисунок 4" descr="1409235063_d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286250"/>
            <a:ext cx="857250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57313" y="0"/>
            <a:ext cx="6143625" cy="10779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Initials" panose="02000000000000000000" pitchFamily="2" charset="0"/>
              </a:rPr>
              <a:t>Упражнение : «</a:t>
            </a:r>
            <a:r>
              <a:rPr lang="ru-RU" sz="3200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Initials" panose="02000000000000000000" pitchFamily="2" charset="0"/>
              </a:rPr>
              <a:t>Бегемотик</a:t>
            </a: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Initials" panose="02000000000000000000" pitchFamily="2" charset="0"/>
              </a:rPr>
              <a:t>»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Initials" panose="020000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3" y="1000125"/>
            <a:ext cx="84296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Цель: </a:t>
            </a:r>
            <a:r>
              <a:rPr lang="ru-RU" sz="2000" dirty="0">
                <a:latin typeface="Franklin Gothic Medium Cond" pitchFamily="34" charset="0"/>
                <a:cs typeface="+mn-cs"/>
              </a:rPr>
              <a:t>выработать умение удерживать открытый рот в течение нескольких </a:t>
            </a:r>
            <a:r>
              <a:rPr lang="ru-RU" sz="2000" dirty="0">
                <a:latin typeface="Franklin Gothic Medium Cond" pitchFamily="34" charset="0"/>
                <a:cs typeface="+mn-cs"/>
              </a:rPr>
              <a:t>секунд.</a:t>
            </a:r>
            <a:endParaRPr lang="ru-RU" sz="2000" dirty="0">
              <a:latin typeface="Franklin Gothic Medium Cond" pitchFamily="34" charset="0"/>
              <a:cs typeface="+mn-cs"/>
            </a:endParaRPr>
          </a:p>
        </p:txBody>
      </p:sp>
      <p:pic>
        <p:nvPicPr>
          <p:cNvPr id="7" name="Рисунок 6" descr="Screenshot_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000240"/>
            <a:ext cx="2643206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Screenshot_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2000240"/>
            <a:ext cx="2571768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5500688" y="1571625"/>
            <a:ext cx="3500437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Описание артикуляционного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   упражнения: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Medium Cond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Franklin Gothic Medium Cond" pitchFamily="34" charset="0"/>
                <a:cs typeface="+mn-cs"/>
              </a:rPr>
              <a:t>Исходное положение — сидя на стуле перед зеркалом, голова держится прямо, рот закрыт.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Franklin Gothic Medium Cond" pitchFamily="34" charset="0"/>
                <a:cs typeface="+mn-cs"/>
              </a:rPr>
              <a:t>На счет «один» открыть рот на расстояние ширины 2—3 пальцев, при этом язык должен свободно лежать во рту, кончик находится у нижних зубов. Удерживать рот в таком положении под счет от 1 до 10. Затем закрыть рот, держать закрытым под счет от 1 до 5. </a:t>
            </a:r>
            <a:r>
              <a:rPr lang="ru-RU" sz="1600" dirty="0">
                <a:latin typeface="Franklin Gothic Medium Cond" pitchFamily="34" charset="0"/>
                <a:cs typeface="+mn-cs"/>
              </a:rPr>
              <a:t>Повторить 5 </a:t>
            </a:r>
            <a:r>
              <a:rPr lang="ru-RU" sz="1600" dirty="0">
                <a:latin typeface="Franklin Gothic Medium Cond" pitchFamily="34" charset="0"/>
                <a:cs typeface="+mn-cs"/>
              </a:rPr>
              <a:t>раз.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5000625"/>
            <a:ext cx="82153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/>
            <a:r>
              <a:rPr lang="ru-RU" sz="2000" b="1">
                <a:solidFill>
                  <a:srgbClr val="254061"/>
                </a:solidFill>
                <a:latin typeface="a_AlternaSw"/>
                <a:cs typeface="Times New Roman" pitchFamily="18" charset="0"/>
              </a:rPr>
              <a:t>О</a:t>
            </a:r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писание движений кисти и пальцев руки</a:t>
            </a:r>
            <a:r>
              <a:rPr lang="ru-RU" sz="2000" b="1">
                <a:solidFill>
                  <a:srgbClr val="254061"/>
                </a:solidFill>
                <a:latin typeface="a_AlternaSw"/>
                <a:cs typeface="Times New Roman" pitchFamily="18" charset="0"/>
              </a:rPr>
              <a:t>:</a:t>
            </a:r>
            <a:endParaRPr lang="ru-RU" sz="2000">
              <a:solidFill>
                <a:srgbClr val="254061"/>
              </a:solidFill>
              <a:latin typeface="a_AlternaSw"/>
              <a:cs typeface="Times New Roman" pitchFamily="18" charset="0"/>
            </a:endParaRPr>
          </a:p>
          <a:p>
            <a:pPr indent="269875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4     пальца сомкнуты   с большим пальцем и согнуты в нижних фалангах, ладонь направлена вниз.</a:t>
            </a:r>
            <a:endParaRPr lang="ru-RU" sz="1600">
              <a:latin typeface="Franklin Gothic Medium Cond" pitchFamily="34" charset="0"/>
            </a:endParaRPr>
          </a:p>
          <a:p>
            <a:pPr indent="269875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большой палец опускается вниз, 4 сомкнутых пальца поднимаются вверх.     Удерживать кисть в таком положении под счет от 1 до 10, затем вернуть в исходное положение и удержи­вать под счет от 1 до 5. 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  <p:sp>
        <p:nvSpPr>
          <p:cNvPr id="15369" name="TextBox 11"/>
          <p:cNvSpPr txBox="1">
            <a:spLocks noChangeArrowheads="1"/>
          </p:cNvSpPr>
          <p:nvPr/>
        </p:nvSpPr>
        <p:spPr bwMode="auto">
          <a:xfrm>
            <a:off x="1071563" y="4572000"/>
            <a:ext cx="714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Franklin Gothic Medium Cond" pitchFamily="34" charset="0"/>
              </a:rPr>
              <a:t>Рис 1а</a:t>
            </a:r>
          </a:p>
        </p:txBody>
      </p:sp>
      <p:sp>
        <p:nvSpPr>
          <p:cNvPr id="15370" name="TextBox 12"/>
          <p:cNvSpPr txBox="1">
            <a:spLocks noChangeArrowheads="1"/>
          </p:cNvSpPr>
          <p:nvPr/>
        </p:nvSpPr>
        <p:spPr bwMode="auto">
          <a:xfrm>
            <a:off x="3714750" y="4572000"/>
            <a:ext cx="7858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Franklin Gothic Medium Cond" pitchFamily="34" charset="0"/>
              </a:rPr>
              <a:t>Рис. 1б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9" grpId="0"/>
      <p:bldP spid="61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8175" y="214313"/>
            <a:ext cx="6000750" cy="646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2"/>
                </a:solidFill>
                <a:latin typeface="a_AlternaSw" pitchFamily="34" charset="-52"/>
              </a:rPr>
              <a:t>Упражнение: «Лягушка»</a:t>
            </a:r>
            <a:endParaRPr lang="ru-RU" sz="3600" dirty="0">
              <a:solidFill>
                <a:schemeClr val="accent2"/>
              </a:solidFill>
              <a:latin typeface="a_AlternaSw" pitchFamily="34" charset="-52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4313" y="1000125"/>
            <a:ext cx="8358187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Цель:</a:t>
            </a:r>
            <a:r>
              <a:rPr lang="ru-RU" sz="2400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выработать умение удерживать губы в улыбке в течение нескольких секунд. </a:t>
            </a:r>
            <a:endParaRPr lang="ru-RU" sz="2000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072063" y="1571625"/>
            <a:ext cx="350043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  <a:endParaRPr lang="ru-RU" sz="2400">
              <a:solidFill>
                <a:srgbClr val="254061"/>
              </a:solidFill>
              <a:latin typeface="Franklin Gothic Medium Cond" pitchFamily="34" charset="0"/>
            </a:endParaRP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закрыт, губы сомкнуты.</a:t>
            </a:r>
            <a:endParaRPr lang="ru-RU" sz="1600">
              <a:latin typeface="Franklin Gothic Medium Cond" pitchFamily="34" charset="0"/>
            </a:endParaRP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улыбнуться, зубы не обнажать. Удерживать губы в таком положении под счет от 1 до 10. Затем вернуть губы в исходное положение и удерживать под счет от 1 до 5. </a:t>
            </a: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  <p:pic>
        <p:nvPicPr>
          <p:cNvPr id="9" name="Рисунок 8" descr="Screenshot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928802"/>
            <a:ext cx="4143404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57188" y="4786313"/>
            <a:ext cx="8429625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400">
              <a:solidFill>
                <a:srgbClr val="254061"/>
              </a:solidFill>
              <a:latin typeface="Franklin Gothic Medium Cond" pitchFamily="34" charset="0"/>
            </a:endParaRP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 .</a:t>
            </a:r>
            <a:endParaRPr lang="ru-RU" sz="1600">
              <a:latin typeface="Franklin Gothic Medium Cond" pitchFamily="34" charset="0"/>
            </a:endParaRP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немного прогнуть ладонь в нижних фалангах, пальцы слегка направить вверх . Удерживать кисть в таком положении под счет от 1 до 10, затем вернуть в исходное положение и удерживать под счет от 1 до 5. Повторить 4—5 раз.</a:t>
            </a:r>
            <a:endParaRPr lang="ru-RU" sz="1600">
              <a:latin typeface="Franklin Gothic Medium Cond" pitchFamily="34" charset="0"/>
            </a:endParaRPr>
          </a:p>
          <a:p>
            <a:pPr eaLnBrk="0" hangingPunct="0"/>
            <a:endParaRPr lang="ru-RU"/>
          </a:p>
        </p:txBody>
      </p:sp>
      <p:sp>
        <p:nvSpPr>
          <p:cNvPr id="16392" name="Rectangle 5"/>
          <p:cNvSpPr>
            <a:spLocks noChangeArrowheads="1"/>
          </p:cNvSpPr>
          <p:nvPr/>
        </p:nvSpPr>
        <p:spPr bwMode="auto">
          <a:xfrm>
            <a:off x="201613" y="16224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latin typeface="Calibri" pitchFamily="34" charset="0"/>
                <a:cs typeface="Times New Roman" pitchFamily="18" charset="0"/>
              </a:rPr>
              <a:t>    </a:t>
            </a:r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121" grpId="0" animBg="1"/>
      <p:bldP spid="5122" grpId="0"/>
      <p:bldP spid="51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500" y="357188"/>
            <a:ext cx="6715125" cy="646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«Хоботок»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313" y="1000125"/>
            <a:ext cx="8572500" cy="7381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155575" algn="ctr"/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Цель</a:t>
            </a:r>
            <a:r>
              <a:rPr lang="ru-RU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:</a:t>
            </a:r>
            <a:r>
              <a:rPr lang="ru-RU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 </a:t>
            </a:r>
            <a:r>
              <a:rPr lang="ru-RU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выработать умение вытягивать губы вперед, удерживать в таком положении несколько секунд.</a:t>
            </a:r>
            <a:endParaRPr lang="ru-RU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929188" y="1928813"/>
            <a:ext cx="37147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</a:p>
          <a:p>
            <a:pPr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вытянуть сомкнутые губы вперед. Удерживать «хоботок» под счет от 1 до 10. Затем вернуть губы в исходное положение, удерживать под счет от 1 до 5. Повторить 4—5 раз.</a:t>
            </a:r>
            <a:r>
              <a:rPr lang="ru-RU">
                <a:latin typeface="Franklin Gothic Medium Cond" pitchFamily="34" charset="0"/>
              </a:rPr>
              <a:t>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2875" y="5072063"/>
            <a:ext cx="864393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65100"/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</a:p>
          <a:p>
            <a:pPr indent="165100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вниз.</a:t>
            </a:r>
            <a:endParaRPr lang="ru-RU" sz="1600">
              <a:latin typeface="Franklin Gothic Medium Cond" pitchFamily="34" charset="0"/>
            </a:endParaRPr>
          </a:p>
          <a:p>
            <a:pPr indent="165100"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согнуть в нижних фалангах 4 пальца и сомкнуть с большим пальцем руки. Удерживать кисть в таком положении под счет от 1 до 10, затем вернуть в исходное положение и удерживать под счет от 1 до 5. 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  <p:pic>
        <p:nvPicPr>
          <p:cNvPr id="13" name="Рисунок 12" descr="Screenshot_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000240"/>
            <a:ext cx="4071966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097" grpId="0" animBg="1"/>
      <p:bldP spid="4098" grpId="0"/>
      <p:bldP spid="40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38" y="214313"/>
            <a:ext cx="6000750" cy="646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«Трубочка»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63" y="1000125"/>
            <a:ext cx="8429625" cy="7381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Цель:</a:t>
            </a:r>
            <a:r>
              <a:rPr lang="ru-RU" sz="2400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 </a:t>
            </a:r>
            <a:r>
              <a:rPr lang="ru-RU">
                <a:solidFill>
                  <a:schemeClr val="tx1"/>
                </a:solidFill>
                <a:latin typeface="Franklin Gothic Medium Cond" pitchFamily="34" charset="0"/>
                <a:cs typeface="Times New Roman" pitchFamily="18" charset="0"/>
              </a:rPr>
              <a:t>учить вытягивать губы вперед трубочкой и удерживать в таком положении несколько секунд.</a:t>
            </a:r>
            <a:endParaRPr lang="ru-RU">
              <a:solidFill>
                <a:schemeClr val="tx1"/>
              </a:solidFill>
              <a:latin typeface="Franklin Gothic Medium Cond" pitchFamily="34" charset="0"/>
              <a:cs typeface="Arial" charset="0"/>
            </a:endParaRPr>
          </a:p>
        </p:txBody>
      </p:sp>
      <p:pic>
        <p:nvPicPr>
          <p:cNvPr id="6" name="Рисунок 5" descr="Screenshot_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928802"/>
            <a:ext cx="4000528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143500" y="1928813"/>
            <a:ext cx="3500438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</a:p>
          <a:p>
            <a:pPr eaLnBrk="0" hangingPunct="0"/>
            <a:r>
              <a:rPr lang="ru-RU" sz="14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</a:t>
            </a:r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счет «один» округлить губы и вытянуть вперед трубочкой. Удерживать под счет от 1 до 10. Затем вернуться в исходное положение, удерживать под счет от 1 до 5. Повторить </a:t>
            </a:r>
            <a:r>
              <a:rPr lang="ru-RU" sz="1400">
                <a:latin typeface="Franklin Gothic Medium Cond" pitchFamily="34" charset="0"/>
                <a:cs typeface="Times New Roman" pitchFamily="18" charset="0"/>
              </a:rPr>
              <a:t>4—5 раз. </a:t>
            </a:r>
            <a:endParaRPr lang="ru-RU">
              <a:latin typeface="Franklin Gothic Medium Cond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85750" y="4929188"/>
            <a:ext cx="850106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 .</a:t>
            </a:r>
            <a:endParaRPr lang="ru-RU" sz="1600">
              <a:latin typeface="Franklin Gothic Medium Cond" pitchFamily="34" charset="0"/>
            </a:endParaRP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согнуть пальцы в нижних фалангах, немного приблизить 4 сомкнутых пальца к большому пальцу . Удерживать в таком положении, не смыкая с большим пальцем, под счет от 1 до 10, затем вернуть в исходное положение и удерживать под счет от 1 до 5. 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073" grpId="0" animBg="1"/>
      <p:bldP spid="3074" grpId="0"/>
      <p:bldP spid="30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85875" y="142875"/>
            <a:ext cx="7429500" cy="6461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  <a:latin typeface="a_AlternaSw" pitchFamily="34" charset="-52"/>
              </a:rPr>
              <a:t>Упражнение: «Заборчик»</a:t>
            </a:r>
            <a:endParaRPr lang="ru-RU" sz="3600" dirty="0">
              <a:solidFill>
                <a:srgbClr val="FF0000"/>
              </a:solidFill>
              <a:latin typeface="a_AlternaSw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3" y="857250"/>
            <a:ext cx="8215312" cy="4619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 </a:t>
            </a:r>
            <a:r>
              <a:rPr lang="ru-RU" sz="2000" dirty="0">
                <a:latin typeface="Franklin Gothic Medium Cond" pitchFamily="34" charset="0"/>
              </a:rPr>
              <a:t>выработать умение длительно удерживать сомкнутые челюсти. </a:t>
            </a:r>
          </a:p>
        </p:txBody>
      </p:sp>
      <p:pic>
        <p:nvPicPr>
          <p:cNvPr id="5" name="Рисунок 4" descr="Screenshot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500174"/>
            <a:ext cx="3714776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43438" y="1643063"/>
            <a:ext cx="40005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артикуляционного упражнения:</a:t>
            </a: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улыбнуться, обнажить сомкнутые зубы. Удерживать челюсти и губы в таком положении под счет от 1 до 10. Затем вернуть губы в исходное положение и удерживать под счет от 1 до 5. Повторить 4—5 раз.</a:t>
            </a:r>
            <a:r>
              <a:rPr lang="ru-RU" sz="1600">
                <a:latin typeface="Franklin Gothic Medium Cond" pitchFamily="34" charset="0"/>
              </a:rPr>
              <a:t>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4313" y="4786313"/>
            <a:ext cx="8501062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4 пальца согнуты в нижних фалангах и сомкнуты с большим пальцем, ладонь направлена вниз.</a:t>
            </a:r>
            <a:endParaRPr lang="ru-RU" sz="1600">
              <a:latin typeface="Franklin Gothic Medium Cond" pitchFamily="34" charset="0"/>
            </a:endParaRPr>
          </a:p>
          <a:p>
            <a:pPr eaLnBrk="0" hangingPunct="0"/>
            <a:r>
              <a:rPr lang="ru-RU" sz="1600">
                <a:latin typeface="Franklin Gothic Medium Cond" pitchFamily="34" charset="0"/>
                <a:cs typeface="Times New Roman" pitchFamily="18" charset="0"/>
              </a:rPr>
              <a:t>На счет «один» пальцы немного сгибаются в области средних фаланг, приподнимаются над большим пальцем и расходятся в стороны, кончики пальцев опускаются вниз. Удерживать кисть в таком положении под счет от 1 до 10, затем вернуть в исходное положение и удерживать под счет от 1 до 5. Повторить 4—5 раз.</a:t>
            </a:r>
            <a:endParaRPr lang="ru-RU" sz="1600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049" grpId="0"/>
      <p:bldP spid="20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00188" y="214313"/>
            <a:ext cx="6572250" cy="646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_AlternaSw" pitchFamily="34" charset="-52"/>
              </a:rPr>
              <a:t>Упражнение: «Лопатка»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  <a:latin typeface="a_AlternaSw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3" y="1000125"/>
            <a:ext cx="8501062" cy="4619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 </a:t>
            </a:r>
            <a:r>
              <a:rPr lang="ru-RU" sz="2000" dirty="0">
                <a:latin typeface="Franklin Gothic Medium Cond" pitchFamily="34" charset="0"/>
              </a:rPr>
              <a:t>выработать умение удерживать язык вне рта широким и расслабленным.</a:t>
            </a:r>
          </a:p>
        </p:txBody>
      </p:sp>
      <p:pic>
        <p:nvPicPr>
          <p:cNvPr id="25601" name="Рисунок 7" descr="G:\DCIM\101_PANA\P10100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85926"/>
            <a:ext cx="3786214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643438" y="1714500"/>
            <a:ext cx="4500562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Описание артикуляционного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упражнения: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Franklin Gothic Medium Cond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Franklin Gothic Medium Cond" pitchFamily="34" charset="0"/>
                <a:cs typeface="+mn-cs"/>
              </a:rPr>
              <a:t>Исходное </a:t>
            </a:r>
            <a:r>
              <a:rPr lang="ru-RU" dirty="0">
                <a:latin typeface="Franklin Gothic Medium Cond" pitchFamily="34" charset="0"/>
                <a:cs typeface="+mn-cs"/>
              </a:rPr>
              <a:t>положение — сидя на стуле перед зеркалом, голова держится прямо, рот закрыт.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Franklin Gothic Medium Cond" pitchFamily="34" charset="0"/>
                <a:cs typeface="+mn-cs"/>
              </a:rPr>
              <a:t>На счет «один» улыбнуться, открыть рот. Высунуть изо рта и положить на нижнюю губу широкий расслабленный язык. Удерживать язык в таком положении под счет от 1 до 10. Затем вернуть язык и губы в исходное положение и удерживать под счет от 1 до 5. Повторить 5—6 раз.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85750" y="4786313"/>
            <a:ext cx="85725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  <a:endParaRPr lang="ru-RU" sz="2000">
              <a:solidFill>
                <a:srgbClr val="254061"/>
              </a:solidFill>
              <a:latin typeface="Franklin Gothic Medium Cond" pitchFamily="34" charset="0"/>
            </a:endParaRPr>
          </a:p>
          <a:p>
            <a:pPr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 .</a:t>
            </a:r>
            <a:endParaRPr lang="ru-RU">
              <a:latin typeface="Franklin Gothic Medium Cond" pitchFamily="34" charset="0"/>
            </a:endParaRPr>
          </a:p>
          <a:p>
            <a:pPr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На счет «один» кисть руки с сомкнутыми пальцами опустить вниз и удерживать в таком положении под счет от 1 до 10, затем вернуть в исходное положение и удерживать под счет от 1 до 5. По­вторить </a:t>
            </a:r>
            <a:r>
              <a:rPr lang="ru-RU" sz="1400">
                <a:latin typeface="Franklin Gothic Medium Cond" pitchFamily="34" charset="0"/>
                <a:cs typeface="Times New Roman" pitchFamily="18" charset="0"/>
              </a:rPr>
              <a:t>5—6 раз</a:t>
            </a:r>
            <a:r>
              <a:rPr lang="ru-RU" sz="1400">
                <a:latin typeface="Calibri" pitchFamily="34" charset="0"/>
                <a:cs typeface="Times New Roman" pitchFamily="18" charset="0"/>
              </a:rPr>
              <a:t>.</a:t>
            </a:r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2560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38" y="142875"/>
            <a:ext cx="6858000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C000"/>
                </a:solidFill>
                <a:latin typeface="a_AlternaSw" pitchFamily="34" charset="-52"/>
              </a:rPr>
              <a:t>Упражнение: «Парус»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7188" y="857250"/>
            <a:ext cx="8215312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r>
              <a:rPr lang="ru-RU" sz="2400" b="1">
                <a:solidFill>
                  <a:srgbClr val="254061"/>
                </a:solidFill>
                <a:cs typeface="Times New Roman" pitchFamily="18" charset="0"/>
              </a:rPr>
              <a:t>Цель:</a:t>
            </a:r>
            <a:r>
              <a:rPr lang="ru-RU" sz="2400">
                <a:solidFill>
                  <a:srgbClr val="254061"/>
                </a:solidFill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cs typeface="Times New Roman" pitchFamily="18" charset="0"/>
              </a:rPr>
              <a:t>учить удерживать кончик языка за верхними зубами.</a:t>
            </a:r>
            <a:endParaRPr lang="ru-RU" sz="20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24578" name="Рисунок 12" descr="G:\DCIM\101_PANA\P10100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43050"/>
            <a:ext cx="3643338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4500563" y="1428750"/>
            <a:ext cx="4500562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Описание артикуляционного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cs typeface="+mn-cs"/>
              </a:rPr>
              <a:t>упражнения: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Medium Cond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Franklin Gothic Medium Cond" pitchFamily="34" charset="0"/>
                <a:cs typeface="+mn-cs"/>
              </a:rPr>
              <a:t>Исходное положение — сидя на стуле перед зеркалом, голова держится прямо, рот закрыт.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Franklin Gothic Medium Cond" pitchFamily="34" charset="0"/>
                <a:cs typeface="+mn-cs"/>
              </a:rPr>
              <a:t>На счет «один» улыбнуться, открыть рот, поднять язык за верхние передние зубы и упереть в альвеолы. Удерживать язык в таком положении под счет от 1 до 10. Затем вернуться в исходное положение, закрыть рот и удерживать под счет от 1 до 5</a:t>
            </a:r>
            <a:r>
              <a:rPr lang="ru-RU" dirty="0">
                <a:latin typeface="Franklin Gothic Medium Cond" pitchFamily="34" charset="0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Franklin Gothic Medium Cond" pitchFamily="34" charset="0"/>
                <a:cs typeface="+mn-cs"/>
              </a:rPr>
              <a:t> </a:t>
            </a:r>
            <a:r>
              <a:rPr lang="ru-RU" dirty="0">
                <a:latin typeface="Franklin Gothic Medium Cond" pitchFamily="34" charset="0"/>
                <a:cs typeface="+mn-cs"/>
              </a:rPr>
              <a:t>Повторить 5—6 раз.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Franklin Gothic Medium Cond" pitchFamily="34" charset="0"/>
              <a:cs typeface="+mn-cs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85750" y="4714875"/>
            <a:ext cx="842962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254061"/>
                </a:solidFill>
                <a:latin typeface="Franklin Gothic Medium Cond" pitchFamily="34" charset="0"/>
                <a:cs typeface="Times New Roman" pitchFamily="18" charset="0"/>
              </a:rPr>
              <a:t>Описание движений кисти и пальцев руки:</a:t>
            </a:r>
          </a:p>
          <a:p>
            <a:pPr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вниз. </a:t>
            </a:r>
            <a:endParaRPr lang="ru-RU">
              <a:latin typeface="Franklin Gothic Medium Cond" pitchFamily="34" charset="0"/>
            </a:endParaRPr>
          </a:p>
          <a:p>
            <a:pPr eaLnBrk="0" hangingPunct="0"/>
            <a:r>
              <a:rPr lang="ru-RU">
                <a:latin typeface="Franklin Gothic Medium Cond" pitchFamily="34" charset="0"/>
                <a:cs typeface="Times New Roman" pitchFamily="18" charset="0"/>
              </a:rPr>
              <a:t>На счет «один» кисть руки с сомкнутыми пальцами поднять вверх и немного выгнуть, удерживать под счет от 1 до 10, затем вернуть в исходное положение и удерживать под счет от 1 до 5. Повторить 5—6 раз.</a:t>
            </a:r>
            <a:endParaRPr lang="ru-RU">
              <a:latin typeface="Franklin Gothic Medium Cond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577" grpId="0" animBg="1"/>
      <p:bldP spid="7" grpId="0"/>
      <p:bldP spid="2457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3655</Words>
  <Application>Microsoft Office PowerPoint</Application>
  <PresentationFormat>Экран (4:3)</PresentationFormat>
  <Paragraphs>214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Calibri</vt:lpstr>
      <vt:lpstr>Arial</vt:lpstr>
      <vt:lpstr>a_AlternaSw</vt:lpstr>
      <vt:lpstr>Franklin Gothic Medium Cond</vt:lpstr>
      <vt:lpstr>Times New Roman</vt:lpstr>
      <vt:lpstr>Bodoni Initials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Вячеслав</dc:creator>
  <cp:lastModifiedBy>lenovo</cp:lastModifiedBy>
  <cp:revision>40</cp:revision>
  <dcterms:created xsi:type="dcterms:W3CDTF">2015-08-06T11:48:00Z</dcterms:created>
  <dcterms:modified xsi:type="dcterms:W3CDTF">2020-04-06T12:02:42Z</dcterms:modified>
</cp:coreProperties>
</file>