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7" r:id="rId2"/>
    <p:sldId id="284" r:id="rId3"/>
    <p:sldId id="291" r:id="rId4"/>
    <p:sldId id="290" r:id="rId5"/>
    <p:sldId id="306" r:id="rId6"/>
    <p:sldId id="307" r:id="rId7"/>
    <p:sldId id="305" r:id="rId8"/>
    <p:sldId id="304" r:id="rId9"/>
    <p:sldId id="303" r:id="rId10"/>
    <p:sldId id="302" r:id="rId11"/>
    <p:sldId id="273" r:id="rId12"/>
    <p:sldId id="301" r:id="rId13"/>
    <p:sldId id="300" r:id="rId14"/>
    <p:sldId id="299" r:id="rId15"/>
    <p:sldId id="310" r:id="rId16"/>
    <p:sldId id="312" r:id="rId17"/>
    <p:sldId id="31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68" d="100"/>
          <a:sy n="68" d="100"/>
        </p:scale>
        <p:origin x="-48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01AEE-C839-48C8-BAEE-F27BEB5803E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39993-C0DC-4BAD-B7CD-A162EFE48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3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39993-C0DC-4BAD-B7CD-A162EFE48D1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85786" y="1142984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«Развитие речи детей дошкольного возраста посредством театрализованной деятельности»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4500570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Подготовила  воспитатель высшей квалификационной категории Патароча Е.Н.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6215082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Подольск 2019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Лента лицом вниз 2"/>
          <p:cNvSpPr/>
          <p:nvPr/>
        </p:nvSpPr>
        <p:spPr>
          <a:xfrm>
            <a:off x="0" y="0"/>
            <a:ext cx="9144000" cy="785794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ступень интеграции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56" y="857232"/>
            <a:ext cx="52149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Увидеть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0" y="5357826"/>
            <a:ext cx="9144000" cy="128588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00034" y="5357826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азвивается эстетическое                                           восприятие, планирующее мышление, познавательный интерес, фантазия, речь-описание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SC_159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500174"/>
            <a:ext cx="2030879" cy="355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159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1357298"/>
            <a:ext cx="1785950" cy="3622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DSC_159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1643050"/>
            <a:ext cx="1928826" cy="363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SC_1616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1643050"/>
            <a:ext cx="1752613" cy="3581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Лента лицом вниз 2"/>
          <p:cNvSpPr/>
          <p:nvPr/>
        </p:nvSpPr>
        <p:spPr>
          <a:xfrm>
            <a:off x="0" y="0"/>
            <a:ext cx="9144000" cy="785794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ступень интеграции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56" y="857232"/>
            <a:ext cx="5214974" cy="7858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Услышать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0" y="4786322"/>
            <a:ext cx="9144000" cy="18573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5072074"/>
            <a:ext cx="821537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Развивается эстетическое восприятие, эстетическое суждение, образное внимание,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ышление, воображение. Формируется монологическая речь, развивается диалогическая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_1550.JPG"/>
          <p:cNvPicPr>
            <a:picLocks noChangeAspect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1670" y="1500174"/>
            <a:ext cx="2143140" cy="341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157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1571612"/>
            <a:ext cx="1714512" cy="3330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_16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8" y="1285860"/>
            <a:ext cx="2286016" cy="3613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SC_159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14357"/>
            <a:ext cx="1790479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59cf56d21ff3715ed1eb24d3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00958" y="785794"/>
            <a:ext cx="714380" cy="62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Лента лицом вниз 2"/>
          <p:cNvSpPr/>
          <p:nvPr/>
        </p:nvSpPr>
        <p:spPr>
          <a:xfrm>
            <a:off x="0" y="0"/>
            <a:ext cx="9144000" cy="785794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ступень интеграции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00298" y="857232"/>
            <a:ext cx="3000396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Обыграть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0" y="5143512"/>
            <a:ext cx="9144000" cy="17144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Развивается образное мышление, в основе которого лежит поисковая деятельность, речь-рассуждение, речь-описание, анализирующее восприятие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DSC_16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22" y="1214422"/>
            <a:ext cx="320042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1605.JPG"/>
          <p:cNvPicPr>
            <a:picLocks noChangeAspect="1"/>
          </p:cNvPicPr>
          <p:nvPr/>
        </p:nvPicPr>
        <p:blipFill>
          <a:blip r:embed="rId4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14356"/>
            <a:ext cx="2523336" cy="4511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SC_0258.JPG"/>
          <p:cNvPicPr>
            <a:picLocks noChangeAspect="1"/>
          </p:cNvPicPr>
          <p:nvPr/>
        </p:nvPicPr>
        <p:blipFill>
          <a:blip r:embed="rId5" cstate="email">
            <a:lum brigh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94" y="785794"/>
            <a:ext cx="3643306" cy="2213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SC_026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94" r="-993"/>
          <a:stretch>
            <a:fillRect/>
          </a:stretch>
        </p:blipFill>
        <p:spPr>
          <a:xfrm>
            <a:off x="5429256" y="2936222"/>
            <a:ext cx="3714744" cy="2350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Лента лицом вниз 2"/>
          <p:cNvSpPr/>
          <p:nvPr/>
        </p:nvSpPr>
        <p:spPr>
          <a:xfrm>
            <a:off x="0" y="0"/>
            <a:ext cx="9144000" cy="785794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ступень интеграции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71802" y="785794"/>
            <a:ext cx="335758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Сделать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0" y="4500570"/>
            <a:ext cx="9144000" cy="235743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4714884"/>
            <a:ext cx="83582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азвивается планирующее мышление,              самодеятельность, монологическая речь, диалогическая речь поисковая деятельность, образное мышление, коммуникативные способности, что способствует развитию всех сторон речи дошкольника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AirBrush_201911181749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1823"/>
            <a:ext cx="3500430" cy="3318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8992" y="1214422"/>
            <a:ext cx="2643206" cy="336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3636" y="1121817"/>
            <a:ext cx="3000364" cy="344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57158" y="1357298"/>
            <a:ext cx="4714908" cy="78581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Совместное посещение театров семьями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7158" y="2571744"/>
            <a:ext cx="5500726" cy="17145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Привлечение родителей к участию в театральной деятельности и оформлению художественно-эстетического центра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7158" y="4643446"/>
            <a:ext cx="6000792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 «Роль театра в жизни детей»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58" y="5786454"/>
            <a:ext cx="7572428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Проведение праздников и театральных постановок в детском саду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3143240" y="785794"/>
            <a:ext cx="500066" cy="57150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5072066" y="785794"/>
            <a:ext cx="500066" cy="171451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5857884" y="785794"/>
            <a:ext cx="500066" cy="378621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6429388" y="857232"/>
            <a:ext cx="500066" cy="485778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Лента лицом вниз 2"/>
          <p:cNvSpPr/>
          <p:nvPr/>
        </p:nvSpPr>
        <p:spPr>
          <a:xfrm>
            <a:off x="0" y="0"/>
            <a:ext cx="9144000" cy="928670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Взаимодействие  с родителями и педагогами ДОУ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_1599.JPG"/>
          <p:cNvPicPr>
            <a:picLocks noChangeAspect="1"/>
          </p:cNvPicPr>
          <p:nvPr/>
        </p:nvPicPr>
        <p:blipFill>
          <a:blip r:embed="rId3" cstate="email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50" y="1000108"/>
            <a:ext cx="3929090" cy="5657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Лента лицом вниз 3"/>
          <p:cNvSpPr/>
          <p:nvPr/>
        </p:nvSpPr>
        <p:spPr>
          <a:xfrm>
            <a:off x="0" y="0"/>
            <a:ext cx="9144000" cy="928670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_1553.JPG"/>
          <p:cNvPicPr>
            <a:picLocks noChangeAspect="1"/>
          </p:cNvPicPr>
          <p:nvPr/>
        </p:nvPicPr>
        <p:blipFill>
          <a:blip r:embed="rId4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928670"/>
            <a:ext cx="2827754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_1620.JPG"/>
          <p:cNvPicPr>
            <a:picLocks noChangeAspect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3643314"/>
            <a:ext cx="2150325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Лента лицом вниз 8"/>
          <p:cNvSpPr/>
          <p:nvPr/>
        </p:nvSpPr>
        <p:spPr>
          <a:xfrm>
            <a:off x="142844" y="0"/>
            <a:ext cx="9144000" cy="928670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Театр и дети…</a:t>
            </a:r>
            <a:endParaRPr lang="en-US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_023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1000108"/>
            <a:ext cx="223632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_0282.JPG"/>
          <p:cNvPicPr>
            <a:picLocks noChangeAspect="1"/>
          </p:cNvPicPr>
          <p:nvPr/>
        </p:nvPicPr>
        <p:blipFill>
          <a:blip r:embed="rId7" cstate="email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2714620"/>
            <a:ext cx="2643206" cy="3783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85786" y="214290"/>
            <a:ext cx="721523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Театр – словно чародей, волшебник,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Своею палочкой волшебной проведя,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вот, ребёнок робкий и застенчивый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Сегодня вдруг играет короля! 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2428868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Т.Ю. Григорьева</a:t>
            </a:r>
            <a:endParaRPr lang="ru-RU" sz="2800" dirty="0"/>
          </a:p>
        </p:txBody>
      </p:sp>
      <p:pic>
        <p:nvPicPr>
          <p:cNvPr id="5" name="Рисунок 4" descr="30a50767b291ae0ca24adc9e7e19978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2285992"/>
            <a:ext cx="553459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357166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848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85720" y="1000108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Благодарю  за внимание!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Горизонтальный свиток 3"/>
          <p:cNvSpPr/>
          <p:nvPr/>
        </p:nvSpPr>
        <p:spPr>
          <a:xfrm>
            <a:off x="285720" y="357166"/>
            <a:ext cx="3556823" cy="5929354"/>
          </a:xfrm>
          <a:prstGeom prst="horizont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 работы в  данном направлении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5357826"/>
            <a:ext cx="4357718" cy="128588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недостаточное развитие интонационно - просодической стороны речи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3857620" y="1214422"/>
            <a:ext cx="714380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857620" y="2285992"/>
            <a:ext cx="714380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3857620" y="285728"/>
            <a:ext cx="714380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3857620" y="3357562"/>
            <a:ext cx="714380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3857620" y="4357694"/>
            <a:ext cx="714380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1214422"/>
            <a:ext cx="4357718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односложные ответы на вопросы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2143116"/>
            <a:ext cx="4357718" cy="10715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недостаток лексических и грамматических средств языка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4357694"/>
            <a:ext cx="4357718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неспособность построить монолог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3857620" y="5357826"/>
            <a:ext cx="714380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357562"/>
            <a:ext cx="4357718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недостаток умения строить диалог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72000" y="285728"/>
            <a:ext cx="4357718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недостаток развития артикуляционной моторики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низ 3"/>
          <p:cNvSpPr/>
          <p:nvPr/>
        </p:nvSpPr>
        <p:spPr>
          <a:xfrm>
            <a:off x="2357422" y="1714488"/>
            <a:ext cx="500066" cy="71438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429256" y="1785926"/>
            <a:ext cx="500066" cy="2928958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572000" y="1785926"/>
            <a:ext cx="500066" cy="164307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2428868"/>
            <a:ext cx="4214842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Разнообразие и содержательность тематики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3429000"/>
            <a:ext cx="5143536" cy="10715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Ежедневное включение театрализованных игр  в жизнь дошкольников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282" y="4714884"/>
            <a:ext cx="6072230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интереса к театрализованным играм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282" y="5715016"/>
            <a:ext cx="6786610" cy="7452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Взаимодействие детей со взрослыми и сверстниками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6357950" y="1785926"/>
            <a:ext cx="500066" cy="392909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Лента лицом вниз 2"/>
          <p:cNvSpPr/>
          <p:nvPr/>
        </p:nvSpPr>
        <p:spPr>
          <a:xfrm>
            <a:off x="1" y="0"/>
            <a:ext cx="9144000" cy="1928802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Требования к организации театрализованной деятельности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214414" y="4143380"/>
            <a:ext cx="4929222" cy="11430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Творческая деятельность детей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5572140"/>
            <a:ext cx="5715040" cy="10715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Взаимодействие  с родителями и педагогами ДОУ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500306"/>
            <a:ext cx="4714908" cy="13573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предметно-пространственной  развивающей среды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428860" y="1428736"/>
            <a:ext cx="500066" cy="107157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429388" y="1428736"/>
            <a:ext cx="500066" cy="407196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357818" y="1500174"/>
            <a:ext cx="500066" cy="264320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Лента лицом вниз 2"/>
          <p:cNvSpPr/>
          <p:nvPr/>
        </p:nvSpPr>
        <p:spPr>
          <a:xfrm>
            <a:off x="1" y="0"/>
            <a:ext cx="9144000" cy="1714488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Направления практической деятельности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071934" y="5929330"/>
            <a:ext cx="4500594" cy="7143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Литературный уголок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0" y="0"/>
            <a:ext cx="9144000" cy="1285860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 развивающей предметно-пространственной среды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3214686"/>
            <a:ext cx="4214842" cy="7143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Различные ширмы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357430"/>
            <a:ext cx="3857652" cy="7143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Уголок ряженья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7572396" y="1928802"/>
            <a:ext cx="500066" cy="4000528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143372" y="1571612"/>
            <a:ext cx="500066" cy="164307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071670" y="1714488"/>
            <a:ext cx="500066" cy="64294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286512" y="1928802"/>
            <a:ext cx="500066" cy="307183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28926" y="5000636"/>
            <a:ext cx="3929090" cy="7143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Разноуровневый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подиум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5720" y="1357298"/>
            <a:ext cx="8643998" cy="6429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Художественно-эстетический центр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71604" y="4143380"/>
            <a:ext cx="4214842" cy="7143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Декорации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143504" y="2000240"/>
            <a:ext cx="500066" cy="214314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0104.JPG"/>
          <p:cNvPicPr>
            <a:picLocks noChangeAspect="1"/>
          </p:cNvPicPr>
          <p:nvPr/>
        </p:nvPicPr>
        <p:blipFill>
          <a:blip r:embed="rId4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0760" y="642918"/>
            <a:ext cx="2945792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9242294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00042"/>
            <a:ext cx="5429288" cy="3549939"/>
          </a:xfrm>
          <a:prstGeom prst="rect">
            <a:avLst/>
          </a:prstGeom>
        </p:spPr>
      </p:pic>
      <p:sp>
        <p:nvSpPr>
          <p:cNvPr id="3" name="Лента лицом вниз 2"/>
          <p:cNvSpPr/>
          <p:nvPr/>
        </p:nvSpPr>
        <p:spPr>
          <a:xfrm>
            <a:off x="0" y="0"/>
            <a:ext cx="9144000" cy="642918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Художественно-эстетический центр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3786190"/>
            <a:ext cx="5500726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Различные виды театра, игрушки для театральной деятельности, подиум, музыкальные инструменты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00760" y="4071942"/>
            <a:ext cx="3143240" cy="5715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Литературный уголок или уголок уединения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AG2351.jpg"/>
          <p:cNvPicPr>
            <a:picLocks noChangeAspect="1"/>
          </p:cNvPicPr>
          <p:nvPr/>
        </p:nvPicPr>
        <p:blipFill>
          <a:blip r:embed="rId6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39" y="4643446"/>
            <a:ext cx="3173289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DSC_161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97" y="4714884"/>
            <a:ext cx="3071803" cy="207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DSC_1620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4709014"/>
            <a:ext cx="2717111" cy="2148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Лента лицом вниз 4"/>
          <p:cNvSpPr/>
          <p:nvPr/>
        </p:nvSpPr>
        <p:spPr>
          <a:xfrm>
            <a:off x="1" y="0"/>
            <a:ext cx="9144000" cy="642918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Художественно-эстетический центр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29322" y="714356"/>
            <a:ext cx="3214678" cy="5715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Уголок ряженья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429132"/>
            <a:ext cx="2714644" cy="6429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Разноуровневый подиум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714356"/>
            <a:ext cx="3143240" cy="6429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Декорации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DSC_1571.JPG"/>
          <p:cNvPicPr>
            <a:picLocks noChangeAspect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39693" y="1357298"/>
            <a:ext cx="3304307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AG4501.jpg"/>
          <p:cNvPicPr>
            <a:picLocks noChangeAspect="1"/>
          </p:cNvPicPr>
          <p:nvPr/>
        </p:nvPicPr>
        <p:blipFill>
          <a:blip r:embed="rId4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85860"/>
            <a:ext cx="3231819" cy="4752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614827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78" y="5143488"/>
            <a:ext cx="2651778" cy="1714512"/>
          </a:xfrm>
          <a:prstGeom prst="rect">
            <a:avLst/>
          </a:prstGeom>
        </p:spPr>
      </p:pic>
      <p:pic>
        <p:nvPicPr>
          <p:cNvPr id="17" name="Рисунок 16" descr="DSC0908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78" y="2000240"/>
            <a:ext cx="2643206" cy="2187481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3214678" y="1285860"/>
            <a:ext cx="2643206" cy="6429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Музыкальные инструменты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357158" y="1500174"/>
            <a:ext cx="1873250" cy="574675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Оживить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715140" y="1500174"/>
            <a:ext cx="2071702" cy="576263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Услышать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857356" y="2143116"/>
            <a:ext cx="2301878" cy="576262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Увидеть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14876" y="2143116"/>
            <a:ext cx="2357454" cy="576263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. Обыграть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0034" y="3071810"/>
            <a:ext cx="7786742" cy="107949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Побуждает интерес к объекту, формирует полные и яркие представления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357554" y="4500570"/>
            <a:ext cx="2071702" cy="576262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 Сделать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596" y="5429264"/>
            <a:ext cx="8358246" cy="12144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Активно используют  полученные знания 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представления, развиваются все стороны речи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Лента лицом вниз 11"/>
          <p:cNvSpPr/>
          <p:nvPr/>
        </p:nvSpPr>
        <p:spPr>
          <a:xfrm>
            <a:off x="1" y="0"/>
            <a:ext cx="9144000" cy="785794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Творческая деятельность детей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928662" y="857232"/>
            <a:ext cx="7072362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пятиступенчатая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571604" y="1000108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Пятиступенчатая модель интеграции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2786050" y="2714620"/>
            <a:ext cx="357190" cy="33546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286248" y="4143380"/>
            <a:ext cx="357190" cy="33546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1071538" y="2071678"/>
            <a:ext cx="285752" cy="11430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трелка вниз 32"/>
          <p:cNvSpPr/>
          <p:nvPr/>
        </p:nvSpPr>
        <p:spPr>
          <a:xfrm>
            <a:off x="5786446" y="2714620"/>
            <a:ext cx="357190" cy="33546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4286248" y="5072074"/>
            <a:ext cx="357190" cy="33546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7715272" y="2071678"/>
            <a:ext cx="285752" cy="11430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alls.ru-55050.jpg"/>
          <p:cNvPicPr>
            <a:picLocks noChangeAspect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0" y="5786430"/>
            <a:ext cx="9144000" cy="107157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Развивается диалогическая речь, слуховое внимание, формируется монологическая вербальные и невербальные средства коммуникации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AirBrush_201911181707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2918"/>
            <a:ext cx="3286115" cy="261395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2571736" y="857232"/>
            <a:ext cx="4071966" cy="6429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Оживить</a:t>
            </a:r>
            <a:endParaRPr lang="ru-RU" sz="3600" dirty="0"/>
          </a:p>
        </p:txBody>
      </p:sp>
      <p:pic>
        <p:nvPicPr>
          <p:cNvPr id="10" name="Рисунок 9" descr="DSC_1621.JPG"/>
          <p:cNvPicPr>
            <a:picLocks noChangeAspect="1"/>
          </p:cNvPicPr>
          <p:nvPr/>
        </p:nvPicPr>
        <p:blipFill>
          <a:blip r:embed="rId4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29000"/>
            <a:ext cx="2244183" cy="2357454"/>
          </a:xfrm>
          <a:prstGeom prst="rect">
            <a:avLst/>
          </a:prstGeom>
        </p:spPr>
      </p:pic>
      <p:pic>
        <p:nvPicPr>
          <p:cNvPr id="11" name="Рисунок 10" descr="DSC_1624.JPG"/>
          <p:cNvPicPr>
            <a:picLocks noChangeAspect="1"/>
          </p:cNvPicPr>
          <p:nvPr/>
        </p:nvPicPr>
        <p:blipFill>
          <a:blip r:embed="rId5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4214818"/>
            <a:ext cx="3384170" cy="1500198"/>
          </a:xfrm>
          <a:prstGeom prst="rect">
            <a:avLst/>
          </a:prstGeom>
        </p:spPr>
      </p:pic>
      <p:sp>
        <p:nvSpPr>
          <p:cNvPr id="3" name="Лента лицом вниз 2"/>
          <p:cNvSpPr/>
          <p:nvPr/>
        </p:nvSpPr>
        <p:spPr>
          <a:xfrm>
            <a:off x="0" y="0"/>
            <a:ext cx="9144000" cy="785794"/>
          </a:xfrm>
          <a:prstGeom prst="ribb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ступень интеграции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DSC_159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8" y="1571612"/>
            <a:ext cx="1357322" cy="2718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DSC_158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306" y="1571612"/>
            <a:ext cx="1601973" cy="2542261"/>
          </a:xfrm>
          <a:prstGeom prst="rect">
            <a:avLst/>
          </a:prstGeom>
        </p:spPr>
      </p:pic>
      <p:pic>
        <p:nvPicPr>
          <p:cNvPr id="15" name="Рисунок 14" descr="DSC_1613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58082" y="714356"/>
            <a:ext cx="1428760" cy="3277744"/>
          </a:xfrm>
          <a:prstGeom prst="rect">
            <a:avLst/>
          </a:prstGeom>
        </p:spPr>
      </p:pic>
      <p:pic>
        <p:nvPicPr>
          <p:cNvPr id="13" name="Рисунок 12" descr="Пальчиковый театр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443" y="4000504"/>
            <a:ext cx="2712877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2542</TotalTime>
  <Words>382</Words>
  <Application>Microsoft Office PowerPoint</Application>
  <PresentationFormat>Экран (4:3)</PresentationFormat>
  <Paragraphs>77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Elena</cp:lastModifiedBy>
  <cp:revision>205</cp:revision>
  <dcterms:created xsi:type="dcterms:W3CDTF">2019-11-03T11:52:01Z</dcterms:created>
  <dcterms:modified xsi:type="dcterms:W3CDTF">2020-04-06T13:40:23Z</dcterms:modified>
</cp:coreProperties>
</file>