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4"/>
  </p:notesMasterIdLst>
  <p:handoutMasterIdLst>
    <p:handoutMasterId r:id="rId15"/>
  </p:handoutMasterIdLst>
  <p:sldIdLst>
    <p:sldId id="256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6" r:id="rId12"/>
    <p:sldId id="267" r:id="rId13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1218" y="-7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B57E39E0-64AB-4572-927A-8A68718F12C0}" type="slidenum"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5803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E56D6920-4050-491E-81A8-BDB8930AC694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80676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196487-9FDC-487B-941B-49AF623879E7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3754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A8178F5-4486-4AA2-84E9-8962AA12CB56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5881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699855A-71B8-4222-BC14-119623DC94AD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2721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DADE642-E1E0-46A4-A431-DA43AB15F1C5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01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3D6BCB-7D85-424D-B79E-F6F6C45EE706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72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37167B5-9343-4DDF-9109-E0EAE607E2B0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09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0B4EDD-779A-4082-9468-D56CC50B69E4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71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22D394-9BFC-4B18-92B3-BFA059C59CC0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302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4D6884-D66B-423A-B0EF-C355BABF305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5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D354F1-EDE5-4A93-BAFE-6C2047873170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68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F345C1-DEC1-4161-A5C9-870C8071A46E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21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B362A1-9DAC-4EA3-9EF6-59156C7C4007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675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CF98762-C1C7-412F-B466-FD370D4EC1F0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07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38A408F-9DF8-494B-BD05-C202E80B636C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67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13478A-D86B-4728-8585-1460B96211AA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921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01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53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0496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2325" y="2138363"/>
            <a:ext cx="413226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6988" y="2138363"/>
            <a:ext cx="4133850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22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56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58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04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3B47A5-6065-476A-AD9D-09B021D23B57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8968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2117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9651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59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700088"/>
            <a:ext cx="2151063" cy="6200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700088"/>
            <a:ext cx="6303962" cy="6200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16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32FD9CB-C622-479D-806C-41D394A3F2ED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7035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495EB60-90AE-43A0-8096-7CEA40D10095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4999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73E4EB-0941-4767-8FCD-68E9675E0EF1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3757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447260F-4BE4-4275-9970-34CF772DF0F6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9532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BE382E3-464A-49B5-9EDB-9A270BDAD5B9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5280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9478168-718A-4582-8E35-96D4D03A0B4A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8309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718472B3-64AF-4D45-BD46-F136BAC443FD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x-none" sz="4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x-none" sz="24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E7789259-CED0-4A51-9BA2-FFCF1A5D9EA7}" type="slidenum"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de-DE" sz="4400" b="0" i="0" u="none" strike="noStrike" kern="1200">
          <a:ln>
            <a:noFill/>
          </a:ln>
          <a:latin typeface="Arial" pitchFamily="18"/>
          <a:ea typeface="Microsoft YaHei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de-DE" sz="3200" b="0" i="0" u="none" strike="noStrike" kern="1200">
          <a:ln>
            <a:noFill/>
          </a:ln>
          <a:latin typeface="Arial" pitchFamily="18"/>
          <a:ea typeface="Microsoft YaHei" pitchFamily="2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699480"/>
            <a:ext cx="860796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822600" y="2137680"/>
            <a:ext cx="841824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de-DE" sz="2400" b="1" i="1" u="none" strike="noStrike">
          <a:ln>
            <a:noFill/>
          </a:ln>
          <a:solidFill>
            <a:srgbClr val="99284C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de-DE" sz="2400" b="0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752040" y="2442351"/>
            <a:ext cx="8607960" cy="2954655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de-DE" sz="4800" dirty="0" err="1">
                <a:solidFill>
                  <a:srgbClr val="99284C"/>
                </a:solidFill>
              </a:rPr>
              <a:t>Психолого-педагогическое</a:t>
            </a:r>
            <a:r>
              <a:rPr lang="de-DE" sz="4800" dirty="0">
                <a:solidFill>
                  <a:srgbClr val="99284C"/>
                </a:solidFill>
              </a:rPr>
              <a:t> </a:t>
            </a:r>
            <a:r>
              <a:rPr lang="de-DE" sz="4800" dirty="0" err="1">
                <a:solidFill>
                  <a:srgbClr val="99284C"/>
                </a:solidFill>
              </a:rPr>
              <a:t>сопровождение</a:t>
            </a:r>
            <a:r>
              <a:rPr lang="de-DE" sz="4800" dirty="0">
                <a:solidFill>
                  <a:srgbClr val="99284C"/>
                </a:solidFill>
              </a:rPr>
              <a:t> </a:t>
            </a:r>
            <a:r>
              <a:rPr lang="de-DE" sz="4800" dirty="0" err="1">
                <a:solidFill>
                  <a:srgbClr val="99284C"/>
                </a:solidFill>
              </a:rPr>
              <a:t>эмоционального</a:t>
            </a:r>
            <a:r>
              <a:rPr lang="de-DE" sz="4800" dirty="0">
                <a:solidFill>
                  <a:srgbClr val="99284C"/>
                </a:solidFill>
              </a:rPr>
              <a:t> </a:t>
            </a:r>
            <a:r>
              <a:rPr lang="de-DE" sz="4800" dirty="0" err="1">
                <a:solidFill>
                  <a:srgbClr val="99284C"/>
                </a:solidFill>
              </a:rPr>
              <a:t>развития</a:t>
            </a:r>
            <a:r>
              <a:rPr lang="de-DE" sz="4800" dirty="0">
                <a:solidFill>
                  <a:srgbClr val="99284C"/>
                </a:solidFill>
              </a:rPr>
              <a:t> </a:t>
            </a:r>
            <a:r>
              <a:rPr lang="de-DE" sz="4800" dirty="0" err="1" smtClean="0">
                <a:solidFill>
                  <a:srgbClr val="99284C"/>
                </a:solidFill>
              </a:rPr>
              <a:t>школьников</a:t>
            </a:r>
            <a:endParaRPr lang="de-DE" sz="4800" dirty="0">
              <a:solidFill>
                <a:srgbClr val="99284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000" y="5829120"/>
            <a:ext cx="2886120" cy="101087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600" b="1" i="0" u="none" strike="noStrike" kern="1200" spc="0" dirty="0">
              <a:ln>
                <a:noFill/>
              </a:ln>
              <a:solidFill>
                <a:srgbClr val="04617B"/>
              </a:solidFill>
              <a:latin typeface="Times New Roman" pitchFamily="18"/>
              <a:ea typeface="Andale Sans UI" pitchFamily="2"/>
              <a:cs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indent="0" algn="ctr"/>
            <a:endParaRPr lang="de-DE">
              <a:solidFill>
                <a:srgbClr val="99284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0" y="522359"/>
            <a:ext cx="9143640" cy="685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800"/>
              <a:t>Актуальность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900000" y="2160000"/>
            <a:ext cx="8418240" cy="4762799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dirty="0" err="1"/>
              <a:t>На</a:t>
            </a:r>
            <a:r>
              <a:rPr lang="de-DE" dirty="0"/>
              <a:t> </a:t>
            </a:r>
            <a:r>
              <a:rPr lang="de-DE" dirty="0" err="1"/>
              <a:t>этапе</a:t>
            </a:r>
            <a:r>
              <a:rPr lang="de-DE" dirty="0"/>
              <a:t> </a:t>
            </a:r>
            <a:r>
              <a:rPr lang="de-DE" dirty="0" err="1" smtClean="0"/>
              <a:t>школьного</a:t>
            </a:r>
            <a:r>
              <a:rPr lang="de-DE" dirty="0" smtClean="0"/>
              <a:t> </a:t>
            </a:r>
            <a:r>
              <a:rPr lang="de-DE" dirty="0" err="1"/>
              <a:t>детства</a:t>
            </a:r>
            <a:r>
              <a:rPr lang="de-DE" dirty="0"/>
              <a:t> </a:t>
            </a:r>
            <a:r>
              <a:rPr lang="de-DE" dirty="0" err="1"/>
              <a:t>происходит</a:t>
            </a:r>
            <a:r>
              <a:rPr lang="de-DE" dirty="0"/>
              <a:t> </a:t>
            </a:r>
            <a:r>
              <a:rPr lang="de-DE" dirty="0" err="1"/>
              <a:t>формирование</a:t>
            </a:r>
            <a:r>
              <a:rPr lang="de-DE" dirty="0"/>
              <a:t> </a:t>
            </a:r>
            <a:r>
              <a:rPr lang="de-DE" dirty="0" err="1"/>
              <a:t>эмоциональной</a:t>
            </a:r>
            <a:r>
              <a:rPr lang="de-DE" dirty="0"/>
              <a:t> </a:t>
            </a:r>
            <a:r>
              <a:rPr lang="de-DE" dirty="0" err="1"/>
              <a:t>сферы</a:t>
            </a:r>
            <a:r>
              <a:rPr lang="de-DE" dirty="0"/>
              <a:t> </a:t>
            </a:r>
            <a:r>
              <a:rPr lang="de-DE" dirty="0" err="1"/>
              <a:t>ребенка</a:t>
            </a:r>
            <a:r>
              <a:rPr lang="de-DE" dirty="0"/>
              <a:t>, </a:t>
            </a:r>
            <a:r>
              <a:rPr lang="de-DE" dirty="0" err="1"/>
              <a:t>его</a:t>
            </a:r>
            <a:r>
              <a:rPr lang="de-DE" dirty="0"/>
              <a:t> </a:t>
            </a:r>
            <a:r>
              <a:rPr lang="de-DE" dirty="0" err="1"/>
              <a:t>эмоционального</a:t>
            </a:r>
            <a:r>
              <a:rPr lang="de-DE" dirty="0"/>
              <a:t> </a:t>
            </a:r>
            <a:r>
              <a:rPr lang="de-DE" dirty="0" err="1"/>
              <a:t>отношеня</a:t>
            </a:r>
            <a:r>
              <a:rPr lang="de-DE" dirty="0"/>
              <a:t> к </a:t>
            </a:r>
            <a:r>
              <a:rPr lang="de-DE" dirty="0" err="1"/>
              <a:t>семье</a:t>
            </a:r>
            <a:r>
              <a:rPr lang="de-DE" dirty="0"/>
              <a:t>, </a:t>
            </a:r>
            <a:r>
              <a:rPr lang="de-DE" dirty="0" err="1"/>
              <a:t>близким</a:t>
            </a:r>
            <a:r>
              <a:rPr lang="de-DE" dirty="0"/>
              <a:t> и </a:t>
            </a:r>
            <a:r>
              <a:rPr lang="de-DE" dirty="0" err="1"/>
              <a:t>эмоционального</a:t>
            </a:r>
            <a:r>
              <a:rPr lang="de-DE" dirty="0"/>
              <a:t> </a:t>
            </a:r>
            <a:r>
              <a:rPr lang="de-DE" dirty="0" err="1"/>
              <a:t>поведения</a:t>
            </a:r>
            <a:r>
              <a:rPr lang="de-DE" dirty="0"/>
              <a:t>.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В </a:t>
            </a:r>
            <a:r>
              <a:rPr lang="de-DE" dirty="0" err="1"/>
              <a:t>наше</a:t>
            </a:r>
            <a:r>
              <a:rPr lang="de-DE" dirty="0"/>
              <a:t> </a:t>
            </a:r>
            <a:r>
              <a:rPr lang="de-DE" dirty="0" err="1"/>
              <a:t>время</a:t>
            </a:r>
            <a:r>
              <a:rPr lang="de-DE" dirty="0"/>
              <a:t> </a:t>
            </a:r>
            <a:r>
              <a:rPr lang="de-DE" dirty="0" err="1"/>
              <a:t>увеличивается</a:t>
            </a:r>
            <a:r>
              <a:rPr lang="de-DE" dirty="0"/>
              <a:t> </a:t>
            </a:r>
            <a:r>
              <a:rPr lang="de-DE" dirty="0" err="1"/>
              <a:t>количество</a:t>
            </a:r>
            <a:r>
              <a:rPr lang="de-DE" dirty="0"/>
              <a:t> </a:t>
            </a:r>
            <a:r>
              <a:rPr lang="de-DE" dirty="0" err="1"/>
              <a:t>детей</a:t>
            </a:r>
            <a:r>
              <a:rPr lang="de-DE" dirty="0"/>
              <a:t>, </a:t>
            </a:r>
            <a:r>
              <a:rPr lang="de-DE" dirty="0" err="1"/>
              <a:t>не</a:t>
            </a:r>
            <a:r>
              <a:rPr lang="de-DE" dirty="0"/>
              <a:t> </a:t>
            </a:r>
            <a:r>
              <a:rPr lang="de-DE" dirty="0" err="1"/>
              <a:t>владеющих</a:t>
            </a:r>
            <a:r>
              <a:rPr lang="de-DE" dirty="0"/>
              <a:t> </a:t>
            </a:r>
            <a:r>
              <a:rPr lang="de-DE" dirty="0" err="1"/>
              <a:t>способами</a:t>
            </a:r>
            <a:r>
              <a:rPr lang="de-DE" dirty="0"/>
              <a:t> </a:t>
            </a:r>
            <a:r>
              <a:rPr lang="de-DE" dirty="0" err="1"/>
              <a:t>адекватного</a:t>
            </a:r>
            <a:r>
              <a:rPr lang="de-DE" dirty="0"/>
              <a:t> </a:t>
            </a:r>
            <a:r>
              <a:rPr lang="de-DE" dirty="0" err="1"/>
              <a:t>выражения</a:t>
            </a:r>
            <a:r>
              <a:rPr lang="de-DE" dirty="0"/>
              <a:t> </a:t>
            </a:r>
            <a:r>
              <a:rPr lang="de-DE" dirty="0" err="1"/>
              <a:t>эмоций</a:t>
            </a:r>
            <a:r>
              <a:rPr lang="de-DE" dirty="0"/>
              <a:t>, </a:t>
            </a:r>
            <a:r>
              <a:rPr lang="de-DE" dirty="0" err="1"/>
              <a:t>не</a:t>
            </a:r>
            <a:r>
              <a:rPr lang="de-DE" dirty="0"/>
              <a:t> </a:t>
            </a:r>
            <a:r>
              <a:rPr lang="de-DE" dirty="0" err="1"/>
              <a:t>способных</a:t>
            </a:r>
            <a:r>
              <a:rPr lang="de-DE" dirty="0"/>
              <a:t> </a:t>
            </a:r>
            <a:r>
              <a:rPr lang="de-DE" dirty="0" err="1"/>
              <a:t>понимать</a:t>
            </a:r>
            <a:r>
              <a:rPr lang="de-DE" dirty="0"/>
              <a:t> </a:t>
            </a:r>
            <a:r>
              <a:rPr lang="de-DE" dirty="0" err="1"/>
              <a:t>не</a:t>
            </a:r>
            <a:r>
              <a:rPr lang="de-DE" dirty="0"/>
              <a:t> </a:t>
            </a:r>
            <a:r>
              <a:rPr lang="de-DE" dirty="0" err="1"/>
              <a:t>только</a:t>
            </a:r>
            <a:r>
              <a:rPr lang="de-DE" dirty="0"/>
              <a:t> </a:t>
            </a:r>
            <a:r>
              <a:rPr lang="de-DE" dirty="0" err="1"/>
              <a:t>чужие</a:t>
            </a:r>
            <a:r>
              <a:rPr lang="de-DE" dirty="0"/>
              <a:t> </a:t>
            </a:r>
            <a:r>
              <a:rPr lang="de-DE" dirty="0" err="1"/>
              <a:t>чувства</a:t>
            </a:r>
            <a:r>
              <a:rPr lang="de-DE" dirty="0"/>
              <a:t>, </a:t>
            </a:r>
            <a:r>
              <a:rPr lang="de-DE" dirty="0" err="1"/>
              <a:t>но</a:t>
            </a:r>
            <a:r>
              <a:rPr lang="de-DE" dirty="0"/>
              <a:t> и </a:t>
            </a:r>
            <a:r>
              <a:rPr lang="de-DE" dirty="0" err="1"/>
              <a:t>свои</a:t>
            </a:r>
            <a:r>
              <a:rPr lang="de-DE" dirty="0"/>
              <a:t>.</a:t>
            </a:r>
          </a:p>
          <a:p>
            <a:pPr lvl="0"/>
            <a:endParaRPr lang="de-DE" dirty="0"/>
          </a:p>
          <a:p>
            <a:pPr lvl="0"/>
            <a:r>
              <a:rPr lang="de-DE" dirty="0" err="1"/>
              <a:t>Как</a:t>
            </a:r>
            <a:r>
              <a:rPr lang="de-DE" dirty="0"/>
              <a:t> </a:t>
            </a:r>
            <a:r>
              <a:rPr lang="de-DE" dirty="0" err="1"/>
              <a:t>правило</a:t>
            </a:r>
            <a:r>
              <a:rPr lang="de-DE" dirty="0"/>
              <a:t>, </a:t>
            </a:r>
            <a:r>
              <a:rPr lang="de-DE" dirty="0" err="1"/>
              <a:t>результат</a:t>
            </a:r>
            <a:r>
              <a:rPr lang="de-DE" dirty="0"/>
              <a:t> </a:t>
            </a:r>
            <a:r>
              <a:rPr lang="de-DE" dirty="0" err="1"/>
              <a:t>этого</a:t>
            </a:r>
            <a:r>
              <a:rPr lang="de-DE" dirty="0"/>
              <a:t>- </a:t>
            </a:r>
            <a:r>
              <a:rPr lang="de-DE" dirty="0" err="1"/>
              <a:t>психосоматические</a:t>
            </a:r>
            <a:r>
              <a:rPr lang="de-DE" dirty="0"/>
              <a:t> </a:t>
            </a:r>
            <a:r>
              <a:rPr lang="de-DE" dirty="0" err="1"/>
              <a:t>заболевания</a:t>
            </a:r>
            <a:r>
              <a:rPr lang="de-DE" dirty="0"/>
              <a:t>, </a:t>
            </a:r>
            <a:r>
              <a:rPr lang="de-DE" dirty="0" err="1"/>
              <a:t>неудовлетворенность</a:t>
            </a:r>
            <a:r>
              <a:rPr lang="de-DE" dirty="0"/>
              <a:t> </a:t>
            </a:r>
            <a:r>
              <a:rPr lang="de-DE" dirty="0" err="1"/>
              <a:t>межличностными</a:t>
            </a:r>
            <a:r>
              <a:rPr lang="de-DE" dirty="0"/>
              <a:t> </a:t>
            </a:r>
            <a:r>
              <a:rPr lang="de-DE" dirty="0" err="1"/>
              <a:t>взаимоотношениями</a:t>
            </a:r>
            <a:r>
              <a:rPr lang="de-DE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1156680"/>
            <a:ext cx="8607960" cy="3477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1547590"/>
            <a:ext cx="4107600" cy="535289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dirty="0" err="1"/>
              <a:t>Дефицит</a:t>
            </a:r>
            <a:r>
              <a:rPr lang="de-DE" dirty="0"/>
              <a:t> </a:t>
            </a:r>
            <a:r>
              <a:rPr lang="de-DE" dirty="0" err="1"/>
              <a:t>общения</a:t>
            </a:r>
            <a:r>
              <a:rPr lang="de-DE" dirty="0"/>
              <a:t> </a:t>
            </a:r>
            <a:r>
              <a:rPr lang="de-DE" dirty="0" err="1"/>
              <a:t>со</a:t>
            </a:r>
            <a:r>
              <a:rPr lang="de-DE" dirty="0"/>
              <a:t> </a:t>
            </a:r>
            <a:r>
              <a:rPr lang="de-DE" dirty="0" err="1"/>
              <a:t>взрослыми</a:t>
            </a:r>
            <a:r>
              <a:rPr lang="de-DE" dirty="0"/>
              <a:t> </a:t>
            </a:r>
            <a:r>
              <a:rPr lang="de-DE" dirty="0" err="1"/>
              <a:t>внутри</a:t>
            </a:r>
            <a:r>
              <a:rPr lang="de-DE" dirty="0"/>
              <a:t> </a:t>
            </a:r>
            <a:r>
              <a:rPr lang="de-DE" dirty="0" err="1"/>
              <a:t>семьи</a:t>
            </a:r>
            <a:r>
              <a:rPr lang="de-DE" dirty="0"/>
              <a:t>, </a:t>
            </a:r>
            <a:r>
              <a:rPr lang="de-DE" dirty="0" err="1"/>
              <a:t>подмена</a:t>
            </a:r>
            <a:r>
              <a:rPr lang="de-DE" dirty="0"/>
              <a:t> </a:t>
            </a:r>
            <a:r>
              <a:rPr lang="de-DE" dirty="0" err="1"/>
              <a:t>ведущей</a:t>
            </a:r>
            <a:r>
              <a:rPr lang="de-DE" dirty="0"/>
              <a:t> </a:t>
            </a:r>
            <a:r>
              <a:rPr lang="de-DE" dirty="0" err="1"/>
              <a:t>деятельности</a:t>
            </a:r>
            <a:r>
              <a:rPr lang="de-DE" dirty="0"/>
              <a:t> </a:t>
            </a:r>
            <a:r>
              <a:rPr lang="de-DE" dirty="0" err="1" smtClean="0"/>
              <a:t>школьного</a:t>
            </a:r>
            <a:r>
              <a:rPr lang="de-DE" dirty="0" smtClean="0"/>
              <a:t> </a:t>
            </a:r>
            <a:r>
              <a:rPr lang="de-DE" dirty="0" err="1" smtClean="0"/>
              <a:t>возраста</a:t>
            </a:r>
            <a:r>
              <a:rPr lang="ru-RU" dirty="0" smtClean="0"/>
              <a:t> </a:t>
            </a:r>
            <a:r>
              <a:rPr lang="de-DE" dirty="0" smtClean="0"/>
              <a:t>-</a:t>
            </a:r>
            <a:r>
              <a:rPr lang="ru-RU" dirty="0" smtClean="0"/>
              <a:t> </a:t>
            </a:r>
            <a:r>
              <a:rPr lang="de-DE" dirty="0" err="1" smtClean="0"/>
              <a:t>игры</a:t>
            </a:r>
            <a:r>
              <a:rPr lang="de-DE" dirty="0" smtClean="0"/>
              <a:t> </a:t>
            </a:r>
            <a:r>
              <a:rPr lang="de-DE" dirty="0" err="1"/>
              <a:t>на</a:t>
            </a:r>
            <a:r>
              <a:rPr lang="de-DE" dirty="0"/>
              <a:t> </a:t>
            </a:r>
            <a:r>
              <a:rPr lang="de-DE" dirty="0" err="1"/>
              <a:t>время</a:t>
            </a:r>
            <a:r>
              <a:rPr lang="de-DE" dirty="0"/>
              <a:t>, </a:t>
            </a:r>
            <a:r>
              <a:rPr lang="de-DE" dirty="0" err="1"/>
              <a:t>проводимое</a:t>
            </a:r>
            <a:r>
              <a:rPr lang="de-DE" dirty="0"/>
              <a:t> </a:t>
            </a:r>
            <a:r>
              <a:rPr lang="de-DE" dirty="0" err="1"/>
              <a:t>за</a:t>
            </a:r>
            <a:r>
              <a:rPr lang="de-DE" dirty="0"/>
              <a:t> </a:t>
            </a:r>
            <a:r>
              <a:rPr lang="de-DE" dirty="0" err="1"/>
              <a:t>телевизором</a:t>
            </a:r>
            <a:r>
              <a:rPr lang="de-DE" dirty="0"/>
              <a:t> и </a:t>
            </a:r>
            <a:r>
              <a:rPr lang="de-DE" dirty="0" err="1"/>
              <a:t>компьютером-это</a:t>
            </a:r>
            <a:r>
              <a:rPr lang="de-DE" dirty="0"/>
              <a:t> </a:t>
            </a:r>
            <a:r>
              <a:rPr lang="de-DE" dirty="0" err="1"/>
              <a:t>обстоятельства</a:t>
            </a:r>
            <a:r>
              <a:rPr lang="de-DE" dirty="0"/>
              <a:t>, в </a:t>
            </a:r>
            <a:r>
              <a:rPr lang="de-DE" dirty="0" err="1"/>
              <a:t>силу</a:t>
            </a:r>
            <a:r>
              <a:rPr lang="de-DE" dirty="0"/>
              <a:t> </a:t>
            </a:r>
            <a:r>
              <a:rPr lang="de-DE" dirty="0" err="1"/>
              <a:t>которых</a:t>
            </a:r>
            <a:r>
              <a:rPr lang="de-DE" dirty="0"/>
              <a:t> </a:t>
            </a:r>
            <a:r>
              <a:rPr lang="de-DE" dirty="0" err="1"/>
              <a:t>эмоциональная</a:t>
            </a:r>
            <a:r>
              <a:rPr lang="de-DE" dirty="0"/>
              <a:t> </a:t>
            </a:r>
            <a:r>
              <a:rPr lang="de-DE" dirty="0" err="1"/>
              <a:t>сфера</a:t>
            </a:r>
            <a:r>
              <a:rPr lang="de-DE" dirty="0"/>
              <a:t> </a:t>
            </a:r>
            <a:r>
              <a:rPr lang="de-DE" dirty="0" err="1"/>
              <a:t>современного</a:t>
            </a:r>
            <a:r>
              <a:rPr lang="de-DE" dirty="0"/>
              <a:t> </a:t>
            </a:r>
            <a:r>
              <a:rPr lang="de-DE" dirty="0" err="1" smtClean="0"/>
              <a:t>школьника</a:t>
            </a:r>
            <a:r>
              <a:rPr lang="de-DE" dirty="0" smtClean="0"/>
              <a:t> </a:t>
            </a:r>
            <a:r>
              <a:rPr lang="de-DE" dirty="0" err="1"/>
              <a:t>подвержена</a:t>
            </a:r>
            <a:r>
              <a:rPr lang="de-DE" dirty="0"/>
              <a:t> </a:t>
            </a:r>
            <a:r>
              <a:rPr lang="de-DE" dirty="0" err="1"/>
              <a:t>риску</a:t>
            </a:r>
            <a:r>
              <a:rPr lang="de-DE" dirty="0"/>
              <a:t>.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135760" y="2137680"/>
            <a:ext cx="4107600" cy="227160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0" indent="0"/>
            <a:endParaRPr lang="de-DE"/>
          </a:p>
        </p:txBody>
      </p:sp>
      <p:sp>
        <p:nvSpPr>
          <p:cNvPr id="5" name="Текст 4"/>
          <p:cNvSpPr txBox="1">
            <a:spLocks noGrp="1"/>
          </p:cNvSpPr>
          <p:nvPr>
            <p:ph type="body" idx="4294967295"/>
          </p:nvPr>
        </p:nvSpPr>
        <p:spPr>
          <a:xfrm>
            <a:off x="5135760" y="4625280"/>
            <a:ext cx="4107600" cy="227160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0" indent="0"/>
            <a:endParaRPr lang="de-DE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20000" y="1148400"/>
            <a:ext cx="3777480" cy="2631600"/>
          </a:xfrm>
          <a:prstGeom prst="rect">
            <a:avLst/>
          </a:prstGeom>
          <a:noFill/>
          <a:ln w="38160">
            <a:solidFill>
              <a:srgbClr val="FFC000"/>
            </a:solidFill>
            <a:prstDash val="solid"/>
            <a:miter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220000" y="4320000"/>
            <a:ext cx="3744360" cy="2700000"/>
          </a:xfrm>
          <a:prstGeom prst="rect">
            <a:avLst/>
          </a:prstGeom>
          <a:noFill/>
          <a:ln w="38160">
            <a:solidFill>
              <a:srgbClr val="FFC000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3200"/>
              <a:t>Основное направление в деятельности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2137680"/>
            <a:ext cx="8418240" cy="227160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/>
              <a:t>Сохранение и укрепление психического здоровья детей с учетом возрастных и индивидуальных особенностей каждого ребенка.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900000" y="4140000"/>
            <a:ext cx="8418240" cy="227160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b="1" dirty="0" err="1"/>
              <a:t>Форма</a:t>
            </a:r>
            <a:r>
              <a:rPr lang="de-DE" b="1" dirty="0"/>
              <a:t> </a:t>
            </a:r>
            <a:r>
              <a:rPr lang="de-DE" b="1" dirty="0" err="1"/>
              <a:t>работы</a:t>
            </a:r>
            <a:r>
              <a:rPr lang="de-DE" b="1" dirty="0"/>
              <a:t>:</a:t>
            </a:r>
          </a:p>
          <a:p>
            <a:pPr lvl="0"/>
            <a:r>
              <a:rPr lang="de-DE" dirty="0" err="1"/>
              <a:t>Наблюдение</a:t>
            </a:r>
            <a:endParaRPr lang="de-DE" dirty="0"/>
          </a:p>
          <a:p>
            <a:pPr lvl="0"/>
            <a:r>
              <a:rPr lang="de-DE" dirty="0" err="1"/>
              <a:t>Беседа</a:t>
            </a:r>
            <a:endParaRPr lang="de-DE" dirty="0"/>
          </a:p>
          <a:p>
            <a:pPr lvl="0"/>
            <a:r>
              <a:rPr lang="de-DE" dirty="0" err="1"/>
              <a:t>Анкетирование</a:t>
            </a:r>
            <a:endParaRPr lang="de-DE" dirty="0"/>
          </a:p>
          <a:p>
            <a:pPr lvl="0"/>
            <a:r>
              <a:rPr lang="ru-RU" dirty="0" err="1" smtClean="0"/>
              <a:t>Корректиру</a:t>
            </a:r>
            <a:r>
              <a:rPr lang="de-DE" dirty="0" err="1" smtClean="0"/>
              <a:t>ющие</a:t>
            </a:r>
            <a:r>
              <a:rPr lang="de-DE" dirty="0" smtClean="0"/>
              <a:t> </a:t>
            </a:r>
            <a:r>
              <a:rPr lang="de-DE" dirty="0" err="1"/>
              <a:t>занятия</a:t>
            </a:r>
            <a:endParaRPr lang="de-DE" dirty="0"/>
          </a:p>
          <a:p>
            <a:pPr lvl="0"/>
            <a:r>
              <a:rPr lang="de-DE" dirty="0" err="1"/>
              <a:t>Консультации</a:t>
            </a:r>
            <a:endParaRPr lang="de-DE" dirty="0"/>
          </a:p>
        </p:txBody>
      </p:sp>
      <p:pic>
        <p:nvPicPr>
          <p:cNvPr id="1026" name="Picture 2" descr="C:\Users\Пользователь\Desktop\Картинки для сайта\pchelka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6336" y="3203774"/>
            <a:ext cx="396044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000" dirty="0" err="1"/>
              <a:t>Задачи</a:t>
            </a:r>
            <a:r>
              <a:rPr lang="de-DE" sz="4000" dirty="0"/>
              <a:t>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1619597"/>
            <a:ext cx="8418240" cy="5495083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sz="2200" dirty="0" err="1"/>
              <a:t>Формирование</a:t>
            </a:r>
            <a:r>
              <a:rPr lang="de-DE" sz="2200" dirty="0"/>
              <a:t> </a:t>
            </a:r>
            <a:r>
              <a:rPr lang="de-DE" sz="2200" dirty="0" err="1"/>
              <a:t>развивающего</a:t>
            </a:r>
            <a:r>
              <a:rPr lang="de-DE" sz="2200" dirty="0"/>
              <a:t> </a:t>
            </a:r>
            <a:r>
              <a:rPr lang="de-DE" sz="2200" dirty="0" err="1"/>
              <a:t>образа</a:t>
            </a:r>
            <a:r>
              <a:rPr lang="de-DE" sz="2200" dirty="0"/>
              <a:t> </a:t>
            </a:r>
            <a:r>
              <a:rPr lang="de-DE" sz="2200" dirty="0" err="1"/>
              <a:t>жизни</a:t>
            </a:r>
            <a:r>
              <a:rPr lang="de-DE" sz="2200" dirty="0"/>
              <a:t> </a:t>
            </a:r>
            <a:r>
              <a:rPr lang="de-DE" sz="2200" dirty="0" err="1"/>
              <a:t>ребенка</a:t>
            </a:r>
            <a:r>
              <a:rPr lang="de-DE" sz="2200" dirty="0"/>
              <a:t> в </a:t>
            </a:r>
            <a:r>
              <a:rPr lang="ru-RU" sz="2200" dirty="0" smtClean="0"/>
              <a:t>ОУ</a:t>
            </a:r>
            <a:r>
              <a:rPr lang="de-DE" sz="2200" dirty="0" smtClean="0"/>
              <a:t>;</a:t>
            </a:r>
            <a:endParaRPr lang="de-DE" sz="2200" dirty="0"/>
          </a:p>
          <a:p>
            <a:pPr lvl="0"/>
            <a:r>
              <a:rPr lang="de-DE" sz="2200" dirty="0" err="1"/>
              <a:t>обеспечение</a:t>
            </a:r>
            <a:r>
              <a:rPr lang="de-DE" sz="2200" dirty="0"/>
              <a:t> </a:t>
            </a:r>
            <a:r>
              <a:rPr lang="de-DE" sz="2200" dirty="0" err="1"/>
              <a:t>индивидуального</a:t>
            </a:r>
            <a:r>
              <a:rPr lang="de-DE" sz="2200" dirty="0"/>
              <a:t> </a:t>
            </a:r>
            <a:r>
              <a:rPr lang="de-DE" sz="2200" dirty="0" err="1"/>
              <a:t>подхода</a:t>
            </a:r>
            <a:r>
              <a:rPr lang="de-DE" sz="2200" dirty="0"/>
              <a:t> к </a:t>
            </a:r>
            <a:r>
              <a:rPr lang="de-DE" sz="2200" dirty="0" err="1"/>
              <a:t>каждому</a:t>
            </a:r>
            <a:r>
              <a:rPr lang="de-DE" sz="2200" dirty="0"/>
              <a:t> </a:t>
            </a:r>
            <a:r>
              <a:rPr lang="de-DE" sz="2200" dirty="0" err="1"/>
              <a:t>ребенку</a:t>
            </a:r>
            <a:r>
              <a:rPr lang="de-DE" sz="2200" dirty="0"/>
              <a:t>;</a:t>
            </a:r>
          </a:p>
          <a:p>
            <a:pPr lvl="0"/>
            <a:r>
              <a:rPr lang="de-DE" sz="2200" dirty="0" err="1"/>
              <a:t>создание</a:t>
            </a:r>
            <a:r>
              <a:rPr lang="de-DE" sz="2200" dirty="0"/>
              <a:t> </a:t>
            </a:r>
            <a:r>
              <a:rPr lang="de-DE" sz="2200" dirty="0" err="1"/>
              <a:t>условий</a:t>
            </a:r>
            <a:r>
              <a:rPr lang="de-DE" sz="2200" dirty="0"/>
              <a:t> </a:t>
            </a:r>
            <a:r>
              <a:rPr lang="de-DE" sz="2200" dirty="0" err="1"/>
              <a:t>безболезненной</a:t>
            </a:r>
            <a:r>
              <a:rPr lang="de-DE" sz="2200" dirty="0"/>
              <a:t> </a:t>
            </a:r>
            <a:r>
              <a:rPr lang="de-DE" sz="2200" dirty="0" err="1"/>
              <a:t>адаптации</a:t>
            </a:r>
            <a:r>
              <a:rPr lang="de-DE" sz="2200" dirty="0"/>
              <a:t> </a:t>
            </a:r>
            <a:r>
              <a:rPr lang="de-DE" sz="2200" dirty="0" err="1"/>
              <a:t>ребенка</a:t>
            </a:r>
            <a:r>
              <a:rPr lang="de-DE" sz="2200" dirty="0"/>
              <a:t> к </a:t>
            </a:r>
            <a:r>
              <a:rPr lang="de-DE" sz="2200" dirty="0" err="1"/>
              <a:t>новым</a:t>
            </a:r>
            <a:r>
              <a:rPr lang="de-DE" sz="2200" dirty="0"/>
              <a:t> </a:t>
            </a:r>
            <a:r>
              <a:rPr lang="de-DE" sz="2200" dirty="0" err="1"/>
              <a:t>социальным</a:t>
            </a:r>
            <a:r>
              <a:rPr lang="de-DE" sz="2200" dirty="0"/>
              <a:t> </a:t>
            </a:r>
            <a:r>
              <a:rPr lang="de-DE" sz="2200" dirty="0" err="1"/>
              <a:t>условиям</a:t>
            </a:r>
            <a:r>
              <a:rPr lang="de-DE" sz="2200" dirty="0"/>
              <a:t>;</a:t>
            </a:r>
          </a:p>
          <a:p>
            <a:pPr lvl="0"/>
            <a:r>
              <a:rPr lang="de-DE" sz="2200" dirty="0" err="1"/>
              <a:t>Формирование</a:t>
            </a:r>
            <a:r>
              <a:rPr lang="de-DE" sz="2200" dirty="0"/>
              <a:t> и </a:t>
            </a:r>
            <a:r>
              <a:rPr lang="de-DE" sz="2200" dirty="0" err="1"/>
              <a:t>поддержка</a:t>
            </a:r>
            <a:r>
              <a:rPr lang="de-DE" sz="2200" dirty="0"/>
              <a:t> </a:t>
            </a:r>
            <a:r>
              <a:rPr lang="de-DE" sz="2200" dirty="0" err="1"/>
              <a:t>положительной</a:t>
            </a:r>
            <a:r>
              <a:rPr lang="de-DE" sz="2200" dirty="0"/>
              <a:t> </a:t>
            </a:r>
            <a:r>
              <a:rPr lang="de-DE" sz="2200" dirty="0" err="1"/>
              <a:t>самооценки</a:t>
            </a:r>
            <a:r>
              <a:rPr lang="de-DE" sz="2200" dirty="0"/>
              <a:t> у </a:t>
            </a:r>
            <a:r>
              <a:rPr lang="de-DE" sz="2200" dirty="0" err="1"/>
              <a:t>детей</a:t>
            </a:r>
            <a:r>
              <a:rPr lang="de-DE" sz="2200" dirty="0"/>
              <a:t>, </a:t>
            </a:r>
            <a:r>
              <a:rPr lang="de-DE" sz="2200" dirty="0" err="1"/>
              <a:t>уверенности</a:t>
            </a:r>
            <a:r>
              <a:rPr lang="de-DE" sz="2200" dirty="0"/>
              <a:t> в </a:t>
            </a:r>
            <a:r>
              <a:rPr lang="de-DE" sz="2200" dirty="0" err="1"/>
              <a:t>собственных</a:t>
            </a:r>
            <a:r>
              <a:rPr lang="de-DE" sz="2200" dirty="0"/>
              <a:t> </a:t>
            </a:r>
            <a:r>
              <a:rPr lang="de-DE" sz="2200" dirty="0" err="1"/>
              <a:t>возможностях</a:t>
            </a:r>
            <a:r>
              <a:rPr lang="de-DE" sz="2200" dirty="0"/>
              <a:t> и </a:t>
            </a:r>
            <a:r>
              <a:rPr lang="de-DE" sz="2200" dirty="0" err="1"/>
              <a:t>способностях</a:t>
            </a:r>
            <a:r>
              <a:rPr lang="de-DE" sz="2200" dirty="0"/>
              <a:t>;</a:t>
            </a:r>
          </a:p>
          <a:p>
            <a:pPr lvl="0"/>
            <a:r>
              <a:rPr lang="de-DE" sz="2200" dirty="0" err="1"/>
              <a:t>использование</a:t>
            </a:r>
            <a:r>
              <a:rPr lang="de-DE" sz="2200" dirty="0"/>
              <a:t> в </a:t>
            </a:r>
            <a:r>
              <a:rPr lang="de-DE" sz="2200" dirty="0" err="1"/>
              <a:t>образовательной</a:t>
            </a:r>
            <a:r>
              <a:rPr lang="de-DE" sz="2200" dirty="0"/>
              <a:t> </a:t>
            </a:r>
            <a:r>
              <a:rPr lang="de-DE" sz="2200" dirty="0" err="1"/>
              <a:t>деятельности</a:t>
            </a:r>
            <a:r>
              <a:rPr lang="de-DE" sz="2200" dirty="0"/>
              <a:t> </a:t>
            </a:r>
            <a:r>
              <a:rPr lang="de-DE" sz="2200" dirty="0" err="1"/>
              <a:t>форм</a:t>
            </a:r>
            <a:r>
              <a:rPr lang="de-DE" sz="2200" dirty="0"/>
              <a:t> и </a:t>
            </a:r>
            <a:r>
              <a:rPr lang="de-DE" sz="2200" dirty="0" err="1"/>
              <a:t>методов</a:t>
            </a:r>
            <a:r>
              <a:rPr lang="de-DE" sz="2200" dirty="0"/>
              <a:t> </a:t>
            </a:r>
            <a:r>
              <a:rPr lang="de-DE" sz="2200" dirty="0" err="1"/>
              <a:t>работы</a:t>
            </a:r>
            <a:r>
              <a:rPr lang="de-DE" sz="2200" dirty="0"/>
              <a:t> с </a:t>
            </a:r>
            <a:r>
              <a:rPr lang="de-DE" sz="2200" dirty="0" err="1"/>
              <a:t>детьми</a:t>
            </a:r>
            <a:r>
              <a:rPr lang="de-DE" sz="2200" dirty="0"/>
              <a:t>, </a:t>
            </a:r>
            <a:r>
              <a:rPr lang="de-DE" sz="2200" dirty="0" err="1"/>
              <a:t>соответствующих</a:t>
            </a:r>
            <a:r>
              <a:rPr lang="de-DE" sz="2200" dirty="0"/>
              <a:t> </a:t>
            </a:r>
            <a:r>
              <a:rPr lang="de-DE" sz="2200" dirty="0" err="1"/>
              <a:t>их</a:t>
            </a:r>
            <a:r>
              <a:rPr lang="de-DE" sz="2200" dirty="0"/>
              <a:t> </a:t>
            </a:r>
            <a:r>
              <a:rPr lang="de-DE" sz="2200" dirty="0" err="1"/>
              <a:t>возрастным</a:t>
            </a:r>
            <a:r>
              <a:rPr lang="de-DE" sz="2200" dirty="0"/>
              <a:t> и </a:t>
            </a:r>
            <a:r>
              <a:rPr lang="de-DE" sz="2200" dirty="0" err="1"/>
              <a:t>индивидуальным</a:t>
            </a:r>
            <a:r>
              <a:rPr lang="de-DE" sz="2200" dirty="0"/>
              <a:t> </a:t>
            </a:r>
            <a:r>
              <a:rPr lang="de-DE" sz="2200" dirty="0" err="1"/>
              <a:t>особенностям</a:t>
            </a:r>
            <a:r>
              <a:rPr lang="de-DE" sz="2200" dirty="0"/>
              <a:t>;</a:t>
            </a:r>
          </a:p>
          <a:p>
            <a:pPr lvl="0"/>
            <a:r>
              <a:rPr lang="de-DE" sz="2200" dirty="0" err="1"/>
              <a:t>поддержание</a:t>
            </a:r>
            <a:r>
              <a:rPr lang="de-DE" sz="2200" dirty="0"/>
              <a:t> </a:t>
            </a:r>
            <a:r>
              <a:rPr lang="de-DE" sz="2200" dirty="0" err="1"/>
              <a:t>положительного</a:t>
            </a:r>
            <a:r>
              <a:rPr lang="de-DE" sz="2200" dirty="0"/>
              <a:t>, </a:t>
            </a:r>
            <a:r>
              <a:rPr lang="de-DE" sz="2200" dirty="0" err="1"/>
              <a:t>доброжелательного</a:t>
            </a:r>
            <a:r>
              <a:rPr lang="de-DE" sz="2200" dirty="0"/>
              <a:t> </a:t>
            </a:r>
            <a:r>
              <a:rPr lang="de-DE" sz="2200" dirty="0" err="1"/>
              <a:t>отношения</a:t>
            </a:r>
            <a:r>
              <a:rPr lang="de-DE" sz="2200" dirty="0"/>
              <a:t> </a:t>
            </a:r>
            <a:r>
              <a:rPr lang="de-DE" sz="2200" dirty="0" err="1"/>
              <a:t>детей</a:t>
            </a:r>
            <a:r>
              <a:rPr lang="de-DE" sz="2200" dirty="0"/>
              <a:t> </a:t>
            </a:r>
            <a:r>
              <a:rPr lang="de-DE" sz="2200" dirty="0" err="1"/>
              <a:t>друг</a:t>
            </a:r>
            <a:r>
              <a:rPr lang="de-DE" sz="2200" dirty="0"/>
              <a:t> к </a:t>
            </a:r>
            <a:r>
              <a:rPr lang="de-DE" sz="2200" dirty="0" err="1"/>
              <a:t>другу</a:t>
            </a:r>
            <a:endParaRPr lang="de-DE" sz="2200" dirty="0"/>
          </a:p>
          <a:p>
            <a:pPr lvl="0"/>
            <a:r>
              <a:rPr lang="de-DE" sz="2200" dirty="0" err="1"/>
              <a:t>Поддержка</a:t>
            </a:r>
            <a:r>
              <a:rPr lang="de-DE" sz="2200" dirty="0"/>
              <a:t> </a:t>
            </a:r>
            <a:r>
              <a:rPr lang="de-DE" sz="2200" dirty="0" err="1"/>
              <a:t>инициативы</a:t>
            </a:r>
            <a:r>
              <a:rPr lang="de-DE" sz="2200" dirty="0"/>
              <a:t> и </a:t>
            </a:r>
            <a:r>
              <a:rPr lang="de-DE" sz="2200" dirty="0" err="1"/>
              <a:t>самостоятельности</a:t>
            </a:r>
            <a:r>
              <a:rPr lang="de-DE" sz="2200" dirty="0"/>
              <a:t> </a:t>
            </a:r>
            <a:r>
              <a:rPr lang="de-DE" sz="2200" dirty="0" err="1"/>
              <a:t>детей</a:t>
            </a:r>
            <a:r>
              <a:rPr lang="de-DE" sz="2200" dirty="0"/>
              <a:t> в </a:t>
            </a:r>
            <a:r>
              <a:rPr lang="de-DE" sz="2200" dirty="0" err="1"/>
              <a:t>деятельности</a:t>
            </a:r>
            <a:r>
              <a:rPr lang="de-DE" sz="2200" dirty="0"/>
              <a:t>;</a:t>
            </a:r>
          </a:p>
          <a:p>
            <a:pPr lvl="0"/>
            <a:r>
              <a:rPr lang="de-DE" sz="2200" dirty="0" err="1"/>
              <a:t>Защита</a:t>
            </a:r>
            <a:r>
              <a:rPr lang="de-DE" sz="2200" dirty="0"/>
              <a:t> </a:t>
            </a:r>
            <a:r>
              <a:rPr lang="de-DE" sz="2200" dirty="0" err="1"/>
              <a:t>детей</a:t>
            </a:r>
            <a:r>
              <a:rPr lang="de-DE" sz="2200" dirty="0"/>
              <a:t> </a:t>
            </a:r>
            <a:r>
              <a:rPr lang="de-DE" sz="2200" dirty="0" err="1"/>
              <a:t>от</a:t>
            </a:r>
            <a:r>
              <a:rPr lang="de-DE" sz="2200" dirty="0"/>
              <a:t> </a:t>
            </a:r>
            <a:r>
              <a:rPr lang="de-DE" sz="2200" dirty="0" err="1"/>
              <a:t>всех</a:t>
            </a:r>
            <a:r>
              <a:rPr lang="de-DE" sz="2200" dirty="0"/>
              <a:t> </a:t>
            </a:r>
            <a:r>
              <a:rPr lang="de-DE" sz="2200" dirty="0" err="1" smtClean="0"/>
              <a:t>фо</a:t>
            </a:r>
            <a:r>
              <a:rPr lang="ru-RU" sz="2200" dirty="0" smtClean="0"/>
              <a:t>р</a:t>
            </a:r>
            <a:r>
              <a:rPr lang="de-DE" sz="2200" dirty="0" smtClean="0"/>
              <a:t>м </a:t>
            </a:r>
            <a:r>
              <a:rPr lang="de-DE" sz="2200" dirty="0" err="1"/>
              <a:t>физического</a:t>
            </a:r>
            <a:r>
              <a:rPr lang="de-DE" sz="2200" dirty="0"/>
              <a:t> и </a:t>
            </a:r>
            <a:r>
              <a:rPr lang="de-DE" sz="2200" dirty="0" err="1" smtClean="0"/>
              <a:t>псих</a:t>
            </a:r>
            <a:r>
              <a:rPr lang="ru-RU" sz="2200" dirty="0" err="1" smtClean="0"/>
              <a:t>ологи</a:t>
            </a:r>
            <a:r>
              <a:rPr lang="de-DE" sz="2200" dirty="0" err="1" smtClean="0"/>
              <a:t>ческого</a:t>
            </a:r>
            <a:r>
              <a:rPr lang="de-DE" sz="2200" dirty="0" smtClean="0"/>
              <a:t> </a:t>
            </a:r>
            <a:r>
              <a:rPr lang="de-DE" sz="2200" dirty="0" err="1"/>
              <a:t>насилия</a:t>
            </a:r>
            <a:r>
              <a:rPr lang="de-DE" sz="2200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2800" dirty="0" err="1"/>
              <a:t>Для</a:t>
            </a:r>
            <a:r>
              <a:rPr lang="de-DE" sz="2800" dirty="0"/>
              <a:t> </a:t>
            </a:r>
            <a:r>
              <a:rPr lang="de-DE" sz="2800" dirty="0" err="1"/>
              <a:t>чего</a:t>
            </a:r>
            <a:r>
              <a:rPr lang="de-DE" sz="2800" dirty="0"/>
              <a:t> </a:t>
            </a:r>
            <a:r>
              <a:rPr lang="de-DE" sz="2800" dirty="0" err="1"/>
              <a:t>нужна</a:t>
            </a:r>
            <a:r>
              <a:rPr lang="de-DE" sz="2800" dirty="0"/>
              <a:t> </a:t>
            </a:r>
            <a:r>
              <a:rPr lang="de-DE" sz="2800" dirty="0" err="1"/>
              <a:t>психолого-педагогическая</a:t>
            </a:r>
            <a:r>
              <a:rPr lang="de-DE" sz="2800" dirty="0"/>
              <a:t> </a:t>
            </a:r>
            <a:r>
              <a:rPr lang="de-DE" sz="2800" dirty="0" err="1"/>
              <a:t>поддержка</a:t>
            </a:r>
            <a:r>
              <a:rPr lang="de-DE" sz="2800" dirty="0"/>
              <a:t> </a:t>
            </a:r>
            <a:r>
              <a:rPr lang="ru-RU" sz="2800" dirty="0" smtClean="0"/>
              <a:t>ребенка школьного возраста</a:t>
            </a:r>
            <a:r>
              <a:rPr lang="de-DE" sz="2800" dirty="0" smtClean="0"/>
              <a:t>?</a:t>
            </a:r>
            <a:endParaRPr lang="de-DE" sz="2800" dirty="0"/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b="1" dirty="0" err="1"/>
              <a:t>Адаптация</a:t>
            </a:r>
            <a:r>
              <a:rPr lang="de-DE" b="1" dirty="0"/>
              <a:t> </a:t>
            </a:r>
            <a:r>
              <a:rPr lang="de-DE" dirty="0" err="1"/>
              <a:t>детей</a:t>
            </a:r>
            <a:r>
              <a:rPr lang="de-DE" dirty="0"/>
              <a:t> в </a:t>
            </a:r>
            <a:r>
              <a:rPr lang="ru-RU" dirty="0" smtClean="0"/>
              <a:t>школе</a:t>
            </a:r>
            <a:r>
              <a:rPr lang="de-DE" dirty="0" smtClean="0"/>
              <a:t> </a:t>
            </a:r>
            <a:r>
              <a:rPr lang="de-DE" dirty="0"/>
              <a:t>-</a:t>
            </a:r>
            <a:r>
              <a:rPr lang="de-DE" dirty="0" err="1"/>
              <a:t>самый</a:t>
            </a:r>
            <a:r>
              <a:rPr lang="de-DE" dirty="0"/>
              <a:t> </a:t>
            </a:r>
            <a:r>
              <a:rPr lang="de-DE" dirty="0" err="1"/>
              <a:t>сложный</a:t>
            </a:r>
            <a:r>
              <a:rPr lang="de-DE" dirty="0"/>
              <a:t> </a:t>
            </a:r>
            <a:r>
              <a:rPr lang="de-DE" dirty="0" err="1"/>
              <a:t>период</a:t>
            </a:r>
            <a:r>
              <a:rPr lang="de-DE" dirty="0"/>
              <a:t> в </a:t>
            </a:r>
            <a:r>
              <a:rPr lang="de-DE" dirty="0" err="1"/>
              <a:t>жизни</a:t>
            </a:r>
            <a:r>
              <a:rPr lang="de-DE" dirty="0"/>
              <a:t> </a:t>
            </a:r>
            <a:r>
              <a:rPr lang="ru-RU" dirty="0" smtClean="0"/>
              <a:t>первоклассника</a:t>
            </a:r>
            <a:r>
              <a:rPr lang="de-DE" dirty="0" smtClean="0"/>
              <a:t>. </a:t>
            </a:r>
            <a:r>
              <a:rPr lang="de-DE" dirty="0" err="1"/>
              <a:t>Поэтому</a:t>
            </a:r>
            <a:r>
              <a:rPr lang="de-DE" dirty="0"/>
              <a:t> </a:t>
            </a:r>
            <a:r>
              <a:rPr lang="de-DE" dirty="0" err="1"/>
              <a:t>очень</a:t>
            </a:r>
            <a:r>
              <a:rPr lang="de-DE" dirty="0"/>
              <a:t> </a:t>
            </a:r>
            <a:r>
              <a:rPr lang="de-DE" dirty="0" err="1"/>
              <a:t>важно,чтобы</a:t>
            </a:r>
            <a:r>
              <a:rPr lang="de-DE" dirty="0"/>
              <a:t> </a:t>
            </a:r>
            <a:r>
              <a:rPr lang="de-DE" dirty="0" err="1"/>
              <a:t>этот</a:t>
            </a:r>
            <a:r>
              <a:rPr lang="de-DE" dirty="0"/>
              <a:t> </a:t>
            </a:r>
            <a:r>
              <a:rPr lang="de-DE" dirty="0" err="1"/>
              <a:t>период</a:t>
            </a:r>
            <a:r>
              <a:rPr lang="de-DE" dirty="0"/>
              <a:t> </a:t>
            </a:r>
            <a:r>
              <a:rPr lang="de-DE" dirty="0" err="1"/>
              <a:t>прощел</a:t>
            </a:r>
            <a:r>
              <a:rPr lang="de-DE" dirty="0"/>
              <a:t> </a:t>
            </a:r>
            <a:r>
              <a:rPr lang="de-DE" dirty="0" err="1"/>
              <a:t>удетей</a:t>
            </a:r>
            <a:r>
              <a:rPr lang="de-DE" dirty="0"/>
              <a:t> </a:t>
            </a:r>
            <a:r>
              <a:rPr lang="de-DE" dirty="0" err="1"/>
              <a:t>безболезненно</a:t>
            </a:r>
            <a:r>
              <a:rPr lang="de-DE" dirty="0"/>
              <a:t>. </a:t>
            </a:r>
            <a:r>
              <a:rPr lang="de-DE" dirty="0" err="1"/>
              <a:t>Ведь</a:t>
            </a:r>
            <a:r>
              <a:rPr lang="de-DE" dirty="0"/>
              <a:t> </a:t>
            </a:r>
            <a:r>
              <a:rPr lang="de-DE" dirty="0" err="1"/>
              <a:t>именно</a:t>
            </a:r>
            <a:r>
              <a:rPr lang="de-DE" dirty="0"/>
              <a:t> в </a:t>
            </a:r>
            <a:r>
              <a:rPr lang="ru-RU" dirty="0" smtClean="0"/>
              <a:t>этот</a:t>
            </a:r>
            <a:r>
              <a:rPr lang="de-DE" dirty="0" smtClean="0"/>
              <a:t> </a:t>
            </a:r>
            <a:r>
              <a:rPr lang="ru-RU" dirty="0" smtClean="0"/>
              <a:t>период</a:t>
            </a:r>
            <a:r>
              <a:rPr lang="de-DE" dirty="0" smtClean="0"/>
              <a:t> </a:t>
            </a:r>
            <a:r>
              <a:rPr lang="de-DE" dirty="0" err="1"/>
              <a:t>закладывается</a:t>
            </a:r>
            <a:r>
              <a:rPr lang="de-DE" dirty="0"/>
              <a:t> </a:t>
            </a:r>
            <a:r>
              <a:rPr lang="de-DE" dirty="0" err="1"/>
              <a:t>фундамент</a:t>
            </a:r>
            <a:r>
              <a:rPr lang="de-DE" dirty="0"/>
              <a:t> </a:t>
            </a:r>
            <a:r>
              <a:rPr lang="de-DE" dirty="0" err="1"/>
              <a:t>личности</a:t>
            </a:r>
            <a:r>
              <a:rPr lang="de-DE" dirty="0"/>
              <a:t> </a:t>
            </a:r>
            <a:r>
              <a:rPr lang="de-DE" dirty="0" err="1"/>
              <a:t>человека</a:t>
            </a:r>
            <a:r>
              <a:rPr lang="de-DE" dirty="0"/>
              <a:t>: </a:t>
            </a:r>
            <a:r>
              <a:rPr lang="ru-RU" dirty="0" smtClean="0"/>
              <a:t>отношение к школе, </a:t>
            </a:r>
            <a:r>
              <a:rPr lang="de-DE" dirty="0" err="1" smtClean="0"/>
              <a:t>духовно-нравственный</a:t>
            </a:r>
            <a:r>
              <a:rPr lang="de-DE" dirty="0" smtClean="0"/>
              <a:t> </a:t>
            </a:r>
            <a:r>
              <a:rPr lang="de-DE" dirty="0" err="1"/>
              <a:t>потенциал</a:t>
            </a:r>
            <a:r>
              <a:rPr lang="de-DE" dirty="0"/>
              <a:t>, </a:t>
            </a:r>
            <a:r>
              <a:rPr lang="de-DE" dirty="0" err="1"/>
              <a:t>характер</a:t>
            </a:r>
            <a:r>
              <a:rPr lang="de-DE" dirty="0"/>
              <a:t>, </a:t>
            </a:r>
            <a:r>
              <a:rPr lang="de-DE" dirty="0" err="1"/>
              <a:t>способности</a:t>
            </a:r>
            <a:r>
              <a:rPr lang="de-DE" dirty="0"/>
              <a:t>.</a:t>
            </a:r>
          </a:p>
          <a:p>
            <a:pPr lvl="0"/>
            <a:r>
              <a:rPr lang="de-DE" b="1" dirty="0" err="1"/>
              <a:t>Главная</a:t>
            </a:r>
            <a:r>
              <a:rPr lang="de-DE" b="1" dirty="0"/>
              <a:t> </a:t>
            </a:r>
            <a:r>
              <a:rPr lang="de-DE" b="1" dirty="0" err="1"/>
              <a:t>цель</a:t>
            </a:r>
            <a:r>
              <a:rPr lang="de-DE" b="1" dirty="0"/>
              <a:t> </a:t>
            </a:r>
            <a:r>
              <a:rPr lang="de-DE" dirty="0" smtClean="0"/>
              <a:t> </a:t>
            </a:r>
            <a:r>
              <a:rPr lang="de-DE" dirty="0" err="1" smtClean="0"/>
              <a:t>развити</a:t>
            </a:r>
            <a:r>
              <a:rPr lang="ru-RU" dirty="0" smtClean="0"/>
              <a:t>е и </a:t>
            </a:r>
            <a:r>
              <a:rPr lang="de-DE" dirty="0" err="1" smtClean="0"/>
              <a:t>воспитание</a:t>
            </a:r>
            <a:r>
              <a:rPr lang="de-DE" dirty="0" smtClean="0"/>
              <a:t> </a:t>
            </a:r>
            <a:r>
              <a:rPr lang="ru-RU" dirty="0" err="1" smtClean="0"/>
              <a:t>образованног</a:t>
            </a:r>
            <a:r>
              <a:rPr lang="de-DE" dirty="0" smtClean="0"/>
              <a:t>о</a:t>
            </a:r>
            <a:r>
              <a:rPr lang="de-DE" dirty="0"/>
              <a:t>, </a:t>
            </a:r>
            <a:r>
              <a:rPr lang="de-DE" dirty="0" err="1"/>
              <a:t>доброго</a:t>
            </a:r>
            <a:r>
              <a:rPr lang="de-DE" dirty="0"/>
              <a:t> и </a:t>
            </a:r>
            <a:r>
              <a:rPr lang="de-DE" dirty="0" err="1"/>
              <a:t>здорового</a:t>
            </a:r>
            <a:r>
              <a:rPr lang="de-DE" dirty="0"/>
              <a:t> </a:t>
            </a:r>
            <a:r>
              <a:rPr lang="ru-RU" dirty="0" smtClean="0"/>
              <a:t>гражданина современного общества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Содержание психолого-педагогического сопровождения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/>
              <a:t>Психологическое просвещение педагогов и родителей по вопросам эмоционального развития детей</a:t>
            </a:r>
          </a:p>
          <a:p>
            <a:pPr lvl="0"/>
            <a:endParaRPr lang="de-DE"/>
          </a:p>
          <a:p>
            <a:pPr lvl="0"/>
            <a:r>
              <a:rPr lang="de-DE"/>
              <a:t>Психологическая профилактика</a:t>
            </a:r>
          </a:p>
          <a:p>
            <a:pPr lvl="0"/>
            <a:endParaRPr lang="de-DE"/>
          </a:p>
          <a:p>
            <a:pPr lvl="0"/>
            <a:r>
              <a:rPr lang="de-DE"/>
              <a:t>Психологическая диагностика</a:t>
            </a:r>
          </a:p>
          <a:p>
            <a:pPr lvl="0"/>
            <a:endParaRPr lang="de-DE"/>
          </a:p>
          <a:p>
            <a:pPr lvl="0"/>
            <a:r>
              <a:rPr lang="de-DE"/>
              <a:t>Психологическая коррекция</a:t>
            </a:r>
          </a:p>
          <a:p>
            <a:pPr lvl="0"/>
            <a:endParaRPr lang="de-DE"/>
          </a:p>
          <a:p>
            <a:pPr lvl="0"/>
            <a:r>
              <a:rPr lang="de-DE"/>
              <a:t>Консультативная деятельность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720000"/>
            <a:ext cx="860796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3600"/>
              <a:t>Психологическая профилактика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2137680"/>
            <a:ext cx="8418240" cy="483444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sz="2600" b="1"/>
              <a:t>Организованная деятельность с детьми:</a:t>
            </a:r>
          </a:p>
          <a:p>
            <a:pPr lvl="0"/>
            <a:endParaRPr lang="de-DE" sz="2600" b="1"/>
          </a:p>
          <a:p>
            <a:pPr lvl="0"/>
            <a:r>
              <a:rPr lang="de-DE"/>
              <a:t>Психогимнастика</a:t>
            </a:r>
          </a:p>
          <a:p>
            <a:pPr lvl="0"/>
            <a:endParaRPr lang="de-DE"/>
          </a:p>
          <a:p>
            <a:pPr lvl="0"/>
            <a:r>
              <a:rPr lang="de-DE"/>
              <a:t>Ритмопластика</a:t>
            </a:r>
          </a:p>
          <a:p>
            <a:pPr lvl="0"/>
            <a:endParaRPr lang="de-DE"/>
          </a:p>
          <a:p>
            <a:pPr lvl="0"/>
            <a:r>
              <a:rPr lang="de-DE"/>
              <a:t>Ролевые игры</a:t>
            </a:r>
          </a:p>
          <a:p>
            <a:pPr lvl="0"/>
            <a:endParaRPr lang="de-DE"/>
          </a:p>
          <a:p>
            <a:pPr lvl="0"/>
            <a:r>
              <a:rPr lang="de-DE"/>
              <a:t>Коммуникативные игры</a:t>
            </a:r>
          </a:p>
          <a:p>
            <a:pPr lvl="0"/>
            <a:endParaRPr lang="de-DE"/>
          </a:p>
          <a:p>
            <a:pPr lvl="0"/>
            <a:r>
              <a:rPr lang="de-DE"/>
              <a:t>Игры, направленные на воображение</a:t>
            </a:r>
          </a:p>
          <a:p>
            <a:pPr lvl="0"/>
            <a:endParaRPr lang="de-DE"/>
          </a:p>
          <a:p>
            <a:pPr lvl="0"/>
            <a:r>
              <a:rPr lang="de-DE"/>
              <a:t>Релаксация</a:t>
            </a:r>
          </a:p>
          <a:p>
            <a:pPr lvl="0"/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3200"/>
              <a:t>Ожидаемые результаты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2137680"/>
            <a:ext cx="4107600" cy="4762799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sz="2000" dirty="0" err="1"/>
              <a:t>Создание</a:t>
            </a:r>
            <a:r>
              <a:rPr lang="de-DE" sz="2000" dirty="0"/>
              <a:t> </a:t>
            </a:r>
            <a:r>
              <a:rPr lang="de-DE" sz="2000" dirty="0" err="1"/>
              <a:t>благоприятного</a:t>
            </a:r>
            <a:r>
              <a:rPr lang="de-DE" sz="2000" dirty="0"/>
              <a:t> </a:t>
            </a:r>
            <a:r>
              <a:rPr lang="de-DE" sz="2000" dirty="0" err="1"/>
              <a:t>эмоционального</a:t>
            </a:r>
            <a:r>
              <a:rPr lang="de-DE" sz="2000" dirty="0"/>
              <a:t> </a:t>
            </a:r>
            <a:r>
              <a:rPr lang="de-DE" sz="2000" dirty="0" err="1"/>
              <a:t>климата</a:t>
            </a:r>
            <a:r>
              <a:rPr lang="de-DE" sz="2000" dirty="0"/>
              <a:t> в </a:t>
            </a:r>
            <a:r>
              <a:rPr lang="ru-RU" sz="2000" dirty="0" smtClean="0"/>
              <a:t>классе</a:t>
            </a:r>
            <a:endParaRPr lang="de-DE" sz="2000" dirty="0"/>
          </a:p>
          <a:p>
            <a:pPr lvl="0"/>
            <a:r>
              <a:rPr lang="de-DE" sz="2000" dirty="0" err="1"/>
              <a:t>Ознакомление</a:t>
            </a:r>
            <a:r>
              <a:rPr lang="de-DE" sz="2000" dirty="0"/>
              <a:t> </a:t>
            </a:r>
            <a:r>
              <a:rPr lang="de-DE" sz="2000" dirty="0" err="1" smtClean="0"/>
              <a:t>детей</a:t>
            </a:r>
            <a:r>
              <a:rPr lang="ru-RU" sz="2000" dirty="0" smtClean="0"/>
              <a:t> </a:t>
            </a:r>
            <a:r>
              <a:rPr lang="de-DE" sz="2000" dirty="0" err="1" smtClean="0"/>
              <a:t>со</a:t>
            </a:r>
            <a:r>
              <a:rPr lang="de-DE" sz="2000" dirty="0" smtClean="0"/>
              <a:t> </a:t>
            </a:r>
            <a:r>
              <a:rPr lang="de-DE" sz="2000" dirty="0" err="1"/>
              <a:t>способами</a:t>
            </a:r>
            <a:r>
              <a:rPr lang="de-DE" sz="2000" dirty="0"/>
              <a:t> </a:t>
            </a:r>
            <a:r>
              <a:rPr lang="de-DE" sz="2000" dirty="0" err="1"/>
              <a:t>выражения</a:t>
            </a:r>
            <a:r>
              <a:rPr lang="de-DE" sz="2000" dirty="0"/>
              <a:t> </a:t>
            </a:r>
            <a:r>
              <a:rPr lang="de-DE" sz="2000" dirty="0" err="1"/>
              <a:t>эмоциональных</a:t>
            </a:r>
            <a:r>
              <a:rPr lang="de-DE" sz="2000" dirty="0"/>
              <a:t> </a:t>
            </a:r>
            <a:r>
              <a:rPr lang="de-DE" sz="2000" dirty="0" err="1"/>
              <a:t>состояний</a:t>
            </a:r>
            <a:r>
              <a:rPr lang="de-DE" sz="2000" dirty="0"/>
              <a:t> (</a:t>
            </a:r>
            <a:r>
              <a:rPr lang="de-DE" sz="2000" dirty="0" err="1"/>
              <a:t>радость</a:t>
            </a:r>
            <a:r>
              <a:rPr lang="de-DE" sz="2000" dirty="0"/>
              <a:t>, </a:t>
            </a:r>
            <a:r>
              <a:rPr lang="de-DE" sz="2000" dirty="0" err="1"/>
              <a:t>восторг</a:t>
            </a:r>
            <a:r>
              <a:rPr lang="de-DE" sz="2000" dirty="0"/>
              <a:t>, </a:t>
            </a:r>
            <a:r>
              <a:rPr lang="de-DE" sz="2000" dirty="0" err="1"/>
              <a:t>грусть</a:t>
            </a:r>
            <a:r>
              <a:rPr lang="de-DE" sz="2000" dirty="0"/>
              <a:t>, </a:t>
            </a:r>
            <a:r>
              <a:rPr lang="de-DE" sz="2000" dirty="0" err="1"/>
              <a:t>удивление</a:t>
            </a:r>
            <a:r>
              <a:rPr lang="de-DE" sz="2000" dirty="0"/>
              <a:t>, </a:t>
            </a:r>
            <a:r>
              <a:rPr lang="de-DE" sz="2000" dirty="0" err="1"/>
              <a:t>спокойствие</a:t>
            </a:r>
            <a:r>
              <a:rPr lang="de-DE" sz="2000" dirty="0"/>
              <a:t>, </a:t>
            </a:r>
            <a:r>
              <a:rPr lang="de-DE" sz="2000" dirty="0" err="1"/>
              <a:t>гнев</a:t>
            </a:r>
            <a:r>
              <a:rPr lang="de-DE" sz="2000" dirty="0"/>
              <a:t>, </a:t>
            </a:r>
            <a:r>
              <a:rPr lang="de-DE" sz="2000" dirty="0" err="1"/>
              <a:t>испуг</a:t>
            </a:r>
            <a:r>
              <a:rPr lang="de-DE" sz="2000" dirty="0"/>
              <a:t>, </a:t>
            </a:r>
            <a:r>
              <a:rPr lang="de-DE" sz="2000" dirty="0" err="1"/>
              <a:t>тревога</a:t>
            </a:r>
            <a:r>
              <a:rPr lang="de-DE" sz="2000" dirty="0"/>
              <a:t> )</a:t>
            </a:r>
          </a:p>
          <a:p>
            <a:pPr lvl="0"/>
            <a:r>
              <a:rPr lang="de-DE" sz="2000" dirty="0" err="1" smtClean="0"/>
              <a:t>Снижение</a:t>
            </a:r>
            <a:r>
              <a:rPr lang="ru-RU" sz="2000" dirty="0" smtClean="0"/>
              <a:t> </a:t>
            </a:r>
            <a:r>
              <a:rPr lang="de-DE" sz="2000" dirty="0" err="1" smtClean="0"/>
              <a:t>общего</a:t>
            </a:r>
            <a:r>
              <a:rPr lang="de-DE" sz="2000" dirty="0" smtClean="0"/>
              <a:t> </a:t>
            </a:r>
            <a:r>
              <a:rPr lang="de-DE" sz="2000" dirty="0" err="1"/>
              <a:t>уровня</a:t>
            </a:r>
            <a:r>
              <a:rPr lang="de-DE" sz="2000" dirty="0"/>
              <a:t> </a:t>
            </a:r>
            <a:r>
              <a:rPr lang="de-DE" sz="2000" dirty="0" err="1"/>
              <a:t>тревожности</a:t>
            </a:r>
            <a:r>
              <a:rPr lang="de-DE" sz="2000" dirty="0"/>
              <a:t> в </a:t>
            </a:r>
            <a:r>
              <a:rPr lang="ru-RU" sz="2000" dirty="0" smtClean="0"/>
              <a:t>классе</a:t>
            </a:r>
            <a:r>
              <a:rPr lang="de-DE" sz="2000" dirty="0" smtClean="0"/>
              <a:t>.</a:t>
            </a:r>
            <a:endParaRPr lang="de-DE" sz="2000" dirty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135760" y="2137680"/>
            <a:ext cx="4107600" cy="4762799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0" indent="0"/>
            <a:endParaRPr lang="de-DE" dirty="0"/>
          </a:p>
        </p:txBody>
      </p:sp>
      <p:pic>
        <p:nvPicPr>
          <p:cNvPr id="2050" name="Picture 2" descr="C:\Users\Пользователь\Desktop\Картинки для сайта\Vhl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312" y="1691605"/>
            <a:ext cx="417646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rs-novelt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365</Words>
  <Application>Microsoft Office PowerPoint</Application>
  <PresentationFormat>Произвольный</PresentationFormat>
  <Paragraphs>56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Default</vt:lpstr>
      <vt:lpstr>Обычный</vt:lpstr>
      <vt:lpstr>prs-novelty</vt:lpstr>
      <vt:lpstr>Презентация PowerPoint</vt:lpstr>
      <vt:lpstr>Актуальность</vt:lpstr>
      <vt:lpstr>Презентация PowerPoint</vt:lpstr>
      <vt:lpstr>Основное направление в деятельности</vt:lpstr>
      <vt:lpstr>Задачи:</vt:lpstr>
      <vt:lpstr>Для чего нужна психолого-педагогическая поддержка ребенка школьного возраста?</vt:lpstr>
      <vt:lpstr>Содержание психолого-педагогического сопровождения</vt:lpstr>
      <vt:lpstr>Психологическая профилактика</vt:lpstr>
      <vt:lpstr>Ожидаемые результаты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 Windows</cp:lastModifiedBy>
  <cp:revision>15</cp:revision>
  <dcterms:created xsi:type="dcterms:W3CDTF">2009-04-16T11:32:32Z</dcterms:created>
  <dcterms:modified xsi:type="dcterms:W3CDTF">2020-04-06T15:27:05Z</dcterms:modified>
</cp:coreProperties>
</file>