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  <p:sldId id="268" r:id="rId6"/>
    <p:sldId id="266" r:id="rId7"/>
    <p:sldId id="267" r:id="rId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-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4AAE20-C261-41F4-815B-C0F807E6B62F}" type="datetimeFigureOut">
              <a:rPr lang="ru-RU" smtClean="0"/>
              <a:t>31.03.2020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DDE3A2-5CD8-4A36-AABA-EF37CA509919}" type="slidenum">
              <a:rPr lang="ru-RU" smtClean="0"/>
              <a:t>‹#›</a:t>
            </a:fld>
            <a:endParaRPr lang="ru-RU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593" r="10425"/>
          <a:stretch/>
        </p:blipFill>
        <p:spPr>
          <a:xfrm>
            <a:off x="-1161" y="-30796"/>
            <a:ext cx="12191999" cy="688879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39626295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Пользовательский макет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4AAE20-C261-41F4-815B-C0F807E6B62F}" type="datetimeFigureOut">
              <a:rPr lang="ru-RU" smtClean="0"/>
              <a:t>31.03.2020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DDE3A2-5CD8-4A36-AABA-EF37CA5099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730984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r"/>
      </p:transition>
    </mc:Choice>
    <mc:Fallback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Пользовательский макет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4AAE20-C261-41F4-815B-C0F807E6B62F}" type="datetimeFigureOut">
              <a:rPr lang="ru-RU" smtClean="0"/>
              <a:t>31.03.2020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DDE3A2-5CD8-4A36-AABA-EF37CA5099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847144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r"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4AAE20-C261-41F4-815B-C0F807E6B62F}" type="datetimeFigureOut">
              <a:rPr lang="ru-RU" smtClean="0"/>
              <a:t>31.03.2020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DDE3A2-5CD8-4A36-AABA-EF37CA509919}" type="slidenum">
              <a:rPr lang="ru-RU" smtClean="0"/>
              <a:t>‹#›</a:t>
            </a:fld>
            <a:endParaRPr lang="ru-RU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593" r="10425"/>
          <a:stretch/>
        </p:blipFill>
        <p:spPr>
          <a:xfrm>
            <a:off x="-1161" y="-30796"/>
            <a:ext cx="12191999" cy="688879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Прямоугольник 8"/>
          <p:cNvSpPr/>
          <p:nvPr/>
        </p:nvSpPr>
        <p:spPr>
          <a:xfrm>
            <a:off x="239350" y="153035"/>
            <a:ext cx="11713301" cy="6480720"/>
          </a:xfrm>
          <a:prstGeom prst="rect">
            <a:avLst/>
          </a:prstGeom>
          <a:solidFill>
            <a:schemeClr val="bg1">
              <a:alpha val="87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800"/>
          </a:p>
        </p:txBody>
      </p:sp>
    </p:spTree>
    <p:extLst>
      <p:ext uri="{BB962C8B-B14F-4D97-AF65-F5344CB8AC3E}">
        <p14:creationId xmlns:p14="http://schemas.microsoft.com/office/powerpoint/2010/main" val="226291219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4AAE20-C261-41F4-815B-C0F807E6B62F}" type="datetimeFigureOut">
              <a:rPr lang="ru-RU" smtClean="0"/>
              <a:t>31.03.2020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DDE3A2-5CD8-4A36-AABA-EF37CA509919}" type="slidenum">
              <a:rPr lang="ru-RU" smtClean="0"/>
              <a:t>‹#›</a:t>
            </a:fld>
            <a:endParaRPr lang="ru-RU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593" r="10425"/>
          <a:stretch/>
        </p:blipFill>
        <p:spPr>
          <a:xfrm>
            <a:off x="-1161" y="-30796"/>
            <a:ext cx="12191999" cy="688879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" name="Прямоугольник 9"/>
          <p:cNvSpPr/>
          <p:nvPr/>
        </p:nvSpPr>
        <p:spPr>
          <a:xfrm>
            <a:off x="239350" y="153035"/>
            <a:ext cx="11713301" cy="6480720"/>
          </a:xfrm>
          <a:prstGeom prst="rect">
            <a:avLst/>
          </a:prstGeom>
          <a:solidFill>
            <a:schemeClr val="bg1">
              <a:alpha val="87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800"/>
          </a:p>
        </p:txBody>
      </p:sp>
    </p:spTree>
    <p:extLst>
      <p:ext uri="{BB962C8B-B14F-4D97-AF65-F5344CB8AC3E}">
        <p14:creationId xmlns:p14="http://schemas.microsoft.com/office/powerpoint/2010/main" val="25234006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4AAE20-C261-41F4-815B-C0F807E6B62F}" type="datetimeFigureOut">
              <a:rPr lang="ru-RU" smtClean="0"/>
              <a:t>31.03.2020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DDE3A2-5CD8-4A36-AABA-EF37CA509919}" type="slidenum">
              <a:rPr lang="ru-RU" smtClean="0"/>
              <a:t>‹#›</a:t>
            </a:fld>
            <a:endParaRPr lang="ru-RU"/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593" r="10425"/>
          <a:stretch/>
        </p:blipFill>
        <p:spPr>
          <a:xfrm>
            <a:off x="-1161" y="-30796"/>
            <a:ext cx="12191999" cy="688879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2" name="Прямоугольник 11"/>
          <p:cNvSpPr/>
          <p:nvPr/>
        </p:nvSpPr>
        <p:spPr>
          <a:xfrm>
            <a:off x="239350" y="153035"/>
            <a:ext cx="11713301" cy="6480720"/>
          </a:xfrm>
          <a:prstGeom prst="rect">
            <a:avLst/>
          </a:prstGeom>
          <a:solidFill>
            <a:schemeClr val="bg1">
              <a:alpha val="87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800"/>
          </a:p>
        </p:txBody>
      </p:sp>
    </p:spTree>
    <p:extLst>
      <p:ext uri="{BB962C8B-B14F-4D97-AF65-F5344CB8AC3E}">
        <p14:creationId xmlns:p14="http://schemas.microsoft.com/office/powerpoint/2010/main" val="407391880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4AAE20-C261-41F4-815B-C0F807E6B62F}" type="datetimeFigureOut">
              <a:rPr lang="ru-RU" smtClean="0"/>
              <a:t>31.03.2020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DDE3A2-5CD8-4A36-AABA-EF37CA509919}" type="slidenum">
              <a:rPr lang="ru-RU" smtClean="0"/>
              <a:t>‹#›</a:t>
            </a:fld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593" r="10425"/>
          <a:stretch/>
        </p:blipFill>
        <p:spPr>
          <a:xfrm>
            <a:off x="-1161" y="-30796"/>
            <a:ext cx="12191999" cy="688879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Прямоугольник 6"/>
          <p:cNvSpPr/>
          <p:nvPr/>
        </p:nvSpPr>
        <p:spPr>
          <a:xfrm>
            <a:off x="239350" y="153035"/>
            <a:ext cx="11713301" cy="6480720"/>
          </a:xfrm>
          <a:prstGeom prst="rect">
            <a:avLst/>
          </a:prstGeom>
          <a:solidFill>
            <a:schemeClr val="bg1">
              <a:alpha val="87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800"/>
          </a:p>
        </p:txBody>
      </p:sp>
    </p:spTree>
    <p:extLst>
      <p:ext uri="{BB962C8B-B14F-4D97-AF65-F5344CB8AC3E}">
        <p14:creationId xmlns:p14="http://schemas.microsoft.com/office/powerpoint/2010/main" val="33015525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4AAE20-C261-41F4-815B-C0F807E6B62F}" type="datetimeFigureOut">
              <a:rPr lang="ru-RU" smtClean="0"/>
              <a:t>31.03.2020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DDE3A2-5CD8-4A36-AABA-EF37CA5099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95815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4AAE20-C261-41F4-815B-C0F807E6B62F}" type="datetimeFigureOut">
              <a:rPr lang="ru-RU" smtClean="0"/>
              <a:t>31.03.2020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DDE3A2-5CD8-4A36-AABA-EF37CA5099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92215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4AAE20-C261-41F4-815B-C0F807E6B62F}" type="datetimeFigureOut">
              <a:rPr lang="ru-RU" smtClean="0"/>
              <a:t>31.03.2020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DDE3A2-5CD8-4A36-AABA-EF37CA5099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589422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4AAE20-C261-41F4-815B-C0F807E6B62F}" type="datetimeFigureOut">
              <a:rPr lang="ru-RU" smtClean="0"/>
              <a:t>31.03.2020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DDE3A2-5CD8-4A36-AABA-EF37CA5099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55696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4AAE20-C261-41F4-815B-C0F807E6B62F}" type="datetimeFigureOut">
              <a:rPr lang="ru-RU" smtClean="0"/>
              <a:t>31.03.2020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DDE3A2-5CD8-4A36-AABA-EF37CA5099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78690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>
    <mc:Choice xmlns:p14="http://schemas.microsoft.com/office/powerpoint/2010/main" Requires="p14">
      <p:transition spd="slow" p14:dur="1600">
        <p14:gallery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.xml"/><Relationship Id="rId5" Type="http://schemas.microsoft.com/office/2007/relationships/hdphoto" Target="../media/hdphoto3.wdp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s://fs3.ppt4web.ru/images/132016/172102/640/img7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33" t="65684" r="4516" b="7219"/>
          <a:stretch/>
        </p:blipFill>
        <p:spPr bwMode="auto">
          <a:xfrm>
            <a:off x="2130297" y="3892830"/>
            <a:ext cx="7776862" cy="216024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1043189" y="1744060"/>
            <a:ext cx="10363200" cy="1470025"/>
          </a:xfrm>
        </p:spPr>
        <p:txBody>
          <a:bodyPr/>
          <a:lstStyle/>
          <a:p>
            <a:r>
              <a:rPr lang="ru-RU" b="1" dirty="0" smtClean="0"/>
              <a:t>Проблемы, связанные с освоением природных ресурсов.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22668562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17431" y="548680"/>
            <a:ext cx="964627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dirty="0"/>
              <a:t>Минеральные ресурсы Земли на протяжении многих тысячелетий </a:t>
            </a:r>
            <a:r>
              <a:rPr lang="ru-RU" sz="2400" b="1" dirty="0"/>
              <a:t>остаются </a:t>
            </a:r>
            <a:r>
              <a:rPr lang="ru-RU" sz="2400" b="1" dirty="0"/>
              <a:t>главным источником для получения разнообразных материалов, </a:t>
            </a:r>
            <a:r>
              <a:rPr lang="ru-RU" sz="2400" b="1" dirty="0"/>
              <a:t>которые обеспечивают </a:t>
            </a:r>
            <a:r>
              <a:rPr lang="ru-RU" sz="2400" b="1" dirty="0"/>
              <a:t>существование и развитие общества. </a:t>
            </a:r>
            <a:endParaRPr lang="be-BY" sz="2400" b="1" dirty="0"/>
          </a:p>
        </p:txBody>
      </p:sp>
      <p:pic>
        <p:nvPicPr>
          <p:cNvPr id="4" name="Picture 2" descr="http://fb.ru/misc/i/gallery/10908/577989.jp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26451" y="2118340"/>
            <a:ext cx="8428235" cy="453334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1891920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9854" y="548680"/>
            <a:ext cx="1007127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u="sng" dirty="0"/>
              <a:t>Строительный камень, руды металлов, уголь, нефть, природный газ, уран</a:t>
            </a:r>
            <a:r>
              <a:rPr lang="ru-RU" sz="2400" b="1" dirty="0"/>
              <a:t> и другие виды природных минеральных богатств играют исключительно важную роль. </a:t>
            </a:r>
            <a:r>
              <a:rPr lang="ru-RU" sz="2400" b="1" dirty="0"/>
              <a:t>Минеральное </a:t>
            </a:r>
            <a:r>
              <a:rPr lang="ru-RU" sz="2400" b="1" dirty="0"/>
              <a:t>сырьё </a:t>
            </a:r>
            <a:r>
              <a:rPr lang="ru-RU" sz="2400" b="1" dirty="0"/>
              <a:t>представляет </a:t>
            </a:r>
            <a:r>
              <a:rPr lang="ru-RU" sz="2400" b="1" dirty="0"/>
              <a:t>собой исходный материал любого производственного </a:t>
            </a:r>
            <a:r>
              <a:rPr lang="ru-RU" sz="2400" b="1" dirty="0"/>
              <a:t>процесса</a:t>
            </a:r>
            <a:r>
              <a:rPr lang="ru-RU" sz="2400" b="1" dirty="0"/>
              <a:t>, его материальную основу.</a:t>
            </a:r>
          </a:p>
        </p:txBody>
      </p:sp>
      <p:pic>
        <p:nvPicPr>
          <p:cNvPr id="3" name="Picture 2" descr="http://imanali.kz/wp-content/uploads/2015/07/wpid-image003_6.jp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854" y="2553896"/>
            <a:ext cx="5131281" cy="384846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https://img3.stockfresh.com/files/c/clairev/m/93/3682381_stock-vector-factory-theme-image-1.jpg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67" b="99167" l="535" r="99109">
                        <a14:foregroundMark x1="42602" y1="11167" x2="42602" y2="11167"/>
                        <a14:foregroundMark x1="37790" y1="8000" x2="37790" y2="8000"/>
                        <a14:foregroundMark x1="33155" y1="6500" x2="33155" y2="6500"/>
                        <a14:foregroundMark x1="32620" y1="6167" x2="32620" y2="6167"/>
                        <a14:foregroundMark x1="30660" y1="7500" x2="30660" y2="7500"/>
                        <a14:foregroundMark x1="31729" y1="11333" x2="31729" y2="11333"/>
                        <a14:foregroundMark x1="41176" y1="10667" x2="41176" y2="10667"/>
                        <a14:foregroundMark x1="42068" y1="8500" x2="42068" y2="8500"/>
                        <a14:foregroundMark x1="44742" y1="8333" x2="44742" y2="8333"/>
                        <a14:foregroundMark x1="47772" y1="9667" x2="47772" y2="9667"/>
                        <a14:foregroundMark x1="47237" y1="12667" x2="47237" y2="12667"/>
                        <a14:foregroundMark x1="49733" y1="14167" x2="49733" y2="14167"/>
                        <a14:foregroundMark x1="51872" y1="13667" x2="51872" y2="13667"/>
                        <a14:foregroundMark x1="52763" y1="13500" x2="52763" y2="13500"/>
                        <a14:foregroundMark x1="53119" y1="12667" x2="53119" y2="12667"/>
                        <a14:foregroundMark x1="53298" y1="12000" x2="53298" y2="12000"/>
                        <a14:foregroundMark x1="52763" y1="10333" x2="52763" y2="10333"/>
                        <a14:foregroundMark x1="52228" y1="9667" x2="52228" y2="9667"/>
                        <a14:foregroundMark x1="51159" y1="9333" x2="51159" y2="9333"/>
                        <a14:foregroundMark x1="43850" y1="22833" x2="43850" y2="22833"/>
                        <a14:foregroundMark x1="44563" y1="23333" x2="44563" y2="23333"/>
                        <a14:foregroundMark x1="44563" y1="23333" x2="44563" y2="23333"/>
                        <a14:foregroundMark x1="43672" y1="24833" x2="43672" y2="24833"/>
                        <a14:foregroundMark x1="43850" y1="24833" x2="43850" y2="24833"/>
                        <a14:foregroundMark x1="42602" y1="25333" x2="42602" y2="25333"/>
                        <a14:foregroundMark x1="43672" y1="23833" x2="43672" y2="23833"/>
                        <a14:foregroundMark x1="42781" y1="23500" x2="42781" y2="23500"/>
                        <a14:foregroundMark x1="50624" y1="29667" x2="50624" y2="29667"/>
                        <a14:foregroundMark x1="49198" y1="28500" x2="49198" y2="28500"/>
                        <a14:foregroundMark x1="48841" y1="29500" x2="48841" y2="29500"/>
                        <a14:foregroundMark x1="62210" y1="13667" x2="62210" y2="13667"/>
                        <a14:foregroundMark x1="61319" y1="14000" x2="61319" y2="14000"/>
                        <a14:foregroundMark x1="59180" y1="14833" x2="59180" y2="14833"/>
                        <a14:foregroundMark x1="62745" y1="24333" x2="62745" y2="24333"/>
                        <a14:foregroundMark x1="72906" y1="26833" x2="72906" y2="26833"/>
                        <a14:foregroundMark x1="77362" y1="27167" x2="77362" y2="27167"/>
                        <a14:foregroundMark x1="80570" y1="30167" x2="80570" y2="30167"/>
                        <a14:foregroundMark x1="85918" y1="33333" x2="85918" y2="33333"/>
                        <a14:foregroundMark x1="87879" y1="35333" x2="87879" y2="35333"/>
                        <a14:foregroundMark x1="75758" y1="31333" x2="75758" y2="31333"/>
                        <a14:foregroundMark x1="72549" y1="28167" x2="72549" y2="28167"/>
                        <a14:foregroundMark x1="68984" y1="25333" x2="68984" y2="25333"/>
                        <a14:foregroundMark x1="65775" y1="25167" x2="65775" y2="25167"/>
                        <a14:foregroundMark x1="63815" y1="22000" x2="63815" y2="22000"/>
                        <a14:foregroundMark x1="69519" y1="23500" x2="69519" y2="23500"/>
                        <a14:foregroundMark x1="80570" y1="26333" x2="81462" y2="26667"/>
                        <a14:foregroundMark x1="80570" y1="35167" x2="80570" y2="35167"/>
                        <a14:foregroundMark x1="93583" y1="46000" x2="93583" y2="46000"/>
                        <a14:foregroundMark x1="93048" y1="44167" x2="93048" y2="44167"/>
                        <a14:foregroundMark x1="92870" y1="43667" x2="92870" y2="43667"/>
                        <a14:foregroundMark x1="92870" y1="44167" x2="92870" y2="44167"/>
                        <a14:foregroundMark x1="91087" y1="44667" x2="91087" y2="44667"/>
                        <a14:foregroundMark x1="90553" y1="45167" x2="90553" y2="45167"/>
                        <a14:foregroundMark x1="91087" y1="46833" x2="91087" y2="46833"/>
                        <a14:foregroundMark x1="93405" y1="44000" x2="93405" y2="44000"/>
                        <a14:foregroundMark x1="90018" y1="46000" x2="90018" y2="46000"/>
                        <a14:foregroundMark x1="91979" y1="44167" x2="91979" y2="44167"/>
                        <a14:foregroundMark x1="93048" y1="42833" x2="93048" y2="42833"/>
                        <a14:foregroundMark x1="95187" y1="51667" x2="95187" y2="51667"/>
                        <a14:foregroundMark x1="94118" y1="52500" x2="94118" y2="52500"/>
                        <a14:foregroundMark x1="91444" y1="53167" x2="91444" y2="53167"/>
                        <a14:foregroundMark x1="93048" y1="52000" x2="93048" y2="52000"/>
                        <a14:foregroundMark x1="80927" y1="32333" x2="80927" y2="32333"/>
                        <a14:foregroundMark x1="84314" y1="30000" x2="84314" y2="30000"/>
                        <a14:foregroundMark x1="84314" y1="29000" x2="84314" y2="29000"/>
                        <a14:foregroundMark x1="74866" y1="30167" x2="74866" y2="30167"/>
                        <a14:foregroundMark x1="71301" y1="33167" x2="71301" y2="33167"/>
                        <a14:foregroundMark x1="70232" y1="30167" x2="70232" y2="30167"/>
                        <a14:foregroundMark x1="68271" y1="28667" x2="68271" y2="28667"/>
                        <a14:foregroundMark x1="65954" y1="27667" x2="65954" y2="27667"/>
                        <a14:foregroundMark x1="61854" y1="23333" x2="61854" y2="23333"/>
                        <a14:foregroundMark x1="57754" y1="21667" x2="57754" y2="21667"/>
                        <a14:foregroundMark x1="57398" y1="21167" x2="57398" y2="21167"/>
                        <a14:foregroundMark x1="57398" y1="20000" x2="57398" y2="2000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8126" y="1974346"/>
            <a:ext cx="4362702" cy="4665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41465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s://www.trans-ugol.ru/img/spravka/dobycha-uglya.pn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  <a14:imgEffect>
                      <a14:saturation sat="300000"/>
                    </a14:imgEffect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9250" y="2665792"/>
            <a:ext cx="8858707" cy="37855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734095" y="548680"/>
            <a:ext cx="10753859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dirty="0"/>
              <a:t>Человечество постоянно увеличивает темпы использования </a:t>
            </a:r>
            <a:r>
              <a:rPr lang="ru-RU" sz="2400" b="1" dirty="0"/>
              <a:t>минерального </a:t>
            </a:r>
            <a:r>
              <a:rPr lang="ru-RU" sz="2400" b="1" dirty="0"/>
              <a:t>сырья. Только за первую половину XX в. количество добытых </a:t>
            </a:r>
            <a:r>
              <a:rPr lang="ru-RU" sz="2400" b="1" dirty="0"/>
              <a:t>полезных </a:t>
            </a:r>
            <a:r>
              <a:rPr lang="ru-RU" sz="2400" b="1" dirty="0"/>
              <a:t>ископаемых превысило то, которое потребило человечество </a:t>
            </a:r>
            <a:r>
              <a:rPr lang="ru-RU" sz="2400" b="1" dirty="0"/>
              <a:t>за </a:t>
            </a:r>
            <a:r>
              <a:rPr lang="ru-RU" sz="2400" b="1" dirty="0"/>
              <a:t>всё предыдущее время существования. Потребность в минеральном </a:t>
            </a:r>
            <a:r>
              <a:rPr lang="ru-RU" sz="2400" b="1" dirty="0"/>
              <a:t>сырье </a:t>
            </a:r>
            <a:r>
              <a:rPr lang="ru-RU" sz="2400" b="1" dirty="0"/>
              <a:t>продолжает неуклонно возрастать.</a:t>
            </a:r>
          </a:p>
        </p:txBody>
      </p:sp>
    </p:spTree>
    <p:extLst>
      <p:ext uri="{BB962C8B-B14F-4D97-AF65-F5344CB8AC3E}">
        <p14:creationId xmlns:p14="http://schemas.microsoft.com/office/powerpoint/2010/main" val="239883393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91544" y="91019"/>
            <a:ext cx="8229600" cy="778098"/>
          </a:xfrm>
        </p:spPr>
        <p:txBody>
          <a:bodyPr>
            <a:noAutofit/>
          </a:bodyPr>
          <a:lstStyle/>
          <a:p>
            <a:r>
              <a:rPr lang="ru-RU" sz="3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Рациональное </a:t>
            </a:r>
            <a:r>
              <a:rPr lang="ru-RU" sz="3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природопользование:  </a:t>
            </a:r>
            <a:endParaRPr lang="ru-RU" sz="3200" dirty="0">
              <a:solidFill>
                <a:srgbClr val="007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755374" y="745376"/>
            <a:ext cx="9955661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lnSpc>
                <a:spcPct val="90000"/>
              </a:lnSpc>
              <a:buFont typeface="Wingdings" panose="05000000000000000000" pitchFamily="2" charset="2"/>
              <a:buChar char="Ø"/>
            </a:pP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это природопользование при котором достаточно полно используются добываемые природные ресурсы</a:t>
            </a:r>
          </a:p>
          <a:p>
            <a:pPr marL="457200" indent="-457200">
              <a:lnSpc>
                <a:spcPct val="90000"/>
              </a:lnSpc>
              <a:buFont typeface="Wingdings" panose="05000000000000000000" pitchFamily="2" charset="2"/>
              <a:buChar char="Ø"/>
            </a:pP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обеспечивается восстановление возобновляемых ресурсов</a:t>
            </a:r>
          </a:p>
          <a:p>
            <a:pPr marL="457200" indent="-457200">
              <a:lnSpc>
                <a:spcPct val="90000"/>
              </a:lnSpc>
              <a:buFont typeface="Wingdings" panose="05000000000000000000" pitchFamily="2" charset="2"/>
              <a:buChar char="Ø"/>
            </a:pP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используются отходы производства</a:t>
            </a:r>
          </a:p>
          <a:p>
            <a:pPr marL="457200" indent="-457200">
              <a:lnSpc>
                <a:spcPct val="90000"/>
              </a:lnSpc>
              <a:buFont typeface="Wingdings" panose="05000000000000000000" pitchFamily="2" charset="2"/>
              <a:buChar char="Ø"/>
            </a:pP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уменьшается  загрязнение окружающей среды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402795" y="3058659"/>
            <a:ext cx="9010370" cy="45720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Рациональное природопользование</a:t>
            </a:r>
            <a:endParaRPr lang="ru-RU" sz="32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880680" y="3850661"/>
            <a:ext cx="1723636" cy="542528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Изучение</a:t>
            </a:r>
            <a:endParaRPr lang="ru-RU" sz="24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436979" y="3834373"/>
            <a:ext cx="1723636" cy="542528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Охрана</a:t>
            </a:r>
            <a:endParaRPr lang="ru-RU" sz="24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907980" y="3857728"/>
            <a:ext cx="1723636" cy="542528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Освоение</a:t>
            </a:r>
            <a:endParaRPr lang="ru-RU" sz="24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8743155" y="3845894"/>
            <a:ext cx="2448272" cy="542528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Преобразование</a:t>
            </a:r>
            <a:endParaRPr lang="ru-RU" sz="24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Стрелка вниз 12"/>
          <p:cNvSpPr/>
          <p:nvPr/>
        </p:nvSpPr>
        <p:spPr>
          <a:xfrm>
            <a:off x="1650928" y="3547855"/>
            <a:ext cx="484632" cy="186320"/>
          </a:xfrm>
          <a:prstGeom prst="downArrow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трелка вниз 13"/>
          <p:cNvSpPr/>
          <p:nvPr/>
        </p:nvSpPr>
        <p:spPr>
          <a:xfrm>
            <a:off x="4150556" y="3554496"/>
            <a:ext cx="484632" cy="186320"/>
          </a:xfrm>
          <a:prstGeom prst="downArrow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Стрелка вниз 14"/>
          <p:cNvSpPr/>
          <p:nvPr/>
        </p:nvSpPr>
        <p:spPr>
          <a:xfrm>
            <a:off x="6407868" y="3556738"/>
            <a:ext cx="484632" cy="186320"/>
          </a:xfrm>
          <a:prstGeom prst="downArrow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трелка вниз 15"/>
          <p:cNvSpPr/>
          <p:nvPr/>
        </p:nvSpPr>
        <p:spPr>
          <a:xfrm>
            <a:off x="9841480" y="3581956"/>
            <a:ext cx="484632" cy="186320"/>
          </a:xfrm>
          <a:prstGeom prst="downArrow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880679" y="4817018"/>
            <a:ext cx="10310747" cy="1368152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80000"/>
              </a:lnSpc>
            </a:pPr>
            <a:r>
              <a:rPr lang="ru-RU" sz="28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2007 год  - Экологический кодекс Казахстана</a:t>
            </a:r>
          </a:p>
          <a:p>
            <a:pPr algn="ctr">
              <a:lnSpc>
                <a:spcPct val="80000"/>
              </a:lnSpc>
            </a:pPr>
            <a:r>
              <a:rPr lang="ru-RU" sz="24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«О земле», «О недрах и недропользовании», «О нефти»,</a:t>
            </a:r>
          </a:p>
          <a:p>
            <a:pPr algn="ctr">
              <a:lnSpc>
                <a:spcPct val="80000"/>
              </a:lnSpc>
            </a:pPr>
            <a:r>
              <a:rPr lang="ru-RU" sz="24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«Об особо охраняемых природных территориях», </a:t>
            </a:r>
          </a:p>
          <a:p>
            <a:pPr algn="ctr">
              <a:lnSpc>
                <a:spcPct val="80000"/>
              </a:lnSpc>
            </a:pPr>
            <a:r>
              <a:rPr lang="ru-RU" sz="24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«Водный кодекс», «Лесной кодекс»</a:t>
            </a:r>
            <a:endParaRPr lang="ru-RU" sz="24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89435867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-14482" y="104865"/>
            <a:ext cx="12354151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0"/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Проблемы связанные </a:t>
            </a:r>
          </a:p>
          <a:p>
            <a:pPr algn="ctr"/>
            <a:r>
              <a:rPr lang="ru-RU" sz="5400" b="1" cap="none" spc="0" dirty="0" smtClean="0">
                <a:ln w="0"/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с использованием природных ресурсов.</a:t>
            </a: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344557" y="2014331"/>
            <a:ext cx="3180521" cy="1166192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Сложные условия хозяйственного освоения регионов, богатых полезными ископаемыми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4194313" y="2014331"/>
            <a:ext cx="3180521" cy="1166192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Диспропорция в размещении добывающих и обрабатывающих отраслей, что приводит к существенному увеличению затрат на транспорт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8415130" y="2140226"/>
            <a:ext cx="3180521" cy="1166192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Постоянное ухудшение качества добываемого сырья, горно-геологических и горно-технических условий разработки месторождений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762539" y="3687418"/>
            <a:ext cx="3180521" cy="1166192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Рост себестоимости добычи полезных ископаемых и удельные капиталовложения на единицу времени добываемого сырья 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6672469" y="3823253"/>
            <a:ext cx="3180521" cy="1166192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Потери минеральных и лесных ресурсов при эксплуатации и переработке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8203096" y="5307498"/>
            <a:ext cx="3180521" cy="1166192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Нарушение экологического равновесия в местах освоения природных ресурсов.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94313" y="5360505"/>
            <a:ext cx="3180521" cy="1166192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Устарелые способы добычи и техника, используемая на месторождениях.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344556" y="5360505"/>
            <a:ext cx="3180521" cy="1166192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Некомплексное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использование  добытого сырья. 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886542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r"/>
      </p:transition>
    </mc:Choice>
    <mc:Fallback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05565" y="172619"/>
            <a:ext cx="4843731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C00000"/>
                </a:solidFill>
                <a:effectLst/>
              </a:rPr>
              <a:t>Пути решения:</a:t>
            </a:r>
            <a:endParaRPr lang="ru-RU" sz="54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rgbClr val="C00000"/>
              </a:solidFill>
              <a:effectLst/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321972" y="1352281"/>
            <a:ext cx="3219718" cy="1107583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 smtClean="0"/>
              <a:t>Ресурсосберегающая политика государства  с внедрением прогрессивных технологий обогащения и переработки минерального сырья </a:t>
            </a:r>
            <a:endParaRPr lang="ru-RU" sz="1400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4067578" y="1352281"/>
            <a:ext cx="3219718" cy="1107583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Утилизация отходов горно-промышленного производства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8420637" y="1352280"/>
            <a:ext cx="3219718" cy="1107583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Рекультивация земель в районах добычи сырья. </a:t>
            </a:r>
            <a:endParaRPr lang="ru-RU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2069206" y="3050145"/>
            <a:ext cx="3219718" cy="1107583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Снижение затрат энергоемкости и материалоемкости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6370750" y="3050144"/>
            <a:ext cx="3219718" cy="1107583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Использование вторичного сырья.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253285" y="5200917"/>
            <a:ext cx="3219718" cy="1107583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Совершенствование системы  оборотного водоснабжения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067578" y="5174084"/>
            <a:ext cx="3219718" cy="1107583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Создание территориально-производственных комплексов вблизи сырьевых баз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8173792" y="5174083"/>
            <a:ext cx="3219718" cy="1107583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Широкий поиск другого дешевого сырья.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0328790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r"/>
      </p:transition>
    </mc:Choice>
    <mc:Fallback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Тема11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Тема11" id="{069FC17E-33D6-4E18-ADAD-1C5659909D3E}" vid="{B2C87432-0235-446B-9611-B57245A370B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Тема11</Template>
  <TotalTime>30</TotalTime>
  <Words>316</Words>
  <Application>Microsoft Office PowerPoint</Application>
  <PresentationFormat>Широкоэкранный</PresentationFormat>
  <Paragraphs>37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2" baseType="lpstr">
      <vt:lpstr>Arial</vt:lpstr>
      <vt:lpstr>Calibri</vt:lpstr>
      <vt:lpstr>Times New Roman</vt:lpstr>
      <vt:lpstr>Wingdings</vt:lpstr>
      <vt:lpstr>Тема11</vt:lpstr>
      <vt:lpstr>Проблемы, связанные с освоением природных ресурсов.</vt:lpstr>
      <vt:lpstr>Презентация PowerPoint</vt:lpstr>
      <vt:lpstr>Презентация PowerPoint</vt:lpstr>
      <vt:lpstr>Презентация PowerPoint</vt:lpstr>
      <vt:lpstr>Рациональное природопользование:  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Проблемы, связанные с освоением природных ресурсов.</dc:title>
  <dc:creator>Пользователь</dc:creator>
  <cp:lastModifiedBy>Пользователь</cp:lastModifiedBy>
  <cp:revision>4</cp:revision>
  <dcterms:created xsi:type="dcterms:W3CDTF">2020-03-31T05:17:48Z</dcterms:created>
  <dcterms:modified xsi:type="dcterms:W3CDTF">2020-03-31T05:48:08Z</dcterms:modified>
</cp:coreProperties>
</file>