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7" r:id="rId6"/>
    <p:sldId id="261" r:id="rId7"/>
    <p:sldId id="286" r:id="rId8"/>
    <p:sldId id="287" r:id="rId9"/>
    <p:sldId id="263" r:id="rId10"/>
    <p:sldId id="262" r:id="rId11"/>
    <p:sldId id="268" r:id="rId12"/>
    <p:sldId id="269" r:id="rId13"/>
    <p:sldId id="270" r:id="rId14"/>
    <p:sldId id="271" r:id="rId15"/>
    <p:sldId id="272" r:id="rId16"/>
    <p:sldId id="295" r:id="rId17"/>
    <p:sldId id="296" r:id="rId18"/>
    <p:sldId id="297" r:id="rId19"/>
    <p:sldId id="298" r:id="rId20"/>
    <p:sldId id="299" r:id="rId21"/>
    <p:sldId id="300" r:id="rId22"/>
    <p:sldId id="301" r:id="rId23"/>
    <p:sldId id="302" r:id="rId24"/>
    <p:sldId id="303" r:id="rId25"/>
    <p:sldId id="304" r:id="rId26"/>
    <p:sldId id="305" r:id="rId27"/>
    <p:sldId id="306" r:id="rId28"/>
    <p:sldId id="307" r:id="rId29"/>
    <p:sldId id="308" r:id="rId30"/>
    <p:sldId id="294" r:id="rId31"/>
    <p:sldId id="281" r:id="rId32"/>
    <p:sldId id="282" r:id="rId33"/>
    <p:sldId id="283" r:id="rId34"/>
    <p:sldId id="284" r:id="rId35"/>
    <p:sldId id="293" r:id="rId3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1" d="100"/>
          <a:sy n="71" d="100"/>
        </p:scale>
        <p:origin x="-1500"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EE7E35-6A6D-4CA5-855F-B47263DBD105}" type="doc">
      <dgm:prSet loTypeId="urn:microsoft.com/office/officeart/2005/8/layout/radial1" loCatId="cycle" qsTypeId="urn:microsoft.com/office/officeart/2005/8/quickstyle/simple3" qsCatId="simple" csTypeId="urn:microsoft.com/office/officeart/2005/8/colors/colorful5" csCatId="colorful" phldr="1"/>
      <dgm:spPr/>
      <dgm:t>
        <a:bodyPr/>
        <a:lstStyle/>
        <a:p>
          <a:endParaRPr lang="ru-RU"/>
        </a:p>
      </dgm:t>
    </dgm:pt>
    <dgm:pt modelId="{F9191DDD-EE6B-41EE-A8E1-02B19125BBAC}">
      <dgm:prSet phldrT="[Текст]" custT="1"/>
      <dgm:spPr/>
      <dgm:t>
        <a:bodyPr/>
        <a:lstStyle/>
        <a:p>
          <a:r>
            <a:rPr lang="ru-RU" sz="1600" b="1" i="1" dirty="0" smtClean="0">
              <a:solidFill>
                <a:schemeClr val="tx1"/>
              </a:solidFill>
            </a:rPr>
            <a:t>Упражнения для закрепления правильной осанки</a:t>
          </a:r>
          <a:endParaRPr lang="ru-RU" sz="1600" b="1" i="1" dirty="0">
            <a:solidFill>
              <a:schemeClr val="tx1"/>
            </a:solidFill>
          </a:endParaRPr>
        </a:p>
      </dgm:t>
    </dgm:pt>
    <dgm:pt modelId="{EE4EF222-D591-473A-99EB-09E1FB338A5C}" type="parTrans" cxnId="{CD5A593E-6FEB-4444-ADB5-5704D12D541A}">
      <dgm:prSet/>
      <dgm:spPr/>
      <dgm:t>
        <a:bodyPr/>
        <a:lstStyle/>
        <a:p>
          <a:endParaRPr lang="ru-RU"/>
        </a:p>
      </dgm:t>
    </dgm:pt>
    <dgm:pt modelId="{F587673A-F6C6-4919-89B2-1C279A2EA1C4}" type="sibTrans" cxnId="{CD5A593E-6FEB-4444-ADB5-5704D12D541A}">
      <dgm:prSet/>
      <dgm:spPr/>
      <dgm:t>
        <a:bodyPr/>
        <a:lstStyle/>
        <a:p>
          <a:endParaRPr lang="ru-RU"/>
        </a:p>
      </dgm:t>
    </dgm:pt>
    <dgm:pt modelId="{27634357-1C84-42A2-9AC3-AD59EB10A6B7}">
      <dgm:prSet phldrT="[Текст]" custT="1"/>
      <dgm:spPr/>
      <dgm:t>
        <a:bodyPr/>
        <a:lstStyle/>
        <a:p>
          <a:r>
            <a:rPr lang="ru-RU" sz="1800" dirty="0" smtClean="0">
              <a:solidFill>
                <a:schemeClr val="tx1"/>
              </a:solidFill>
            </a:rPr>
            <a:t>Упр. Для укрепления мышц спины </a:t>
          </a:r>
          <a:endParaRPr lang="ru-RU" sz="1800" dirty="0">
            <a:solidFill>
              <a:schemeClr val="tx1"/>
            </a:solidFill>
          </a:endParaRPr>
        </a:p>
      </dgm:t>
    </dgm:pt>
    <dgm:pt modelId="{3033EF59-10A6-410E-84A5-828365B2EEDD}" type="parTrans" cxnId="{ED5F6A09-A5EC-47CD-972B-525969DE6C3D}">
      <dgm:prSet/>
      <dgm:spPr/>
      <dgm:t>
        <a:bodyPr/>
        <a:lstStyle/>
        <a:p>
          <a:endParaRPr lang="ru-RU"/>
        </a:p>
      </dgm:t>
    </dgm:pt>
    <dgm:pt modelId="{D69ED83D-FD4B-4195-A564-9479F40EAC24}" type="sibTrans" cxnId="{ED5F6A09-A5EC-47CD-972B-525969DE6C3D}">
      <dgm:prSet/>
      <dgm:spPr/>
      <dgm:t>
        <a:bodyPr/>
        <a:lstStyle/>
        <a:p>
          <a:endParaRPr lang="ru-RU"/>
        </a:p>
      </dgm:t>
    </dgm:pt>
    <dgm:pt modelId="{F80F2249-B385-4B47-8501-73E91D1B673D}">
      <dgm:prSet phldrT="[Текст]" custT="1"/>
      <dgm:spPr/>
      <dgm:t>
        <a:bodyPr/>
        <a:lstStyle/>
        <a:p>
          <a:r>
            <a:rPr lang="ru-RU" sz="1800" dirty="0" smtClean="0">
              <a:solidFill>
                <a:schemeClr val="tx1"/>
              </a:solidFill>
            </a:rPr>
            <a:t>Упр. Для укрепления мышц плечевого пояса</a:t>
          </a:r>
          <a:endParaRPr lang="ru-RU" sz="1800" dirty="0">
            <a:solidFill>
              <a:schemeClr val="tx1"/>
            </a:solidFill>
          </a:endParaRPr>
        </a:p>
      </dgm:t>
    </dgm:pt>
    <dgm:pt modelId="{EBE32C2E-0589-437B-9939-7A39BAEF9553}" type="parTrans" cxnId="{4AB9241B-06A2-46EC-B038-5C3F55646D5F}">
      <dgm:prSet/>
      <dgm:spPr/>
      <dgm:t>
        <a:bodyPr/>
        <a:lstStyle/>
        <a:p>
          <a:endParaRPr lang="ru-RU"/>
        </a:p>
      </dgm:t>
    </dgm:pt>
    <dgm:pt modelId="{5D15C2F3-E8FE-49AE-B06F-19185953EA86}" type="sibTrans" cxnId="{4AB9241B-06A2-46EC-B038-5C3F55646D5F}">
      <dgm:prSet/>
      <dgm:spPr/>
      <dgm:t>
        <a:bodyPr/>
        <a:lstStyle/>
        <a:p>
          <a:endParaRPr lang="ru-RU"/>
        </a:p>
      </dgm:t>
    </dgm:pt>
    <dgm:pt modelId="{310DF2B4-C601-439F-9FC2-F42FE749CC00}">
      <dgm:prSet phldrT="[Текст]" custT="1"/>
      <dgm:spPr/>
      <dgm:t>
        <a:bodyPr/>
        <a:lstStyle/>
        <a:p>
          <a:r>
            <a:rPr lang="ru-RU" sz="1800" dirty="0" smtClean="0">
              <a:solidFill>
                <a:schemeClr val="tx1"/>
              </a:solidFill>
            </a:rPr>
            <a:t>Упр. Для укрепления мышц живота</a:t>
          </a:r>
          <a:endParaRPr lang="ru-RU" sz="1800" dirty="0">
            <a:solidFill>
              <a:schemeClr val="tx1"/>
            </a:solidFill>
          </a:endParaRPr>
        </a:p>
      </dgm:t>
    </dgm:pt>
    <dgm:pt modelId="{5E52D2D7-C67C-4FDA-8E58-2593CC74588C}" type="parTrans" cxnId="{F11C1454-1A28-45C1-BF7B-0285F7EDFD2E}">
      <dgm:prSet/>
      <dgm:spPr/>
      <dgm:t>
        <a:bodyPr/>
        <a:lstStyle/>
        <a:p>
          <a:endParaRPr lang="ru-RU"/>
        </a:p>
      </dgm:t>
    </dgm:pt>
    <dgm:pt modelId="{371C6DF4-99A1-4695-B0F3-9CEA8BF3826C}" type="sibTrans" cxnId="{F11C1454-1A28-45C1-BF7B-0285F7EDFD2E}">
      <dgm:prSet/>
      <dgm:spPr/>
      <dgm:t>
        <a:bodyPr/>
        <a:lstStyle/>
        <a:p>
          <a:endParaRPr lang="ru-RU"/>
        </a:p>
      </dgm:t>
    </dgm:pt>
    <dgm:pt modelId="{6DB6E87F-B6CD-4F21-92D9-D608647AE9F1}">
      <dgm:prSet phldrT="[Текст]" custT="1"/>
      <dgm:spPr/>
      <dgm:t>
        <a:bodyPr/>
        <a:lstStyle/>
        <a:p>
          <a:r>
            <a:rPr lang="ru-RU" sz="1800" dirty="0" smtClean="0">
              <a:solidFill>
                <a:schemeClr val="tx1"/>
              </a:solidFill>
            </a:rPr>
            <a:t>Упр. для развития подвижности позвоночника</a:t>
          </a:r>
          <a:endParaRPr lang="ru-RU" sz="1800" dirty="0">
            <a:solidFill>
              <a:schemeClr val="tx1"/>
            </a:solidFill>
          </a:endParaRPr>
        </a:p>
      </dgm:t>
    </dgm:pt>
    <dgm:pt modelId="{25B5A4C4-AAA6-4EF2-9731-25707A8E3B99}" type="parTrans" cxnId="{AC8C4D30-ADAF-4D9C-9EBC-F46E159C5D2B}">
      <dgm:prSet/>
      <dgm:spPr/>
      <dgm:t>
        <a:bodyPr/>
        <a:lstStyle/>
        <a:p>
          <a:endParaRPr lang="ru-RU"/>
        </a:p>
      </dgm:t>
    </dgm:pt>
    <dgm:pt modelId="{64F210D9-D648-475F-869C-C0214D222BE6}" type="sibTrans" cxnId="{AC8C4D30-ADAF-4D9C-9EBC-F46E159C5D2B}">
      <dgm:prSet/>
      <dgm:spPr/>
      <dgm:t>
        <a:bodyPr/>
        <a:lstStyle/>
        <a:p>
          <a:endParaRPr lang="ru-RU"/>
        </a:p>
      </dgm:t>
    </dgm:pt>
    <dgm:pt modelId="{0016CCAE-7C78-4947-9D1A-7453FAD89E23}">
      <dgm:prSet phldrT="[Текст]" custT="1"/>
      <dgm:spPr/>
      <dgm:t>
        <a:bodyPr/>
        <a:lstStyle/>
        <a:p>
          <a:r>
            <a:rPr lang="ru-RU" sz="1800" dirty="0" smtClean="0">
              <a:solidFill>
                <a:schemeClr val="tx1"/>
              </a:solidFill>
            </a:rPr>
            <a:t>Упр. Для закрепления навыка правильной осанки</a:t>
          </a:r>
          <a:endParaRPr lang="ru-RU" sz="1800" dirty="0">
            <a:solidFill>
              <a:schemeClr val="tx1"/>
            </a:solidFill>
          </a:endParaRPr>
        </a:p>
      </dgm:t>
    </dgm:pt>
    <dgm:pt modelId="{08C04D0F-1FAD-45B2-A173-A48D828FE3C1}" type="sibTrans" cxnId="{01CE85D1-EEC2-408F-84AB-FD3A31058CDF}">
      <dgm:prSet/>
      <dgm:spPr/>
      <dgm:t>
        <a:bodyPr/>
        <a:lstStyle/>
        <a:p>
          <a:endParaRPr lang="ru-RU"/>
        </a:p>
      </dgm:t>
    </dgm:pt>
    <dgm:pt modelId="{3B425C93-3DE7-4458-9224-9DE667C6888D}" type="parTrans" cxnId="{01CE85D1-EEC2-408F-84AB-FD3A31058CDF}">
      <dgm:prSet/>
      <dgm:spPr/>
      <dgm:t>
        <a:bodyPr/>
        <a:lstStyle/>
        <a:p>
          <a:endParaRPr lang="ru-RU"/>
        </a:p>
      </dgm:t>
    </dgm:pt>
    <dgm:pt modelId="{163B8C72-31C8-44AF-9CAE-F8C607896B61}" type="pres">
      <dgm:prSet presAssocID="{22EE7E35-6A6D-4CA5-855F-B47263DBD105}" presName="cycle" presStyleCnt="0">
        <dgm:presLayoutVars>
          <dgm:chMax val="1"/>
          <dgm:dir/>
          <dgm:animLvl val="ctr"/>
          <dgm:resizeHandles val="exact"/>
        </dgm:presLayoutVars>
      </dgm:prSet>
      <dgm:spPr/>
      <dgm:t>
        <a:bodyPr/>
        <a:lstStyle/>
        <a:p>
          <a:endParaRPr lang="ru-RU"/>
        </a:p>
      </dgm:t>
    </dgm:pt>
    <dgm:pt modelId="{4BE578DC-495F-4839-91E7-4A0B65F2C036}" type="pres">
      <dgm:prSet presAssocID="{F9191DDD-EE6B-41EE-A8E1-02B19125BBAC}" presName="centerShape" presStyleLbl="node0" presStyleIdx="0" presStyleCnt="1" custScaleX="113945" custScaleY="119563"/>
      <dgm:spPr/>
      <dgm:t>
        <a:bodyPr/>
        <a:lstStyle/>
        <a:p>
          <a:endParaRPr lang="ru-RU"/>
        </a:p>
      </dgm:t>
    </dgm:pt>
    <dgm:pt modelId="{70418167-D2C4-4BFE-B117-F3B98441D684}" type="pres">
      <dgm:prSet presAssocID="{3033EF59-10A6-410E-84A5-828365B2EEDD}" presName="Name9" presStyleLbl="parChTrans1D2" presStyleIdx="0" presStyleCnt="5"/>
      <dgm:spPr/>
      <dgm:t>
        <a:bodyPr/>
        <a:lstStyle/>
        <a:p>
          <a:endParaRPr lang="ru-RU"/>
        </a:p>
      </dgm:t>
    </dgm:pt>
    <dgm:pt modelId="{54AF76BD-96CB-4273-B83A-7973B330F00B}" type="pres">
      <dgm:prSet presAssocID="{3033EF59-10A6-410E-84A5-828365B2EEDD}" presName="connTx" presStyleLbl="parChTrans1D2" presStyleIdx="0" presStyleCnt="5"/>
      <dgm:spPr/>
      <dgm:t>
        <a:bodyPr/>
        <a:lstStyle/>
        <a:p>
          <a:endParaRPr lang="ru-RU"/>
        </a:p>
      </dgm:t>
    </dgm:pt>
    <dgm:pt modelId="{E091CE46-FBA0-4BAA-80F5-867E030B20E0}" type="pres">
      <dgm:prSet presAssocID="{27634357-1C84-42A2-9AC3-AD59EB10A6B7}" presName="node" presStyleLbl="node1" presStyleIdx="0" presStyleCnt="5" custScaleX="136313">
        <dgm:presLayoutVars>
          <dgm:bulletEnabled val="1"/>
        </dgm:presLayoutVars>
      </dgm:prSet>
      <dgm:spPr/>
      <dgm:t>
        <a:bodyPr/>
        <a:lstStyle/>
        <a:p>
          <a:endParaRPr lang="ru-RU"/>
        </a:p>
      </dgm:t>
    </dgm:pt>
    <dgm:pt modelId="{FFC1A666-2AAF-411D-A0EB-CE23B32F3BA6}" type="pres">
      <dgm:prSet presAssocID="{EBE32C2E-0589-437B-9939-7A39BAEF9553}" presName="Name9" presStyleLbl="parChTrans1D2" presStyleIdx="1" presStyleCnt="5"/>
      <dgm:spPr/>
      <dgm:t>
        <a:bodyPr/>
        <a:lstStyle/>
        <a:p>
          <a:endParaRPr lang="ru-RU"/>
        </a:p>
      </dgm:t>
    </dgm:pt>
    <dgm:pt modelId="{8DF3EFCA-49AD-4A80-87A8-A4525D5E0419}" type="pres">
      <dgm:prSet presAssocID="{EBE32C2E-0589-437B-9939-7A39BAEF9553}" presName="connTx" presStyleLbl="parChTrans1D2" presStyleIdx="1" presStyleCnt="5"/>
      <dgm:spPr/>
      <dgm:t>
        <a:bodyPr/>
        <a:lstStyle/>
        <a:p>
          <a:endParaRPr lang="ru-RU"/>
        </a:p>
      </dgm:t>
    </dgm:pt>
    <dgm:pt modelId="{0C6130AB-A8CC-4366-868A-D12B455A1B27}" type="pres">
      <dgm:prSet presAssocID="{F80F2249-B385-4B47-8501-73E91D1B673D}" presName="node" presStyleLbl="node1" presStyleIdx="1" presStyleCnt="5" custScaleX="139076">
        <dgm:presLayoutVars>
          <dgm:bulletEnabled val="1"/>
        </dgm:presLayoutVars>
      </dgm:prSet>
      <dgm:spPr/>
      <dgm:t>
        <a:bodyPr/>
        <a:lstStyle/>
        <a:p>
          <a:endParaRPr lang="ru-RU"/>
        </a:p>
      </dgm:t>
    </dgm:pt>
    <dgm:pt modelId="{B6F1A7C8-62BC-4D8F-8535-FC73CBD35FE7}" type="pres">
      <dgm:prSet presAssocID="{5E52D2D7-C67C-4FDA-8E58-2593CC74588C}" presName="Name9" presStyleLbl="parChTrans1D2" presStyleIdx="2" presStyleCnt="5"/>
      <dgm:spPr/>
      <dgm:t>
        <a:bodyPr/>
        <a:lstStyle/>
        <a:p>
          <a:endParaRPr lang="ru-RU"/>
        </a:p>
      </dgm:t>
    </dgm:pt>
    <dgm:pt modelId="{84790EA6-2668-4409-8ABB-E084DD32A51A}" type="pres">
      <dgm:prSet presAssocID="{5E52D2D7-C67C-4FDA-8E58-2593CC74588C}" presName="connTx" presStyleLbl="parChTrans1D2" presStyleIdx="2" presStyleCnt="5"/>
      <dgm:spPr/>
      <dgm:t>
        <a:bodyPr/>
        <a:lstStyle/>
        <a:p>
          <a:endParaRPr lang="ru-RU"/>
        </a:p>
      </dgm:t>
    </dgm:pt>
    <dgm:pt modelId="{5F313B8F-E6D0-4DE3-9EDF-EBBC515C3A1B}" type="pres">
      <dgm:prSet presAssocID="{310DF2B4-C601-439F-9FC2-F42FE749CC00}" presName="node" presStyleLbl="node1" presStyleIdx="2" presStyleCnt="5" custScaleX="141896">
        <dgm:presLayoutVars>
          <dgm:bulletEnabled val="1"/>
        </dgm:presLayoutVars>
      </dgm:prSet>
      <dgm:spPr/>
      <dgm:t>
        <a:bodyPr/>
        <a:lstStyle/>
        <a:p>
          <a:endParaRPr lang="ru-RU"/>
        </a:p>
      </dgm:t>
    </dgm:pt>
    <dgm:pt modelId="{DAFE51CE-DBC5-4346-9FB0-CB7BC6DCBBFA}" type="pres">
      <dgm:prSet presAssocID="{25B5A4C4-AAA6-4EF2-9731-25707A8E3B99}" presName="Name9" presStyleLbl="parChTrans1D2" presStyleIdx="3" presStyleCnt="5"/>
      <dgm:spPr/>
      <dgm:t>
        <a:bodyPr/>
        <a:lstStyle/>
        <a:p>
          <a:endParaRPr lang="ru-RU"/>
        </a:p>
      </dgm:t>
    </dgm:pt>
    <dgm:pt modelId="{DD1AE820-8B41-46FC-84FD-C989DB02CDDB}" type="pres">
      <dgm:prSet presAssocID="{25B5A4C4-AAA6-4EF2-9731-25707A8E3B99}" presName="connTx" presStyleLbl="parChTrans1D2" presStyleIdx="3" presStyleCnt="5"/>
      <dgm:spPr/>
      <dgm:t>
        <a:bodyPr/>
        <a:lstStyle/>
        <a:p>
          <a:endParaRPr lang="ru-RU"/>
        </a:p>
      </dgm:t>
    </dgm:pt>
    <dgm:pt modelId="{CE06F75F-82F2-4BB5-B5EB-2D42B303A34D}" type="pres">
      <dgm:prSet presAssocID="{6DB6E87F-B6CD-4F21-92D9-D608647AE9F1}" presName="node" presStyleLbl="node1" presStyleIdx="3" presStyleCnt="5" custScaleX="140064">
        <dgm:presLayoutVars>
          <dgm:bulletEnabled val="1"/>
        </dgm:presLayoutVars>
      </dgm:prSet>
      <dgm:spPr/>
      <dgm:t>
        <a:bodyPr/>
        <a:lstStyle/>
        <a:p>
          <a:endParaRPr lang="ru-RU"/>
        </a:p>
      </dgm:t>
    </dgm:pt>
    <dgm:pt modelId="{F25FE63F-43E8-4191-938C-AB3874C23BF3}" type="pres">
      <dgm:prSet presAssocID="{3B425C93-3DE7-4458-9224-9DE667C6888D}" presName="Name9" presStyleLbl="parChTrans1D2" presStyleIdx="4" presStyleCnt="5"/>
      <dgm:spPr/>
      <dgm:t>
        <a:bodyPr/>
        <a:lstStyle/>
        <a:p>
          <a:endParaRPr lang="ru-RU"/>
        </a:p>
      </dgm:t>
    </dgm:pt>
    <dgm:pt modelId="{32F03C85-780D-481D-9609-A66BD8A96FE4}" type="pres">
      <dgm:prSet presAssocID="{3B425C93-3DE7-4458-9224-9DE667C6888D}" presName="connTx" presStyleLbl="parChTrans1D2" presStyleIdx="4" presStyleCnt="5"/>
      <dgm:spPr/>
      <dgm:t>
        <a:bodyPr/>
        <a:lstStyle/>
        <a:p>
          <a:endParaRPr lang="ru-RU"/>
        </a:p>
      </dgm:t>
    </dgm:pt>
    <dgm:pt modelId="{FBF07513-22E8-4E4C-8CA1-E4B2E9C67A77}" type="pres">
      <dgm:prSet presAssocID="{0016CCAE-7C78-4947-9D1A-7453FAD89E23}" presName="node" presStyleLbl="node1" presStyleIdx="4" presStyleCnt="5" custScaleX="140179" custRadScaleRad="102392" custRadScaleInc="212">
        <dgm:presLayoutVars>
          <dgm:bulletEnabled val="1"/>
        </dgm:presLayoutVars>
      </dgm:prSet>
      <dgm:spPr/>
      <dgm:t>
        <a:bodyPr/>
        <a:lstStyle/>
        <a:p>
          <a:endParaRPr lang="ru-RU"/>
        </a:p>
      </dgm:t>
    </dgm:pt>
  </dgm:ptLst>
  <dgm:cxnLst>
    <dgm:cxn modelId="{CD5A593E-6FEB-4444-ADB5-5704D12D541A}" srcId="{22EE7E35-6A6D-4CA5-855F-B47263DBD105}" destId="{F9191DDD-EE6B-41EE-A8E1-02B19125BBAC}" srcOrd="0" destOrd="0" parTransId="{EE4EF222-D591-473A-99EB-09E1FB338A5C}" sibTransId="{F587673A-F6C6-4919-89B2-1C279A2EA1C4}"/>
    <dgm:cxn modelId="{F11C1454-1A28-45C1-BF7B-0285F7EDFD2E}" srcId="{F9191DDD-EE6B-41EE-A8E1-02B19125BBAC}" destId="{310DF2B4-C601-439F-9FC2-F42FE749CC00}" srcOrd="2" destOrd="0" parTransId="{5E52D2D7-C67C-4FDA-8E58-2593CC74588C}" sibTransId="{371C6DF4-99A1-4695-B0F3-9CEA8BF3826C}"/>
    <dgm:cxn modelId="{AC8C4D30-ADAF-4D9C-9EBC-F46E159C5D2B}" srcId="{F9191DDD-EE6B-41EE-A8E1-02B19125BBAC}" destId="{6DB6E87F-B6CD-4F21-92D9-D608647AE9F1}" srcOrd="3" destOrd="0" parTransId="{25B5A4C4-AAA6-4EF2-9731-25707A8E3B99}" sibTransId="{64F210D9-D648-475F-869C-C0214D222BE6}"/>
    <dgm:cxn modelId="{0E4426AB-61D7-4ED0-AFD5-44E5749B9082}" type="presOf" srcId="{F80F2249-B385-4B47-8501-73E91D1B673D}" destId="{0C6130AB-A8CC-4366-868A-D12B455A1B27}" srcOrd="0" destOrd="0" presId="urn:microsoft.com/office/officeart/2005/8/layout/radial1"/>
    <dgm:cxn modelId="{D164E9F9-20ED-4E9C-B58B-7E4CB5A45E8F}" type="presOf" srcId="{3B425C93-3DE7-4458-9224-9DE667C6888D}" destId="{32F03C85-780D-481D-9609-A66BD8A96FE4}" srcOrd="1" destOrd="0" presId="urn:microsoft.com/office/officeart/2005/8/layout/radial1"/>
    <dgm:cxn modelId="{008B159E-9876-4FB8-9DEF-F27D1359E43A}" type="presOf" srcId="{3B425C93-3DE7-4458-9224-9DE667C6888D}" destId="{F25FE63F-43E8-4191-938C-AB3874C23BF3}" srcOrd="0" destOrd="0" presId="urn:microsoft.com/office/officeart/2005/8/layout/radial1"/>
    <dgm:cxn modelId="{2D0DF2C4-72F6-4F8F-805D-82F1BE8270E3}" type="presOf" srcId="{EBE32C2E-0589-437B-9939-7A39BAEF9553}" destId="{FFC1A666-2AAF-411D-A0EB-CE23B32F3BA6}" srcOrd="0" destOrd="0" presId="urn:microsoft.com/office/officeart/2005/8/layout/radial1"/>
    <dgm:cxn modelId="{9D80208F-9C46-42AC-84EF-E36E9935260E}" type="presOf" srcId="{0016CCAE-7C78-4947-9D1A-7453FAD89E23}" destId="{FBF07513-22E8-4E4C-8CA1-E4B2E9C67A77}" srcOrd="0" destOrd="0" presId="urn:microsoft.com/office/officeart/2005/8/layout/radial1"/>
    <dgm:cxn modelId="{DE939F40-DB65-4A44-BCA8-127B7F3D5DF3}" type="presOf" srcId="{25B5A4C4-AAA6-4EF2-9731-25707A8E3B99}" destId="{DD1AE820-8B41-46FC-84FD-C989DB02CDDB}" srcOrd="1" destOrd="0" presId="urn:microsoft.com/office/officeart/2005/8/layout/radial1"/>
    <dgm:cxn modelId="{9F5E2A93-C321-4707-8D11-F377244C68CC}" type="presOf" srcId="{27634357-1C84-42A2-9AC3-AD59EB10A6B7}" destId="{E091CE46-FBA0-4BAA-80F5-867E030B20E0}" srcOrd="0" destOrd="0" presId="urn:microsoft.com/office/officeart/2005/8/layout/radial1"/>
    <dgm:cxn modelId="{D565EF4D-C389-4FB5-B9F3-A6B835B75609}" type="presOf" srcId="{6DB6E87F-B6CD-4F21-92D9-D608647AE9F1}" destId="{CE06F75F-82F2-4BB5-B5EB-2D42B303A34D}" srcOrd="0" destOrd="0" presId="urn:microsoft.com/office/officeart/2005/8/layout/radial1"/>
    <dgm:cxn modelId="{73F01157-3271-46A3-95EB-1CD695B51412}" type="presOf" srcId="{310DF2B4-C601-439F-9FC2-F42FE749CC00}" destId="{5F313B8F-E6D0-4DE3-9EDF-EBBC515C3A1B}" srcOrd="0" destOrd="0" presId="urn:microsoft.com/office/officeart/2005/8/layout/radial1"/>
    <dgm:cxn modelId="{43841396-2045-4C02-88B7-344930BA1590}" type="presOf" srcId="{5E52D2D7-C67C-4FDA-8E58-2593CC74588C}" destId="{B6F1A7C8-62BC-4D8F-8535-FC73CBD35FE7}" srcOrd="0" destOrd="0" presId="urn:microsoft.com/office/officeart/2005/8/layout/radial1"/>
    <dgm:cxn modelId="{C5957EE6-97AC-415B-865E-E5C0E22A9912}" type="presOf" srcId="{EBE32C2E-0589-437B-9939-7A39BAEF9553}" destId="{8DF3EFCA-49AD-4A80-87A8-A4525D5E0419}" srcOrd="1" destOrd="0" presId="urn:microsoft.com/office/officeart/2005/8/layout/radial1"/>
    <dgm:cxn modelId="{ED5F6A09-A5EC-47CD-972B-525969DE6C3D}" srcId="{F9191DDD-EE6B-41EE-A8E1-02B19125BBAC}" destId="{27634357-1C84-42A2-9AC3-AD59EB10A6B7}" srcOrd="0" destOrd="0" parTransId="{3033EF59-10A6-410E-84A5-828365B2EEDD}" sibTransId="{D69ED83D-FD4B-4195-A564-9479F40EAC24}"/>
    <dgm:cxn modelId="{4AB9241B-06A2-46EC-B038-5C3F55646D5F}" srcId="{F9191DDD-EE6B-41EE-A8E1-02B19125BBAC}" destId="{F80F2249-B385-4B47-8501-73E91D1B673D}" srcOrd="1" destOrd="0" parTransId="{EBE32C2E-0589-437B-9939-7A39BAEF9553}" sibTransId="{5D15C2F3-E8FE-49AE-B06F-19185953EA86}"/>
    <dgm:cxn modelId="{D386C553-7BD3-4B40-B78E-47D181DFE284}" type="presOf" srcId="{22EE7E35-6A6D-4CA5-855F-B47263DBD105}" destId="{163B8C72-31C8-44AF-9CAE-F8C607896B61}" srcOrd="0" destOrd="0" presId="urn:microsoft.com/office/officeart/2005/8/layout/radial1"/>
    <dgm:cxn modelId="{01CE85D1-EEC2-408F-84AB-FD3A31058CDF}" srcId="{F9191DDD-EE6B-41EE-A8E1-02B19125BBAC}" destId="{0016CCAE-7C78-4947-9D1A-7453FAD89E23}" srcOrd="4" destOrd="0" parTransId="{3B425C93-3DE7-4458-9224-9DE667C6888D}" sibTransId="{08C04D0F-1FAD-45B2-A173-A48D828FE3C1}"/>
    <dgm:cxn modelId="{D61CCD5D-8386-4776-BE66-863A8EC650F0}" type="presOf" srcId="{3033EF59-10A6-410E-84A5-828365B2EEDD}" destId="{54AF76BD-96CB-4273-B83A-7973B330F00B}" srcOrd="1" destOrd="0" presId="urn:microsoft.com/office/officeart/2005/8/layout/radial1"/>
    <dgm:cxn modelId="{3F40F64B-192C-4B12-A897-2B1C520BA580}" type="presOf" srcId="{25B5A4C4-AAA6-4EF2-9731-25707A8E3B99}" destId="{DAFE51CE-DBC5-4346-9FB0-CB7BC6DCBBFA}" srcOrd="0" destOrd="0" presId="urn:microsoft.com/office/officeart/2005/8/layout/radial1"/>
    <dgm:cxn modelId="{5659786E-C687-4062-A014-72A6F00EB444}" type="presOf" srcId="{3033EF59-10A6-410E-84A5-828365B2EEDD}" destId="{70418167-D2C4-4BFE-B117-F3B98441D684}" srcOrd="0" destOrd="0" presId="urn:microsoft.com/office/officeart/2005/8/layout/radial1"/>
    <dgm:cxn modelId="{AB1964B9-E571-438A-9681-A3A3ED04E05D}" type="presOf" srcId="{5E52D2D7-C67C-4FDA-8E58-2593CC74588C}" destId="{84790EA6-2668-4409-8ABB-E084DD32A51A}" srcOrd="1" destOrd="0" presId="urn:microsoft.com/office/officeart/2005/8/layout/radial1"/>
    <dgm:cxn modelId="{39687C3D-D9C8-4354-ADFD-198ACEAFE5C4}" type="presOf" srcId="{F9191DDD-EE6B-41EE-A8E1-02B19125BBAC}" destId="{4BE578DC-495F-4839-91E7-4A0B65F2C036}" srcOrd="0" destOrd="0" presId="urn:microsoft.com/office/officeart/2005/8/layout/radial1"/>
    <dgm:cxn modelId="{44E8822A-AE91-4F21-B9FA-8EAF764BADEE}" type="presParOf" srcId="{163B8C72-31C8-44AF-9CAE-F8C607896B61}" destId="{4BE578DC-495F-4839-91E7-4A0B65F2C036}" srcOrd="0" destOrd="0" presId="urn:microsoft.com/office/officeart/2005/8/layout/radial1"/>
    <dgm:cxn modelId="{CD8EA5E9-18EA-4447-B4D3-9B96967B67D5}" type="presParOf" srcId="{163B8C72-31C8-44AF-9CAE-F8C607896B61}" destId="{70418167-D2C4-4BFE-B117-F3B98441D684}" srcOrd="1" destOrd="0" presId="urn:microsoft.com/office/officeart/2005/8/layout/radial1"/>
    <dgm:cxn modelId="{9288C4E7-4C57-4292-A009-F9ABF5E6057D}" type="presParOf" srcId="{70418167-D2C4-4BFE-B117-F3B98441D684}" destId="{54AF76BD-96CB-4273-B83A-7973B330F00B}" srcOrd="0" destOrd="0" presId="urn:microsoft.com/office/officeart/2005/8/layout/radial1"/>
    <dgm:cxn modelId="{5A8A0606-26CE-46D2-8EB9-C39DED8BCCA8}" type="presParOf" srcId="{163B8C72-31C8-44AF-9CAE-F8C607896B61}" destId="{E091CE46-FBA0-4BAA-80F5-867E030B20E0}" srcOrd="2" destOrd="0" presId="urn:microsoft.com/office/officeart/2005/8/layout/radial1"/>
    <dgm:cxn modelId="{06E035FF-DF8D-46B8-B57A-D43C808B01F4}" type="presParOf" srcId="{163B8C72-31C8-44AF-9CAE-F8C607896B61}" destId="{FFC1A666-2AAF-411D-A0EB-CE23B32F3BA6}" srcOrd="3" destOrd="0" presId="urn:microsoft.com/office/officeart/2005/8/layout/radial1"/>
    <dgm:cxn modelId="{46A1D2F7-1871-43DB-9C98-FAD14AAFB835}" type="presParOf" srcId="{FFC1A666-2AAF-411D-A0EB-CE23B32F3BA6}" destId="{8DF3EFCA-49AD-4A80-87A8-A4525D5E0419}" srcOrd="0" destOrd="0" presId="urn:microsoft.com/office/officeart/2005/8/layout/radial1"/>
    <dgm:cxn modelId="{95C04EED-E01E-4E40-824C-AB537719BB22}" type="presParOf" srcId="{163B8C72-31C8-44AF-9CAE-F8C607896B61}" destId="{0C6130AB-A8CC-4366-868A-D12B455A1B27}" srcOrd="4" destOrd="0" presId="urn:microsoft.com/office/officeart/2005/8/layout/radial1"/>
    <dgm:cxn modelId="{9EFA443C-F6C8-4DED-9288-4E2467014FD0}" type="presParOf" srcId="{163B8C72-31C8-44AF-9CAE-F8C607896B61}" destId="{B6F1A7C8-62BC-4D8F-8535-FC73CBD35FE7}" srcOrd="5" destOrd="0" presId="urn:microsoft.com/office/officeart/2005/8/layout/radial1"/>
    <dgm:cxn modelId="{A545F98E-13B7-4D1F-8489-D15CFE9A27AA}" type="presParOf" srcId="{B6F1A7C8-62BC-4D8F-8535-FC73CBD35FE7}" destId="{84790EA6-2668-4409-8ABB-E084DD32A51A}" srcOrd="0" destOrd="0" presId="urn:microsoft.com/office/officeart/2005/8/layout/radial1"/>
    <dgm:cxn modelId="{D797DE11-7DDF-41BA-82BD-A2A37FB88207}" type="presParOf" srcId="{163B8C72-31C8-44AF-9CAE-F8C607896B61}" destId="{5F313B8F-E6D0-4DE3-9EDF-EBBC515C3A1B}" srcOrd="6" destOrd="0" presId="urn:microsoft.com/office/officeart/2005/8/layout/radial1"/>
    <dgm:cxn modelId="{3052140B-4AE2-4943-B8FA-9F0A6453A66E}" type="presParOf" srcId="{163B8C72-31C8-44AF-9CAE-F8C607896B61}" destId="{DAFE51CE-DBC5-4346-9FB0-CB7BC6DCBBFA}" srcOrd="7" destOrd="0" presId="urn:microsoft.com/office/officeart/2005/8/layout/radial1"/>
    <dgm:cxn modelId="{2C4D52CD-4141-44D8-B527-F2FF6A53991D}" type="presParOf" srcId="{DAFE51CE-DBC5-4346-9FB0-CB7BC6DCBBFA}" destId="{DD1AE820-8B41-46FC-84FD-C989DB02CDDB}" srcOrd="0" destOrd="0" presId="urn:microsoft.com/office/officeart/2005/8/layout/radial1"/>
    <dgm:cxn modelId="{892D429E-8CFC-4CF3-B844-79D242B3C68E}" type="presParOf" srcId="{163B8C72-31C8-44AF-9CAE-F8C607896B61}" destId="{CE06F75F-82F2-4BB5-B5EB-2D42B303A34D}" srcOrd="8" destOrd="0" presId="urn:microsoft.com/office/officeart/2005/8/layout/radial1"/>
    <dgm:cxn modelId="{DC5FA672-C5AE-491C-933C-0361EBCF912B}" type="presParOf" srcId="{163B8C72-31C8-44AF-9CAE-F8C607896B61}" destId="{F25FE63F-43E8-4191-938C-AB3874C23BF3}" srcOrd="9" destOrd="0" presId="urn:microsoft.com/office/officeart/2005/8/layout/radial1"/>
    <dgm:cxn modelId="{AD91759C-7E2D-40CB-98E8-C0A47B8809CD}" type="presParOf" srcId="{F25FE63F-43E8-4191-938C-AB3874C23BF3}" destId="{32F03C85-780D-481D-9609-A66BD8A96FE4}" srcOrd="0" destOrd="0" presId="urn:microsoft.com/office/officeart/2005/8/layout/radial1"/>
    <dgm:cxn modelId="{47C8589F-740F-4570-B0FE-5ACBFB88F1C6}" type="presParOf" srcId="{163B8C72-31C8-44AF-9CAE-F8C607896B61}" destId="{FBF07513-22E8-4E4C-8CA1-E4B2E9C67A77}" srcOrd="10" destOrd="0" presId="urn:microsoft.com/office/officeart/2005/8/layout/radial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DADB503-D7E2-4F61-B19F-43B56977591B}" type="doc">
      <dgm:prSet loTypeId="urn:microsoft.com/office/officeart/2005/8/layout/default#1" loCatId="list" qsTypeId="urn:microsoft.com/office/officeart/2005/8/quickstyle/simple3" qsCatId="simple" csTypeId="urn:microsoft.com/office/officeart/2005/8/colors/colorful5" csCatId="colorful" phldr="1"/>
      <dgm:spPr/>
      <dgm:t>
        <a:bodyPr/>
        <a:lstStyle/>
        <a:p>
          <a:endParaRPr lang="ru-RU"/>
        </a:p>
      </dgm:t>
    </dgm:pt>
    <dgm:pt modelId="{DA839758-DAC7-4344-9BCE-B3F4BCBABC8E}">
      <dgm:prSet phldrT="[Текст]" custT="1"/>
      <dgm:spPr/>
      <dgm:t>
        <a:bodyPr/>
        <a:lstStyle/>
        <a:p>
          <a:r>
            <a:rPr lang="ru-RU" sz="2000" dirty="0" smtClean="0"/>
            <a:t>строго соблюдаемый режим дня</a:t>
          </a:r>
          <a:endParaRPr lang="ru-RU" sz="2000" dirty="0"/>
        </a:p>
      </dgm:t>
    </dgm:pt>
    <dgm:pt modelId="{92E0F793-D17F-4B52-8672-8E3E8184B617}" type="parTrans" cxnId="{51628335-AEB6-4F13-9CB8-48437289F614}">
      <dgm:prSet/>
      <dgm:spPr/>
      <dgm:t>
        <a:bodyPr/>
        <a:lstStyle/>
        <a:p>
          <a:endParaRPr lang="ru-RU"/>
        </a:p>
      </dgm:t>
    </dgm:pt>
    <dgm:pt modelId="{4F592482-9841-47F8-9268-D6E9A06E559A}" type="sibTrans" cxnId="{51628335-AEB6-4F13-9CB8-48437289F614}">
      <dgm:prSet/>
      <dgm:spPr/>
      <dgm:t>
        <a:bodyPr/>
        <a:lstStyle/>
        <a:p>
          <a:endParaRPr lang="ru-RU"/>
        </a:p>
      </dgm:t>
    </dgm:pt>
    <dgm:pt modelId="{8A293BF5-D7A1-43C0-9205-34952F570251}">
      <dgm:prSet phldrT="[Текст]" custT="1"/>
      <dgm:spPr/>
      <dgm:t>
        <a:bodyPr/>
        <a:lstStyle/>
        <a:p>
          <a:r>
            <a:rPr lang="ru-RU" sz="2000" dirty="0" smtClean="0"/>
            <a:t>размер мебели</a:t>
          </a:r>
          <a:endParaRPr lang="ru-RU" sz="2000" dirty="0"/>
        </a:p>
      </dgm:t>
    </dgm:pt>
    <dgm:pt modelId="{52700190-D2BB-472F-AB1B-DFF30A3AC693}" type="parTrans" cxnId="{A10AC1DB-F857-4617-BB69-142354DDA1FD}">
      <dgm:prSet/>
      <dgm:spPr/>
      <dgm:t>
        <a:bodyPr/>
        <a:lstStyle/>
        <a:p>
          <a:endParaRPr lang="ru-RU"/>
        </a:p>
      </dgm:t>
    </dgm:pt>
    <dgm:pt modelId="{D05AC215-B151-4EC6-B1E9-2860BDC48F71}" type="sibTrans" cxnId="{A10AC1DB-F857-4617-BB69-142354DDA1FD}">
      <dgm:prSet/>
      <dgm:spPr/>
      <dgm:t>
        <a:bodyPr/>
        <a:lstStyle/>
        <a:p>
          <a:endParaRPr lang="ru-RU"/>
        </a:p>
      </dgm:t>
    </dgm:pt>
    <dgm:pt modelId="{DB0890E7-FFAC-4406-B7F3-F0FD2117D740}">
      <dgm:prSet phldrT="[Текст]" custT="1"/>
      <dgm:spPr/>
      <dgm:t>
        <a:bodyPr/>
        <a:lstStyle/>
        <a:p>
          <a:r>
            <a:rPr lang="ru-RU" sz="2000" dirty="0" smtClean="0"/>
            <a:t>поза детей во время </a:t>
          </a:r>
          <a:r>
            <a:rPr lang="ru-RU" sz="1800" dirty="0" smtClean="0"/>
            <a:t>занятий, труда и других видов самостоятельной деятельности</a:t>
          </a:r>
          <a:endParaRPr lang="ru-RU" sz="1800" dirty="0"/>
        </a:p>
      </dgm:t>
    </dgm:pt>
    <dgm:pt modelId="{6F5180A3-79C1-4BD6-8937-C7BC9AE6294B}" type="parTrans" cxnId="{B608299B-A864-44A3-BE91-EB726D5B1E19}">
      <dgm:prSet/>
      <dgm:spPr/>
      <dgm:t>
        <a:bodyPr/>
        <a:lstStyle/>
        <a:p>
          <a:endParaRPr lang="ru-RU"/>
        </a:p>
      </dgm:t>
    </dgm:pt>
    <dgm:pt modelId="{1FC7F01B-7420-4AAA-B04E-A7998AC951D6}" type="sibTrans" cxnId="{B608299B-A864-44A3-BE91-EB726D5B1E19}">
      <dgm:prSet/>
      <dgm:spPr/>
      <dgm:t>
        <a:bodyPr/>
        <a:lstStyle/>
        <a:p>
          <a:endParaRPr lang="ru-RU"/>
        </a:p>
      </dgm:t>
    </dgm:pt>
    <dgm:pt modelId="{7E70241C-B511-4674-B397-122365DAA17A}">
      <dgm:prSet phldrT="[Текст]"/>
      <dgm:spPr/>
      <dgm:t>
        <a:bodyPr/>
        <a:lstStyle/>
        <a:p>
          <a:r>
            <a:rPr lang="ru-RU" dirty="0" smtClean="0"/>
            <a:t>Рационально организованное рабочее место ребенка обеспечивает относительный покой, расслабление и отдых многих мышечных групп. </a:t>
          </a:r>
          <a:endParaRPr lang="ru-RU" dirty="0"/>
        </a:p>
      </dgm:t>
    </dgm:pt>
    <dgm:pt modelId="{DC204AC1-F873-4477-928A-E8EC2D49FE45}" type="parTrans" cxnId="{DAE0592D-22C9-493A-AF76-36D53776A26A}">
      <dgm:prSet/>
      <dgm:spPr/>
      <dgm:t>
        <a:bodyPr/>
        <a:lstStyle/>
        <a:p>
          <a:endParaRPr lang="ru-RU"/>
        </a:p>
      </dgm:t>
    </dgm:pt>
    <dgm:pt modelId="{4AC8A55F-58F3-43CC-9D20-9112FD2F8488}" type="sibTrans" cxnId="{DAE0592D-22C9-493A-AF76-36D53776A26A}">
      <dgm:prSet/>
      <dgm:spPr/>
      <dgm:t>
        <a:bodyPr/>
        <a:lstStyle/>
        <a:p>
          <a:endParaRPr lang="ru-RU"/>
        </a:p>
      </dgm:t>
    </dgm:pt>
    <dgm:pt modelId="{EE061D48-50FD-4A64-ADD3-544D29B8BA8C}">
      <dgm:prSet phldrT="[Текст]"/>
      <dgm:spPr/>
      <dgm:t>
        <a:bodyPr/>
        <a:lstStyle/>
        <a:p>
          <a:r>
            <a:rPr lang="ru-RU" dirty="0" smtClean="0"/>
            <a:t>правильный подбор мебели (стола и стула), ее установка по отношению к </a:t>
          </a:r>
          <a:r>
            <a:rPr lang="ru-RU" dirty="0" err="1" smtClean="0"/>
            <a:t>светонесущей</a:t>
          </a:r>
          <a:r>
            <a:rPr lang="ru-RU" dirty="0" smtClean="0"/>
            <a:t> оконной стене, достаточное освещение должны находиться под контролем педагогов и родителей.</a:t>
          </a:r>
          <a:endParaRPr lang="ru-RU" dirty="0"/>
        </a:p>
      </dgm:t>
    </dgm:pt>
    <dgm:pt modelId="{97C8752A-288B-4DF8-B4B2-1D2B518AFE97}" type="parTrans" cxnId="{E2969990-36E1-4FF3-A5B1-041EF5FB95F2}">
      <dgm:prSet/>
      <dgm:spPr/>
      <dgm:t>
        <a:bodyPr/>
        <a:lstStyle/>
        <a:p>
          <a:endParaRPr lang="ru-RU"/>
        </a:p>
      </dgm:t>
    </dgm:pt>
    <dgm:pt modelId="{EA20605C-76E5-4B3E-8635-32675B5C2EBE}" type="sibTrans" cxnId="{E2969990-36E1-4FF3-A5B1-041EF5FB95F2}">
      <dgm:prSet/>
      <dgm:spPr/>
      <dgm:t>
        <a:bodyPr/>
        <a:lstStyle/>
        <a:p>
          <a:endParaRPr lang="ru-RU"/>
        </a:p>
      </dgm:t>
    </dgm:pt>
    <dgm:pt modelId="{46AD1D56-093A-4775-9E44-477C63564D5F}">
      <dgm:prSet phldrT="[Текст]"/>
      <dgm:spPr/>
      <dgm:t>
        <a:bodyPr/>
        <a:lstStyle/>
        <a:p>
          <a:r>
            <a:rPr lang="ru-RU" b="1" dirty="0" smtClean="0">
              <a:solidFill>
                <a:srgbClr val="C00000"/>
              </a:solidFill>
            </a:rPr>
            <a:t>Чтобы правильно подобрать стол и стул каждому ребенку, нужно измерить его рост и определить ростовую группу. В зависимости от роста ребенка определяются размеры необходимой ему мебели </a:t>
          </a:r>
          <a:br>
            <a:rPr lang="ru-RU" b="1" dirty="0" smtClean="0">
              <a:solidFill>
                <a:srgbClr val="C00000"/>
              </a:solidFill>
            </a:rPr>
          </a:br>
          <a:endParaRPr lang="ru-RU" b="1" dirty="0">
            <a:solidFill>
              <a:srgbClr val="C00000"/>
            </a:solidFill>
          </a:endParaRPr>
        </a:p>
      </dgm:t>
    </dgm:pt>
    <dgm:pt modelId="{5E0723C8-FD6B-450D-913F-14D30F779D6E}" type="parTrans" cxnId="{31EDC347-3E29-4E2F-9236-728C7E3E4068}">
      <dgm:prSet/>
      <dgm:spPr/>
      <dgm:t>
        <a:bodyPr/>
        <a:lstStyle/>
        <a:p>
          <a:endParaRPr lang="ru-RU"/>
        </a:p>
      </dgm:t>
    </dgm:pt>
    <dgm:pt modelId="{289D0528-CABF-4BF4-A045-C3F06EFEC92E}" type="sibTrans" cxnId="{31EDC347-3E29-4E2F-9236-728C7E3E4068}">
      <dgm:prSet/>
      <dgm:spPr/>
      <dgm:t>
        <a:bodyPr/>
        <a:lstStyle/>
        <a:p>
          <a:endParaRPr lang="ru-RU"/>
        </a:p>
      </dgm:t>
    </dgm:pt>
    <dgm:pt modelId="{2584B188-5E30-4D75-ADF4-85B5C423627A}" type="pres">
      <dgm:prSet presAssocID="{DDADB503-D7E2-4F61-B19F-43B56977591B}" presName="diagram" presStyleCnt="0">
        <dgm:presLayoutVars>
          <dgm:dir/>
          <dgm:resizeHandles val="exact"/>
        </dgm:presLayoutVars>
      </dgm:prSet>
      <dgm:spPr/>
      <dgm:t>
        <a:bodyPr/>
        <a:lstStyle/>
        <a:p>
          <a:endParaRPr lang="ru-RU"/>
        </a:p>
      </dgm:t>
    </dgm:pt>
    <dgm:pt modelId="{56B38418-418A-450D-B6E9-4EBEFDC3850F}" type="pres">
      <dgm:prSet presAssocID="{DA839758-DAC7-4344-9BCE-B3F4BCBABC8E}" presName="node" presStyleLbl="node1" presStyleIdx="0" presStyleCnt="6">
        <dgm:presLayoutVars>
          <dgm:bulletEnabled val="1"/>
        </dgm:presLayoutVars>
      </dgm:prSet>
      <dgm:spPr/>
      <dgm:t>
        <a:bodyPr/>
        <a:lstStyle/>
        <a:p>
          <a:endParaRPr lang="ru-RU"/>
        </a:p>
      </dgm:t>
    </dgm:pt>
    <dgm:pt modelId="{F975911C-BC94-420C-8C83-CDE9FF632E89}" type="pres">
      <dgm:prSet presAssocID="{4F592482-9841-47F8-9268-D6E9A06E559A}" presName="sibTrans" presStyleCnt="0"/>
      <dgm:spPr/>
    </dgm:pt>
    <dgm:pt modelId="{C162C89C-60EE-434F-8031-C16DD2A671C8}" type="pres">
      <dgm:prSet presAssocID="{8A293BF5-D7A1-43C0-9205-34952F570251}" presName="node" presStyleLbl="node1" presStyleIdx="1" presStyleCnt="6" custLinFactNeighborX="-399" custLinFactNeighborY="-3803">
        <dgm:presLayoutVars>
          <dgm:bulletEnabled val="1"/>
        </dgm:presLayoutVars>
      </dgm:prSet>
      <dgm:spPr/>
      <dgm:t>
        <a:bodyPr/>
        <a:lstStyle/>
        <a:p>
          <a:endParaRPr lang="ru-RU"/>
        </a:p>
      </dgm:t>
    </dgm:pt>
    <dgm:pt modelId="{04D0A171-EF6B-4FF2-974D-107959DD13F5}" type="pres">
      <dgm:prSet presAssocID="{D05AC215-B151-4EC6-B1E9-2860BDC48F71}" presName="sibTrans" presStyleCnt="0"/>
      <dgm:spPr/>
    </dgm:pt>
    <dgm:pt modelId="{4AA967D2-0926-4C86-BC1C-B63B1C3CAA30}" type="pres">
      <dgm:prSet presAssocID="{DB0890E7-FFAC-4406-B7F3-F0FD2117D740}" presName="node" presStyleLbl="node1" presStyleIdx="2" presStyleCnt="6">
        <dgm:presLayoutVars>
          <dgm:bulletEnabled val="1"/>
        </dgm:presLayoutVars>
      </dgm:prSet>
      <dgm:spPr/>
      <dgm:t>
        <a:bodyPr/>
        <a:lstStyle/>
        <a:p>
          <a:endParaRPr lang="ru-RU"/>
        </a:p>
      </dgm:t>
    </dgm:pt>
    <dgm:pt modelId="{772AD94A-5823-43ED-849F-12EF6F1D7544}" type="pres">
      <dgm:prSet presAssocID="{1FC7F01B-7420-4AAA-B04E-A7998AC951D6}" presName="sibTrans" presStyleCnt="0"/>
      <dgm:spPr/>
    </dgm:pt>
    <dgm:pt modelId="{36E94547-DCEA-42E4-80BD-15947726F345}" type="pres">
      <dgm:prSet presAssocID="{7E70241C-B511-4674-B397-122365DAA17A}" presName="node" presStyleLbl="node1" presStyleIdx="3" presStyleCnt="6" custScaleX="127424" custScaleY="116768">
        <dgm:presLayoutVars>
          <dgm:bulletEnabled val="1"/>
        </dgm:presLayoutVars>
      </dgm:prSet>
      <dgm:spPr/>
      <dgm:t>
        <a:bodyPr/>
        <a:lstStyle/>
        <a:p>
          <a:endParaRPr lang="ru-RU"/>
        </a:p>
      </dgm:t>
    </dgm:pt>
    <dgm:pt modelId="{EAA13967-52CB-4DE4-95CD-FDF30A2E10B3}" type="pres">
      <dgm:prSet presAssocID="{4AC8A55F-58F3-43CC-9D20-9112FD2F8488}" presName="sibTrans" presStyleCnt="0"/>
      <dgm:spPr/>
    </dgm:pt>
    <dgm:pt modelId="{1A6C5BB0-D7BC-41DC-A84F-E286782EAC86}" type="pres">
      <dgm:prSet presAssocID="{EE061D48-50FD-4A64-ADD3-544D29B8BA8C}" presName="node" presStyleLbl="node1" presStyleIdx="4" presStyleCnt="6" custScaleX="131753" custScaleY="114827">
        <dgm:presLayoutVars>
          <dgm:bulletEnabled val="1"/>
        </dgm:presLayoutVars>
      </dgm:prSet>
      <dgm:spPr/>
      <dgm:t>
        <a:bodyPr/>
        <a:lstStyle/>
        <a:p>
          <a:endParaRPr lang="ru-RU"/>
        </a:p>
      </dgm:t>
    </dgm:pt>
    <dgm:pt modelId="{1DFA029D-8E2E-4F4A-BD51-7FE68DA71F20}" type="pres">
      <dgm:prSet presAssocID="{EA20605C-76E5-4B3E-8635-32675B5C2EBE}" presName="sibTrans" presStyleCnt="0"/>
      <dgm:spPr/>
    </dgm:pt>
    <dgm:pt modelId="{A0578FFB-D6F2-4567-B87F-449BADCE2906}" type="pres">
      <dgm:prSet presAssocID="{46AD1D56-093A-4775-9E44-477C63564D5F}" presName="node" presStyleLbl="node1" presStyleIdx="5" presStyleCnt="6" custScaleX="237592" custLinFactNeighborX="2197" custLinFactNeighborY="4621">
        <dgm:presLayoutVars>
          <dgm:bulletEnabled val="1"/>
        </dgm:presLayoutVars>
      </dgm:prSet>
      <dgm:spPr/>
      <dgm:t>
        <a:bodyPr/>
        <a:lstStyle/>
        <a:p>
          <a:endParaRPr lang="ru-RU"/>
        </a:p>
      </dgm:t>
    </dgm:pt>
  </dgm:ptLst>
  <dgm:cxnLst>
    <dgm:cxn modelId="{DAE0592D-22C9-493A-AF76-36D53776A26A}" srcId="{DDADB503-D7E2-4F61-B19F-43B56977591B}" destId="{7E70241C-B511-4674-B397-122365DAA17A}" srcOrd="3" destOrd="0" parTransId="{DC204AC1-F873-4477-928A-E8EC2D49FE45}" sibTransId="{4AC8A55F-58F3-43CC-9D20-9112FD2F8488}"/>
    <dgm:cxn modelId="{C92718E2-DC8C-40B8-953F-9DDD31049D10}" type="presOf" srcId="{8A293BF5-D7A1-43C0-9205-34952F570251}" destId="{C162C89C-60EE-434F-8031-C16DD2A671C8}" srcOrd="0" destOrd="0" presId="urn:microsoft.com/office/officeart/2005/8/layout/default#1"/>
    <dgm:cxn modelId="{E2969990-36E1-4FF3-A5B1-041EF5FB95F2}" srcId="{DDADB503-D7E2-4F61-B19F-43B56977591B}" destId="{EE061D48-50FD-4A64-ADD3-544D29B8BA8C}" srcOrd="4" destOrd="0" parTransId="{97C8752A-288B-4DF8-B4B2-1D2B518AFE97}" sibTransId="{EA20605C-76E5-4B3E-8635-32675B5C2EBE}"/>
    <dgm:cxn modelId="{8364488A-A16F-415C-8EB1-3EAD87083B41}" type="presOf" srcId="{7E70241C-B511-4674-B397-122365DAA17A}" destId="{36E94547-DCEA-42E4-80BD-15947726F345}" srcOrd="0" destOrd="0" presId="urn:microsoft.com/office/officeart/2005/8/layout/default#1"/>
    <dgm:cxn modelId="{1C6DC83F-96C3-4E84-8433-1551ABF28451}" type="presOf" srcId="{DDADB503-D7E2-4F61-B19F-43B56977591B}" destId="{2584B188-5E30-4D75-ADF4-85B5C423627A}" srcOrd="0" destOrd="0" presId="urn:microsoft.com/office/officeart/2005/8/layout/default#1"/>
    <dgm:cxn modelId="{53EA2E67-D488-4359-ADE9-09D149556AC1}" type="presOf" srcId="{DB0890E7-FFAC-4406-B7F3-F0FD2117D740}" destId="{4AA967D2-0926-4C86-BC1C-B63B1C3CAA30}" srcOrd="0" destOrd="0" presId="urn:microsoft.com/office/officeart/2005/8/layout/default#1"/>
    <dgm:cxn modelId="{A10AC1DB-F857-4617-BB69-142354DDA1FD}" srcId="{DDADB503-D7E2-4F61-B19F-43B56977591B}" destId="{8A293BF5-D7A1-43C0-9205-34952F570251}" srcOrd="1" destOrd="0" parTransId="{52700190-D2BB-472F-AB1B-DFF30A3AC693}" sibTransId="{D05AC215-B151-4EC6-B1E9-2860BDC48F71}"/>
    <dgm:cxn modelId="{4C04EFB2-0091-427E-96CC-3B667A1F7FC7}" type="presOf" srcId="{DA839758-DAC7-4344-9BCE-B3F4BCBABC8E}" destId="{56B38418-418A-450D-B6E9-4EBEFDC3850F}" srcOrd="0" destOrd="0" presId="urn:microsoft.com/office/officeart/2005/8/layout/default#1"/>
    <dgm:cxn modelId="{EEEA919D-B09E-433C-906B-844B0D570EC3}" type="presOf" srcId="{46AD1D56-093A-4775-9E44-477C63564D5F}" destId="{A0578FFB-D6F2-4567-B87F-449BADCE2906}" srcOrd="0" destOrd="0" presId="urn:microsoft.com/office/officeart/2005/8/layout/default#1"/>
    <dgm:cxn modelId="{C24B1850-B736-417F-ACD2-3CD750489D9D}" type="presOf" srcId="{EE061D48-50FD-4A64-ADD3-544D29B8BA8C}" destId="{1A6C5BB0-D7BC-41DC-A84F-E286782EAC86}" srcOrd="0" destOrd="0" presId="urn:microsoft.com/office/officeart/2005/8/layout/default#1"/>
    <dgm:cxn modelId="{31EDC347-3E29-4E2F-9236-728C7E3E4068}" srcId="{DDADB503-D7E2-4F61-B19F-43B56977591B}" destId="{46AD1D56-093A-4775-9E44-477C63564D5F}" srcOrd="5" destOrd="0" parTransId="{5E0723C8-FD6B-450D-913F-14D30F779D6E}" sibTransId="{289D0528-CABF-4BF4-A045-C3F06EFEC92E}"/>
    <dgm:cxn modelId="{51628335-AEB6-4F13-9CB8-48437289F614}" srcId="{DDADB503-D7E2-4F61-B19F-43B56977591B}" destId="{DA839758-DAC7-4344-9BCE-B3F4BCBABC8E}" srcOrd="0" destOrd="0" parTransId="{92E0F793-D17F-4B52-8672-8E3E8184B617}" sibTransId="{4F592482-9841-47F8-9268-D6E9A06E559A}"/>
    <dgm:cxn modelId="{B608299B-A864-44A3-BE91-EB726D5B1E19}" srcId="{DDADB503-D7E2-4F61-B19F-43B56977591B}" destId="{DB0890E7-FFAC-4406-B7F3-F0FD2117D740}" srcOrd="2" destOrd="0" parTransId="{6F5180A3-79C1-4BD6-8937-C7BC9AE6294B}" sibTransId="{1FC7F01B-7420-4AAA-B04E-A7998AC951D6}"/>
    <dgm:cxn modelId="{A2D35395-187F-4F87-85B5-76401BFF9248}" type="presParOf" srcId="{2584B188-5E30-4D75-ADF4-85B5C423627A}" destId="{56B38418-418A-450D-B6E9-4EBEFDC3850F}" srcOrd="0" destOrd="0" presId="urn:microsoft.com/office/officeart/2005/8/layout/default#1"/>
    <dgm:cxn modelId="{77AE9183-34E8-40F4-B321-913F18001566}" type="presParOf" srcId="{2584B188-5E30-4D75-ADF4-85B5C423627A}" destId="{F975911C-BC94-420C-8C83-CDE9FF632E89}" srcOrd="1" destOrd="0" presId="urn:microsoft.com/office/officeart/2005/8/layout/default#1"/>
    <dgm:cxn modelId="{19283FBF-220B-4FF3-9942-E89997B9E143}" type="presParOf" srcId="{2584B188-5E30-4D75-ADF4-85B5C423627A}" destId="{C162C89C-60EE-434F-8031-C16DD2A671C8}" srcOrd="2" destOrd="0" presId="urn:microsoft.com/office/officeart/2005/8/layout/default#1"/>
    <dgm:cxn modelId="{F6960FDC-70BC-40F8-BB84-18FFCDAE0DC7}" type="presParOf" srcId="{2584B188-5E30-4D75-ADF4-85B5C423627A}" destId="{04D0A171-EF6B-4FF2-974D-107959DD13F5}" srcOrd="3" destOrd="0" presId="urn:microsoft.com/office/officeart/2005/8/layout/default#1"/>
    <dgm:cxn modelId="{60C59D11-EDA1-42EE-B7B4-03628BE664CD}" type="presParOf" srcId="{2584B188-5E30-4D75-ADF4-85B5C423627A}" destId="{4AA967D2-0926-4C86-BC1C-B63B1C3CAA30}" srcOrd="4" destOrd="0" presId="urn:microsoft.com/office/officeart/2005/8/layout/default#1"/>
    <dgm:cxn modelId="{D103F7A4-2F2C-43FC-BC6A-6040DAED36CA}" type="presParOf" srcId="{2584B188-5E30-4D75-ADF4-85B5C423627A}" destId="{772AD94A-5823-43ED-849F-12EF6F1D7544}" srcOrd="5" destOrd="0" presId="urn:microsoft.com/office/officeart/2005/8/layout/default#1"/>
    <dgm:cxn modelId="{166B6031-259D-499C-ABC9-D0335D7447A4}" type="presParOf" srcId="{2584B188-5E30-4D75-ADF4-85B5C423627A}" destId="{36E94547-DCEA-42E4-80BD-15947726F345}" srcOrd="6" destOrd="0" presId="urn:microsoft.com/office/officeart/2005/8/layout/default#1"/>
    <dgm:cxn modelId="{E25B9394-FEB9-46C8-A277-B32EDF1C6121}" type="presParOf" srcId="{2584B188-5E30-4D75-ADF4-85B5C423627A}" destId="{EAA13967-52CB-4DE4-95CD-FDF30A2E10B3}" srcOrd="7" destOrd="0" presId="urn:microsoft.com/office/officeart/2005/8/layout/default#1"/>
    <dgm:cxn modelId="{36B928E8-D648-4584-BDEA-E8A50CE9EAF8}" type="presParOf" srcId="{2584B188-5E30-4D75-ADF4-85B5C423627A}" destId="{1A6C5BB0-D7BC-41DC-A84F-E286782EAC86}" srcOrd="8" destOrd="0" presId="urn:microsoft.com/office/officeart/2005/8/layout/default#1"/>
    <dgm:cxn modelId="{2D5D2464-078F-437B-B074-9AA3868203AE}" type="presParOf" srcId="{2584B188-5E30-4D75-ADF4-85B5C423627A}" destId="{1DFA029D-8E2E-4F4A-BD51-7FE68DA71F20}" srcOrd="9" destOrd="0" presId="urn:microsoft.com/office/officeart/2005/8/layout/default#1"/>
    <dgm:cxn modelId="{C7A9BB1A-05D7-477D-AC42-448A44FE0CF6}" type="presParOf" srcId="{2584B188-5E30-4D75-ADF4-85B5C423627A}" destId="{A0578FFB-D6F2-4567-B87F-449BADCE2906}" srcOrd="10" destOrd="0" presId="urn:microsoft.com/office/officeart/2005/8/layout/defaul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E578DC-495F-4839-91E7-4A0B65F2C036}">
      <dsp:nvSpPr>
        <dsp:cNvPr id="0" name=""/>
        <dsp:cNvSpPr/>
      </dsp:nvSpPr>
      <dsp:spPr>
        <a:xfrm>
          <a:off x="3240358" y="1944214"/>
          <a:ext cx="1819352" cy="1909055"/>
        </a:xfrm>
        <a:prstGeom prst="ellipse">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1" i="1" kern="1200" dirty="0" smtClean="0">
              <a:solidFill>
                <a:schemeClr val="tx1"/>
              </a:solidFill>
            </a:rPr>
            <a:t>Упражнения для закрепления правильной осанки</a:t>
          </a:r>
          <a:endParaRPr lang="ru-RU" sz="1600" b="1" i="1" kern="1200" dirty="0">
            <a:solidFill>
              <a:schemeClr val="tx1"/>
            </a:solidFill>
          </a:endParaRPr>
        </a:p>
      </dsp:txBody>
      <dsp:txXfrm>
        <a:off x="3506796" y="2223789"/>
        <a:ext cx="1286476" cy="1349905"/>
      </dsp:txXfrm>
    </dsp:sp>
    <dsp:sp modelId="{70418167-D2C4-4BFE-B117-F3B98441D684}">
      <dsp:nvSpPr>
        <dsp:cNvPr id="0" name=""/>
        <dsp:cNvSpPr/>
      </dsp:nvSpPr>
      <dsp:spPr>
        <a:xfrm rot="16200000">
          <a:off x="3987415" y="1764263"/>
          <a:ext cx="325238" cy="34663"/>
        </a:xfrm>
        <a:custGeom>
          <a:avLst/>
          <a:gdLst/>
          <a:ahLst/>
          <a:cxnLst/>
          <a:rect l="0" t="0" r="0" b="0"/>
          <a:pathLst>
            <a:path>
              <a:moveTo>
                <a:pt x="0" y="17331"/>
              </a:moveTo>
              <a:lnTo>
                <a:pt x="325238" y="17331"/>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4141903" y="1773464"/>
        <a:ext cx="16261" cy="16261"/>
      </dsp:txXfrm>
    </dsp:sp>
    <dsp:sp modelId="{E091CE46-FBA0-4BAA-80F5-867E030B20E0}">
      <dsp:nvSpPr>
        <dsp:cNvPr id="0" name=""/>
        <dsp:cNvSpPr/>
      </dsp:nvSpPr>
      <dsp:spPr>
        <a:xfrm>
          <a:off x="3061784" y="22282"/>
          <a:ext cx="2176501" cy="1596693"/>
        </a:xfrm>
        <a:prstGeom prst="ellipse">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ru-RU" sz="1800" kern="1200" dirty="0" smtClean="0">
              <a:solidFill>
                <a:schemeClr val="tx1"/>
              </a:solidFill>
            </a:rPr>
            <a:t>Упр. Для укрепления мышц спины </a:t>
          </a:r>
          <a:endParaRPr lang="ru-RU" sz="1800" kern="1200" dirty="0">
            <a:solidFill>
              <a:schemeClr val="tx1"/>
            </a:solidFill>
          </a:endParaRPr>
        </a:p>
      </dsp:txBody>
      <dsp:txXfrm>
        <a:off x="3380525" y="256112"/>
        <a:ext cx="1539019" cy="1129033"/>
      </dsp:txXfrm>
    </dsp:sp>
    <dsp:sp modelId="{FFC1A666-2AAF-411D-A0EB-CE23B32F3BA6}">
      <dsp:nvSpPr>
        <dsp:cNvPr id="0" name=""/>
        <dsp:cNvSpPr/>
      </dsp:nvSpPr>
      <dsp:spPr>
        <a:xfrm rot="20520000">
          <a:off x="5016543" y="2583528"/>
          <a:ext cx="100555" cy="34663"/>
        </a:xfrm>
        <a:custGeom>
          <a:avLst/>
          <a:gdLst/>
          <a:ahLst/>
          <a:cxnLst/>
          <a:rect l="0" t="0" r="0" b="0"/>
          <a:pathLst>
            <a:path>
              <a:moveTo>
                <a:pt x="0" y="17331"/>
              </a:moveTo>
              <a:lnTo>
                <a:pt x="100555" y="17331"/>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5064307" y="2598346"/>
        <a:ext cx="5027" cy="5027"/>
      </dsp:txXfrm>
    </dsp:sp>
    <dsp:sp modelId="{0C6130AB-A8CC-4366-868A-D12B455A1B27}">
      <dsp:nvSpPr>
        <dsp:cNvPr id="0" name=""/>
        <dsp:cNvSpPr/>
      </dsp:nvSpPr>
      <dsp:spPr>
        <a:xfrm>
          <a:off x="5016128" y="1458222"/>
          <a:ext cx="2220618" cy="1596693"/>
        </a:xfrm>
        <a:prstGeom prst="ellipse">
          <a:avLst/>
        </a:prstGeom>
        <a:gradFill rotWithShape="0">
          <a:gsLst>
            <a:gs pos="0">
              <a:schemeClr val="accent5">
                <a:hueOff val="-2483469"/>
                <a:satOff val="9953"/>
                <a:lumOff val="2157"/>
                <a:alphaOff val="0"/>
                <a:tint val="50000"/>
                <a:satMod val="300000"/>
              </a:schemeClr>
            </a:gs>
            <a:gs pos="35000">
              <a:schemeClr val="accent5">
                <a:hueOff val="-2483469"/>
                <a:satOff val="9953"/>
                <a:lumOff val="2157"/>
                <a:alphaOff val="0"/>
                <a:tint val="37000"/>
                <a:satMod val="300000"/>
              </a:schemeClr>
            </a:gs>
            <a:gs pos="100000">
              <a:schemeClr val="accent5">
                <a:hueOff val="-2483469"/>
                <a:satOff val="9953"/>
                <a:lumOff val="215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ru-RU" sz="1800" kern="1200" dirty="0" smtClean="0">
              <a:solidFill>
                <a:schemeClr val="tx1"/>
              </a:solidFill>
            </a:rPr>
            <a:t>Упр. Для укрепления мышц плечевого пояса</a:t>
          </a:r>
          <a:endParaRPr lang="ru-RU" sz="1800" kern="1200" dirty="0">
            <a:solidFill>
              <a:schemeClr val="tx1"/>
            </a:solidFill>
          </a:endParaRPr>
        </a:p>
      </dsp:txBody>
      <dsp:txXfrm>
        <a:off x="5341330" y="1692052"/>
        <a:ext cx="1570214" cy="1129033"/>
      </dsp:txXfrm>
    </dsp:sp>
    <dsp:sp modelId="{B6F1A7C8-62BC-4D8F-8535-FC73CBD35FE7}">
      <dsp:nvSpPr>
        <dsp:cNvPr id="0" name=""/>
        <dsp:cNvSpPr/>
      </dsp:nvSpPr>
      <dsp:spPr>
        <a:xfrm rot="3240000">
          <a:off x="4647660" y="3746264"/>
          <a:ext cx="261456" cy="34663"/>
        </a:xfrm>
        <a:custGeom>
          <a:avLst/>
          <a:gdLst/>
          <a:ahLst/>
          <a:cxnLst/>
          <a:rect l="0" t="0" r="0" b="0"/>
          <a:pathLst>
            <a:path>
              <a:moveTo>
                <a:pt x="0" y="17331"/>
              </a:moveTo>
              <a:lnTo>
                <a:pt x="261456" y="17331"/>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4771852" y="3757060"/>
        <a:ext cx="13072" cy="13072"/>
      </dsp:txXfrm>
    </dsp:sp>
    <dsp:sp modelId="{5F313B8F-E6D0-4DE3-9EDF-EBBC515C3A1B}">
      <dsp:nvSpPr>
        <dsp:cNvPr id="0" name=""/>
        <dsp:cNvSpPr/>
      </dsp:nvSpPr>
      <dsp:spPr>
        <a:xfrm>
          <a:off x="4238696" y="3781623"/>
          <a:ext cx="2265644" cy="1596693"/>
        </a:xfrm>
        <a:prstGeom prst="ellipse">
          <a:avLst/>
        </a:prstGeom>
        <a:gradFill rotWithShape="0">
          <a:gsLst>
            <a:gs pos="0">
              <a:schemeClr val="accent5">
                <a:hueOff val="-4966938"/>
                <a:satOff val="19906"/>
                <a:lumOff val="4314"/>
                <a:alphaOff val="0"/>
                <a:tint val="50000"/>
                <a:satMod val="300000"/>
              </a:schemeClr>
            </a:gs>
            <a:gs pos="35000">
              <a:schemeClr val="accent5">
                <a:hueOff val="-4966938"/>
                <a:satOff val="19906"/>
                <a:lumOff val="4314"/>
                <a:alphaOff val="0"/>
                <a:tint val="37000"/>
                <a:satMod val="300000"/>
              </a:schemeClr>
            </a:gs>
            <a:gs pos="100000">
              <a:schemeClr val="accent5">
                <a:hueOff val="-4966938"/>
                <a:satOff val="19906"/>
                <a:lumOff val="431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ru-RU" sz="1800" kern="1200" dirty="0" smtClean="0">
              <a:solidFill>
                <a:schemeClr val="tx1"/>
              </a:solidFill>
            </a:rPr>
            <a:t>Упр. Для укрепления мышц живота</a:t>
          </a:r>
          <a:endParaRPr lang="ru-RU" sz="1800" kern="1200" dirty="0">
            <a:solidFill>
              <a:schemeClr val="tx1"/>
            </a:solidFill>
          </a:endParaRPr>
        </a:p>
      </dsp:txBody>
      <dsp:txXfrm>
        <a:off x="4570492" y="4015453"/>
        <a:ext cx="1602052" cy="1129033"/>
      </dsp:txXfrm>
    </dsp:sp>
    <dsp:sp modelId="{DAFE51CE-DBC5-4346-9FB0-CB7BC6DCBBFA}">
      <dsp:nvSpPr>
        <dsp:cNvPr id="0" name=""/>
        <dsp:cNvSpPr/>
      </dsp:nvSpPr>
      <dsp:spPr>
        <a:xfrm rot="7560000">
          <a:off x="3389053" y="3747232"/>
          <a:ext cx="263848" cy="34663"/>
        </a:xfrm>
        <a:custGeom>
          <a:avLst/>
          <a:gdLst/>
          <a:ahLst/>
          <a:cxnLst/>
          <a:rect l="0" t="0" r="0" b="0"/>
          <a:pathLst>
            <a:path>
              <a:moveTo>
                <a:pt x="0" y="17331"/>
              </a:moveTo>
              <a:lnTo>
                <a:pt x="263848" y="17331"/>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0800000">
        <a:off x="3514381" y="3757968"/>
        <a:ext cx="13192" cy="13192"/>
      </dsp:txXfrm>
    </dsp:sp>
    <dsp:sp modelId="{CE06F75F-82F2-4BB5-B5EB-2D42B303A34D}">
      <dsp:nvSpPr>
        <dsp:cNvPr id="0" name=""/>
        <dsp:cNvSpPr/>
      </dsp:nvSpPr>
      <dsp:spPr>
        <a:xfrm>
          <a:off x="1810354" y="3781623"/>
          <a:ext cx="2236393" cy="1596693"/>
        </a:xfrm>
        <a:prstGeom prst="ellipse">
          <a:avLst/>
        </a:prstGeom>
        <a:gradFill rotWithShape="0">
          <a:gsLst>
            <a:gs pos="0">
              <a:schemeClr val="accent5">
                <a:hueOff val="-7450407"/>
                <a:satOff val="29858"/>
                <a:lumOff val="6471"/>
                <a:alphaOff val="0"/>
                <a:tint val="50000"/>
                <a:satMod val="300000"/>
              </a:schemeClr>
            </a:gs>
            <a:gs pos="35000">
              <a:schemeClr val="accent5">
                <a:hueOff val="-7450407"/>
                <a:satOff val="29858"/>
                <a:lumOff val="6471"/>
                <a:alphaOff val="0"/>
                <a:tint val="37000"/>
                <a:satMod val="300000"/>
              </a:schemeClr>
            </a:gs>
            <a:gs pos="100000">
              <a:schemeClr val="accent5">
                <a:hueOff val="-7450407"/>
                <a:satOff val="29858"/>
                <a:lumOff val="647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ru-RU" sz="1800" kern="1200" dirty="0" smtClean="0">
              <a:solidFill>
                <a:schemeClr val="tx1"/>
              </a:solidFill>
            </a:rPr>
            <a:t>Упр</a:t>
          </a:r>
          <a:r>
            <a:rPr lang="ru-RU" sz="1800" kern="1200" dirty="0" smtClean="0">
              <a:solidFill>
                <a:schemeClr val="tx1"/>
              </a:solidFill>
            </a:rPr>
            <a:t>. для </a:t>
          </a:r>
          <a:r>
            <a:rPr lang="ru-RU" sz="1800" kern="1200" dirty="0" smtClean="0">
              <a:solidFill>
                <a:schemeClr val="tx1"/>
              </a:solidFill>
            </a:rPr>
            <a:t>развития подвижности позвоночника</a:t>
          </a:r>
          <a:endParaRPr lang="ru-RU" sz="1800" kern="1200" dirty="0">
            <a:solidFill>
              <a:schemeClr val="tx1"/>
            </a:solidFill>
          </a:endParaRPr>
        </a:p>
      </dsp:txBody>
      <dsp:txXfrm>
        <a:off x="2137866" y="4015453"/>
        <a:ext cx="1581369" cy="1129033"/>
      </dsp:txXfrm>
    </dsp:sp>
    <dsp:sp modelId="{F25FE63F-43E8-4191-938C-AB3874C23BF3}">
      <dsp:nvSpPr>
        <dsp:cNvPr id="0" name=""/>
        <dsp:cNvSpPr/>
      </dsp:nvSpPr>
      <dsp:spPr>
        <a:xfrm rot="11884579">
          <a:off x="3141345" y="2575617"/>
          <a:ext cx="143608" cy="34663"/>
        </a:xfrm>
        <a:custGeom>
          <a:avLst/>
          <a:gdLst/>
          <a:ahLst/>
          <a:cxnLst/>
          <a:rect l="0" t="0" r="0" b="0"/>
          <a:pathLst>
            <a:path>
              <a:moveTo>
                <a:pt x="0" y="17331"/>
              </a:moveTo>
              <a:lnTo>
                <a:pt x="143608" y="17331"/>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0800000">
        <a:off x="3209560" y="2589359"/>
        <a:ext cx="7180" cy="7180"/>
      </dsp:txXfrm>
    </dsp:sp>
    <dsp:sp modelId="{FBF07513-22E8-4E4C-8CA1-E4B2E9C67A77}">
      <dsp:nvSpPr>
        <dsp:cNvPr id="0" name=""/>
        <dsp:cNvSpPr/>
      </dsp:nvSpPr>
      <dsp:spPr>
        <a:xfrm>
          <a:off x="1008119" y="1440167"/>
          <a:ext cx="2238229" cy="1596693"/>
        </a:xfrm>
        <a:prstGeom prst="ellipse">
          <a:avLst/>
        </a:prstGeom>
        <a:gradFill rotWithShape="0">
          <a:gsLst>
            <a:gs pos="0">
              <a:schemeClr val="accent5">
                <a:hueOff val="-9933876"/>
                <a:satOff val="39811"/>
                <a:lumOff val="8628"/>
                <a:alphaOff val="0"/>
                <a:tint val="50000"/>
                <a:satMod val="300000"/>
              </a:schemeClr>
            </a:gs>
            <a:gs pos="35000">
              <a:schemeClr val="accent5">
                <a:hueOff val="-9933876"/>
                <a:satOff val="39811"/>
                <a:lumOff val="8628"/>
                <a:alphaOff val="0"/>
                <a:tint val="37000"/>
                <a:satMod val="300000"/>
              </a:schemeClr>
            </a:gs>
            <a:gs pos="100000">
              <a:schemeClr val="accent5">
                <a:hueOff val="-9933876"/>
                <a:satOff val="39811"/>
                <a:lumOff val="862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ru-RU" sz="1800" kern="1200" dirty="0" smtClean="0">
              <a:solidFill>
                <a:schemeClr val="tx1"/>
              </a:solidFill>
            </a:rPr>
            <a:t>Упр. Для закрепления навыка правильной осанки</a:t>
          </a:r>
          <a:endParaRPr lang="ru-RU" sz="1800" kern="1200" dirty="0">
            <a:solidFill>
              <a:schemeClr val="tx1"/>
            </a:solidFill>
          </a:endParaRPr>
        </a:p>
      </dsp:txBody>
      <dsp:txXfrm>
        <a:off x="1335900" y="1673997"/>
        <a:ext cx="1582667" cy="11290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B38418-418A-450D-B6E9-4EBEFDC3850F}">
      <dsp:nvSpPr>
        <dsp:cNvPr id="0" name=""/>
        <dsp:cNvSpPr/>
      </dsp:nvSpPr>
      <dsp:spPr>
        <a:xfrm>
          <a:off x="210623" y="1321"/>
          <a:ext cx="2501152" cy="1500691"/>
        </a:xfrm>
        <a:prstGeom prst="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kern="1200" dirty="0" smtClean="0"/>
            <a:t>строго соблюдаемый режим дня</a:t>
          </a:r>
          <a:endParaRPr lang="ru-RU" sz="2000" kern="1200" dirty="0"/>
        </a:p>
      </dsp:txBody>
      <dsp:txXfrm>
        <a:off x="210623" y="1321"/>
        <a:ext cx="2501152" cy="1500691"/>
      </dsp:txXfrm>
    </dsp:sp>
    <dsp:sp modelId="{C162C89C-60EE-434F-8031-C16DD2A671C8}">
      <dsp:nvSpPr>
        <dsp:cNvPr id="0" name=""/>
        <dsp:cNvSpPr/>
      </dsp:nvSpPr>
      <dsp:spPr>
        <a:xfrm>
          <a:off x="2951911" y="0"/>
          <a:ext cx="2501152" cy="1500691"/>
        </a:xfrm>
        <a:prstGeom prst="rect">
          <a:avLst/>
        </a:prstGeom>
        <a:gradFill rotWithShape="0">
          <a:gsLst>
            <a:gs pos="0">
              <a:schemeClr val="accent5">
                <a:hueOff val="-1986775"/>
                <a:satOff val="7962"/>
                <a:lumOff val="1726"/>
                <a:alphaOff val="0"/>
                <a:tint val="50000"/>
                <a:satMod val="300000"/>
              </a:schemeClr>
            </a:gs>
            <a:gs pos="35000">
              <a:schemeClr val="accent5">
                <a:hueOff val="-1986775"/>
                <a:satOff val="7962"/>
                <a:lumOff val="1726"/>
                <a:alphaOff val="0"/>
                <a:tint val="37000"/>
                <a:satMod val="300000"/>
              </a:schemeClr>
            </a:gs>
            <a:gs pos="100000">
              <a:schemeClr val="accent5">
                <a:hueOff val="-1986775"/>
                <a:satOff val="7962"/>
                <a:lumOff val="172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kern="1200" dirty="0" smtClean="0"/>
            <a:t>размер мебели</a:t>
          </a:r>
          <a:endParaRPr lang="ru-RU" sz="2000" kern="1200" dirty="0"/>
        </a:p>
      </dsp:txBody>
      <dsp:txXfrm>
        <a:off x="2951911" y="0"/>
        <a:ext cx="2501152" cy="1500691"/>
      </dsp:txXfrm>
    </dsp:sp>
    <dsp:sp modelId="{4AA967D2-0926-4C86-BC1C-B63B1C3CAA30}">
      <dsp:nvSpPr>
        <dsp:cNvPr id="0" name=""/>
        <dsp:cNvSpPr/>
      </dsp:nvSpPr>
      <dsp:spPr>
        <a:xfrm>
          <a:off x="5713159" y="1321"/>
          <a:ext cx="2501152" cy="1500691"/>
        </a:xfrm>
        <a:prstGeom prst="rect">
          <a:avLst/>
        </a:prstGeom>
        <a:gradFill rotWithShape="0">
          <a:gsLst>
            <a:gs pos="0">
              <a:schemeClr val="accent5">
                <a:hueOff val="-3973551"/>
                <a:satOff val="15924"/>
                <a:lumOff val="3451"/>
                <a:alphaOff val="0"/>
                <a:tint val="50000"/>
                <a:satMod val="300000"/>
              </a:schemeClr>
            </a:gs>
            <a:gs pos="35000">
              <a:schemeClr val="accent5">
                <a:hueOff val="-3973551"/>
                <a:satOff val="15924"/>
                <a:lumOff val="3451"/>
                <a:alphaOff val="0"/>
                <a:tint val="37000"/>
                <a:satMod val="300000"/>
              </a:schemeClr>
            </a:gs>
            <a:gs pos="100000">
              <a:schemeClr val="accent5">
                <a:hueOff val="-3973551"/>
                <a:satOff val="15924"/>
                <a:lumOff val="345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kern="1200" dirty="0" smtClean="0"/>
            <a:t>поза детей во время </a:t>
          </a:r>
          <a:r>
            <a:rPr lang="ru-RU" sz="1800" kern="1200" dirty="0" smtClean="0"/>
            <a:t>занятий, труда и других видов самостоятельной деятельности</a:t>
          </a:r>
          <a:endParaRPr lang="ru-RU" sz="1800" kern="1200" dirty="0"/>
        </a:p>
      </dsp:txBody>
      <dsp:txXfrm>
        <a:off x="5713159" y="1321"/>
        <a:ext cx="2501152" cy="1500691"/>
      </dsp:txXfrm>
    </dsp:sp>
    <dsp:sp modelId="{36E94547-DCEA-42E4-80BD-15947726F345}">
      <dsp:nvSpPr>
        <dsp:cNvPr id="0" name=""/>
        <dsp:cNvSpPr/>
      </dsp:nvSpPr>
      <dsp:spPr>
        <a:xfrm>
          <a:off x="846203" y="1752128"/>
          <a:ext cx="3187069" cy="1752327"/>
        </a:xfrm>
        <a:prstGeom prst="rect">
          <a:avLst/>
        </a:prstGeom>
        <a:gradFill rotWithShape="0">
          <a:gsLst>
            <a:gs pos="0">
              <a:schemeClr val="accent5">
                <a:hueOff val="-5960326"/>
                <a:satOff val="23887"/>
                <a:lumOff val="5177"/>
                <a:alphaOff val="0"/>
                <a:tint val="50000"/>
                <a:satMod val="300000"/>
              </a:schemeClr>
            </a:gs>
            <a:gs pos="35000">
              <a:schemeClr val="accent5">
                <a:hueOff val="-5960326"/>
                <a:satOff val="23887"/>
                <a:lumOff val="5177"/>
                <a:alphaOff val="0"/>
                <a:tint val="37000"/>
                <a:satMod val="300000"/>
              </a:schemeClr>
            </a:gs>
            <a:gs pos="100000">
              <a:schemeClr val="accent5">
                <a:hueOff val="-5960326"/>
                <a:satOff val="23887"/>
                <a:lumOff val="517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kern="1200" dirty="0" smtClean="0"/>
            <a:t>Рационально организованное рабочее место ребенка обеспечивает относительный покой, расслабление и отдых многих мышечных групп. </a:t>
          </a:r>
          <a:endParaRPr lang="ru-RU" sz="1600" kern="1200" dirty="0"/>
        </a:p>
      </dsp:txBody>
      <dsp:txXfrm>
        <a:off x="846203" y="1752128"/>
        <a:ext cx="3187069" cy="1752327"/>
      </dsp:txXfrm>
    </dsp:sp>
    <dsp:sp modelId="{1A6C5BB0-D7BC-41DC-A84F-E286782EAC86}">
      <dsp:nvSpPr>
        <dsp:cNvPr id="0" name=""/>
        <dsp:cNvSpPr/>
      </dsp:nvSpPr>
      <dsp:spPr>
        <a:xfrm>
          <a:off x="4283388" y="1766692"/>
          <a:ext cx="3295343" cy="1723199"/>
        </a:xfrm>
        <a:prstGeom prst="rect">
          <a:avLst/>
        </a:prstGeom>
        <a:gradFill rotWithShape="0">
          <a:gsLst>
            <a:gs pos="0">
              <a:schemeClr val="accent5">
                <a:hueOff val="-7947101"/>
                <a:satOff val="31849"/>
                <a:lumOff val="6902"/>
                <a:alphaOff val="0"/>
                <a:tint val="50000"/>
                <a:satMod val="300000"/>
              </a:schemeClr>
            </a:gs>
            <a:gs pos="35000">
              <a:schemeClr val="accent5">
                <a:hueOff val="-7947101"/>
                <a:satOff val="31849"/>
                <a:lumOff val="6902"/>
                <a:alphaOff val="0"/>
                <a:tint val="37000"/>
                <a:satMod val="300000"/>
              </a:schemeClr>
            </a:gs>
            <a:gs pos="100000">
              <a:schemeClr val="accent5">
                <a:hueOff val="-7947101"/>
                <a:satOff val="31849"/>
                <a:lumOff val="690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kern="1200" dirty="0" smtClean="0"/>
            <a:t>правильный подбор мебели (стола и стула), ее установка по отношению к </a:t>
          </a:r>
          <a:r>
            <a:rPr lang="ru-RU" sz="1600" kern="1200" dirty="0" err="1" smtClean="0"/>
            <a:t>светонесущей</a:t>
          </a:r>
          <a:r>
            <a:rPr lang="ru-RU" sz="1600" kern="1200" dirty="0" smtClean="0"/>
            <a:t> оконной стене, достаточное освещение должны находиться под контролем педагогов и родителей.</a:t>
          </a:r>
          <a:endParaRPr lang="ru-RU" sz="1600" kern="1200" dirty="0"/>
        </a:p>
      </dsp:txBody>
      <dsp:txXfrm>
        <a:off x="4283388" y="1766692"/>
        <a:ext cx="3295343" cy="1723199"/>
      </dsp:txXfrm>
    </dsp:sp>
    <dsp:sp modelId="{A0578FFB-D6F2-4567-B87F-449BADCE2906}">
      <dsp:nvSpPr>
        <dsp:cNvPr id="0" name=""/>
        <dsp:cNvSpPr/>
      </dsp:nvSpPr>
      <dsp:spPr>
        <a:xfrm>
          <a:off x="1296148" y="3755892"/>
          <a:ext cx="5942539" cy="1500691"/>
        </a:xfrm>
        <a:prstGeom prst="rect">
          <a:avLst/>
        </a:prstGeom>
        <a:gradFill rotWithShape="0">
          <a:gsLst>
            <a:gs pos="0">
              <a:schemeClr val="accent5">
                <a:hueOff val="-9933876"/>
                <a:satOff val="39811"/>
                <a:lumOff val="8628"/>
                <a:alphaOff val="0"/>
                <a:tint val="50000"/>
                <a:satMod val="300000"/>
              </a:schemeClr>
            </a:gs>
            <a:gs pos="35000">
              <a:schemeClr val="accent5">
                <a:hueOff val="-9933876"/>
                <a:satOff val="39811"/>
                <a:lumOff val="8628"/>
                <a:alphaOff val="0"/>
                <a:tint val="37000"/>
                <a:satMod val="300000"/>
              </a:schemeClr>
            </a:gs>
            <a:gs pos="100000">
              <a:schemeClr val="accent5">
                <a:hueOff val="-9933876"/>
                <a:satOff val="39811"/>
                <a:lumOff val="862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solidFill>
                <a:srgbClr val="C00000"/>
              </a:solidFill>
            </a:rPr>
            <a:t>Чтобы правильно подобрать стол и стул каждому ребенку, нужно измерить его рост и определить ростовую группу. В зависимости от роста ребенка определяются размеры необходимой ему мебели </a:t>
          </a:r>
          <a:br>
            <a:rPr lang="ru-RU" sz="1600" b="1" kern="1200" dirty="0" smtClean="0">
              <a:solidFill>
                <a:srgbClr val="C00000"/>
              </a:solidFill>
            </a:rPr>
          </a:br>
          <a:endParaRPr lang="ru-RU" sz="1600" b="1" kern="1200" dirty="0">
            <a:solidFill>
              <a:srgbClr val="C00000"/>
            </a:solidFill>
          </a:endParaRPr>
        </a:p>
      </dsp:txBody>
      <dsp:txXfrm>
        <a:off x="1296148" y="3755892"/>
        <a:ext cx="5942539" cy="1500691"/>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6FCFAE8-EA57-4973-A4A5-E59A96531B1B}" type="datetimeFigureOut">
              <a:rPr lang="ru-RU" smtClean="0"/>
              <a:pPr/>
              <a:t>02.05.2018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6DD5D78-951F-40DB-9CC8-78F551002272}" type="slidenum">
              <a:rPr lang="ru-RU" smtClean="0"/>
              <a:pPr/>
              <a:t>‹#›</a:t>
            </a:fld>
            <a:endParaRPr lang="ru-RU"/>
          </a:p>
        </p:txBody>
      </p:sp>
    </p:spTree>
    <p:extLst>
      <p:ext uri="{BB962C8B-B14F-4D97-AF65-F5344CB8AC3E}">
        <p14:creationId xmlns="" xmlns:p14="http://schemas.microsoft.com/office/powerpoint/2010/main" val="1922183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6FCFAE8-EA57-4973-A4A5-E59A96531B1B}" type="datetimeFigureOut">
              <a:rPr lang="ru-RU" smtClean="0"/>
              <a:pPr/>
              <a:t>02.05.2018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6DD5D78-951F-40DB-9CC8-78F551002272}" type="slidenum">
              <a:rPr lang="ru-RU" smtClean="0"/>
              <a:pPr/>
              <a:t>‹#›</a:t>
            </a:fld>
            <a:endParaRPr lang="ru-RU"/>
          </a:p>
        </p:txBody>
      </p:sp>
    </p:spTree>
    <p:extLst>
      <p:ext uri="{BB962C8B-B14F-4D97-AF65-F5344CB8AC3E}">
        <p14:creationId xmlns="" xmlns:p14="http://schemas.microsoft.com/office/powerpoint/2010/main" val="3115946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6FCFAE8-EA57-4973-A4A5-E59A96531B1B}" type="datetimeFigureOut">
              <a:rPr lang="ru-RU" smtClean="0"/>
              <a:pPr/>
              <a:t>02.05.2018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6DD5D78-951F-40DB-9CC8-78F551002272}" type="slidenum">
              <a:rPr lang="ru-RU" smtClean="0"/>
              <a:pPr/>
              <a:t>‹#›</a:t>
            </a:fld>
            <a:endParaRPr lang="ru-RU"/>
          </a:p>
        </p:txBody>
      </p:sp>
    </p:spTree>
    <p:extLst>
      <p:ext uri="{BB962C8B-B14F-4D97-AF65-F5344CB8AC3E}">
        <p14:creationId xmlns="" xmlns:p14="http://schemas.microsoft.com/office/powerpoint/2010/main" val="2140182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6FCFAE8-EA57-4973-A4A5-E59A96531B1B}" type="datetimeFigureOut">
              <a:rPr lang="ru-RU" smtClean="0"/>
              <a:pPr/>
              <a:t>02.05.2018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6DD5D78-951F-40DB-9CC8-78F551002272}" type="slidenum">
              <a:rPr lang="ru-RU" smtClean="0"/>
              <a:pPr/>
              <a:t>‹#›</a:t>
            </a:fld>
            <a:endParaRPr lang="ru-RU"/>
          </a:p>
        </p:txBody>
      </p:sp>
    </p:spTree>
    <p:extLst>
      <p:ext uri="{BB962C8B-B14F-4D97-AF65-F5344CB8AC3E}">
        <p14:creationId xmlns="" xmlns:p14="http://schemas.microsoft.com/office/powerpoint/2010/main" val="406216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6FCFAE8-EA57-4973-A4A5-E59A96531B1B}" type="datetimeFigureOut">
              <a:rPr lang="ru-RU" smtClean="0"/>
              <a:pPr/>
              <a:t>02.05.2018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6DD5D78-951F-40DB-9CC8-78F551002272}" type="slidenum">
              <a:rPr lang="ru-RU" smtClean="0"/>
              <a:pPr/>
              <a:t>‹#›</a:t>
            </a:fld>
            <a:endParaRPr lang="ru-RU"/>
          </a:p>
        </p:txBody>
      </p:sp>
    </p:spTree>
    <p:extLst>
      <p:ext uri="{BB962C8B-B14F-4D97-AF65-F5344CB8AC3E}">
        <p14:creationId xmlns="" xmlns:p14="http://schemas.microsoft.com/office/powerpoint/2010/main" val="2034853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6FCFAE8-EA57-4973-A4A5-E59A96531B1B}" type="datetimeFigureOut">
              <a:rPr lang="ru-RU" smtClean="0"/>
              <a:pPr/>
              <a:t>02.05.2018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6DD5D78-951F-40DB-9CC8-78F551002272}" type="slidenum">
              <a:rPr lang="ru-RU" smtClean="0"/>
              <a:pPr/>
              <a:t>‹#›</a:t>
            </a:fld>
            <a:endParaRPr lang="ru-RU"/>
          </a:p>
        </p:txBody>
      </p:sp>
    </p:spTree>
    <p:extLst>
      <p:ext uri="{BB962C8B-B14F-4D97-AF65-F5344CB8AC3E}">
        <p14:creationId xmlns="" xmlns:p14="http://schemas.microsoft.com/office/powerpoint/2010/main" val="2297285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6FCFAE8-EA57-4973-A4A5-E59A96531B1B}" type="datetimeFigureOut">
              <a:rPr lang="ru-RU" smtClean="0"/>
              <a:pPr/>
              <a:t>02.05.2018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6DD5D78-951F-40DB-9CC8-78F551002272}" type="slidenum">
              <a:rPr lang="ru-RU" smtClean="0"/>
              <a:pPr/>
              <a:t>‹#›</a:t>
            </a:fld>
            <a:endParaRPr lang="ru-RU"/>
          </a:p>
        </p:txBody>
      </p:sp>
    </p:spTree>
    <p:extLst>
      <p:ext uri="{BB962C8B-B14F-4D97-AF65-F5344CB8AC3E}">
        <p14:creationId xmlns="" xmlns:p14="http://schemas.microsoft.com/office/powerpoint/2010/main" val="1244496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6FCFAE8-EA57-4973-A4A5-E59A96531B1B}" type="datetimeFigureOut">
              <a:rPr lang="ru-RU" smtClean="0"/>
              <a:pPr/>
              <a:t>02.05.2018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6DD5D78-951F-40DB-9CC8-78F551002272}" type="slidenum">
              <a:rPr lang="ru-RU" smtClean="0"/>
              <a:pPr/>
              <a:t>‹#›</a:t>
            </a:fld>
            <a:endParaRPr lang="ru-RU"/>
          </a:p>
        </p:txBody>
      </p:sp>
    </p:spTree>
    <p:extLst>
      <p:ext uri="{BB962C8B-B14F-4D97-AF65-F5344CB8AC3E}">
        <p14:creationId xmlns="" xmlns:p14="http://schemas.microsoft.com/office/powerpoint/2010/main" val="1551072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6FCFAE8-EA57-4973-A4A5-E59A96531B1B}" type="datetimeFigureOut">
              <a:rPr lang="ru-RU" smtClean="0"/>
              <a:pPr/>
              <a:t>02.05.2018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6DD5D78-951F-40DB-9CC8-78F551002272}" type="slidenum">
              <a:rPr lang="ru-RU" smtClean="0"/>
              <a:pPr/>
              <a:t>‹#›</a:t>
            </a:fld>
            <a:endParaRPr lang="ru-RU"/>
          </a:p>
        </p:txBody>
      </p:sp>
    </p:spTree>
    <p:extLst>
      <p:ext uri="{BB962C8B-B14F-4D97-AF65-F5344CB8AC3E}">
        <p14:creationId xmlns="" xmlns:p14="http://schemas.microsoft.com/office/powerpoint/2010/main" val="3897001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6FCFAE8-EA57-4973-A4A5-E59A96531B1B}" type="datetimeFigureOut">
              <a:rPr lang="ru-RU" smtClean="0"/>
              <a:pPr/>
              <a:t>02.05.2018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6DD5D78-951F-40DB-9CC8-78F551002272}" type="slidenum">
              <a:rPr lang="ru-RU" smtClean="0"/>
              <a:pPr/>
              <a:t>‹#›</a:t>
            </a:fld>
            <a:endParaRPr lang="ru-RU"/>
          </a:p>
        </p:txBody>
      </p:sp>
    </p:spTree>
    <p:extLst>
      <p:ext uri="{BB962C8B-B14F-4D97-AF65-F5344CB8AC3E}">
        <p14:creationId xmlns="" xmlns:p14="http://schemas.microsoft.com/office/powerpoint/2010/main" val="567822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6FCFAE8-EA57-4973-A4A5-E59A96531B1B}" type="datetimeFigureOut">
              <a:rPr lang="ru-RU" smtClean="0"/>
              <a:pPr/>
              <a:t>02.05.2018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6DD5D78-951F-40DB-9CC8-78F551002272}" type="slidenum">
              <a:rPr lang="ru-RU" smtClean="0"/>
              <a:pPr/>
              <a:t>‹#›</a:t>
            </a:fld>
            <a:endParaRPr lang="ru-RU"/>
          </a:p>
        </p:txBody>
      </p:sp>
    </p:spTree>
    <p:extLst>
      <p:ext uri="{BB962C8B-B14F-4D97-AF65-F5344CB8AC3E}">
        <p14:creationId xmlns="" xmlns:p14="http://schemas.microsoft.com/office/powerpoint/2010/main" val="19235582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FCFAE8-EA57-4973-A4A5-E59A96531B1B}" type="datetimeFigureOut">
              <a:rPr lang="ru-RU" smtClean="0"/>
              <a:pPr/>
              <a:t>02.05.2018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DD5D78-951F-40DB-9CC8-78F551002272}" type="slidenum">
              <a:rPr lang="ru-RU" smtClean="0"/>
              <a:pPr/>
              <a:t>‹#›</a:t>
            </a:fld>
            <a:endParaRPr lang="ru-RU"/>
          </a:p>
        </p:txBody>
      </p:sp>
    </p:spTree>
    <p:extLst>
      <p:ext uri="{BB962C8B-B14F-4D97-AF65-F5344CB8AC3E}">
        <p14:creationId xmlns="" xmlns:p14="http://schemas.microsoft.com/office/powerpoint/2010/main" val="33926472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4000" cy="6858000"/>
          </a:xfrm>
          <a:gradFill flip="none"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0" scaled="1"/>
            <a:tileRect/>
          </a:gradFill>
        </p:spPr>
        <p:style>
          <a:lnRef idx="1">
            <a:schemeClr val="accent5"/>
          </a:lnRef>
          <a:fillRef idx="2">
            <a:schemeClr val="accent5"/>
          </a:fillRef>
          <a:effectRef idx="1">
            <a:schemeClr val="accent5"/>
          </a:effectRef>
          <a:fontRef idx="minor">
            <a:schemeClr val="dk1"/>
          </a:fontRef>
        </p:style>
        <p:txBody>
          <a:bodyPr>
            <a:normAutofit/>
          </a:bodyPr>
          <a:lstStyle/>
          <a:p>
            <a:r>
              <a:rPr lang="ru-RU" sz="2000" b="1" dirty="0" smtClean="0">
                <a:solidFill>
                  <a:srgbClr val="7030A0"/>
                </a:solidFill>
                <a:latin typeface="+mn-lt"/>
              </a:rPr>
              <a:t> </a:t>
            </a:r>
            <a:br>
              <a:rPr lang="ru-RU" sz="2000" b="1" dirty="0" smtClean="0">
                <a:solidFill>
                  <a:srgbClr val="7030A0"/>
                </a:solidFill>
                <a:latin typeface="+mn-lt"/>
              </a:rPr>
            </a:br>
            <a:r>
              <a:rPr lang="ru-RU" sz="2000" b="1" dirty="0">
                <a:solidFill>
                  <a:srgbClr val="7030A0"/>
                </a:solidFill>
              </a:rPr>
              <a:t/>
            </a:r>
            <a:br>
              <a:rPr lang="ru-RU" sz="2000" b="1" dirty="0">
                <a:solidFill>
                  <a:srgbClr val="7030A0"/>
                </a:solidFill>
              </a:rPr>
            </a:br>
            <a:r>
              <a:rPr lang="ru-RU" sz="3200" b="1" dirty="0" smtClean="0">
                <a:solidFill>
                  <a:schemeClr val="accent4">
                    <a:lumMod val="75000"/>
                  </a:schemeClr>
                </a:solidFill>
                <a:latin typeface="+mn-lt"/>
              </a:rPr>
              <a:t/>
            </a:r>
            <a:br>
              <a:rPr lang="ru-RU" sz="3200" b="1" dirty="0" smtClean="0">
                <a:solidFill>
                  <a:schemeClr val="accent4">
                    <a:lumMod val="75000"/>
                  </a:schemeClr>
                </a:solidFill>
                <a:latin typeface="+mn-lt"/>
              </a:rPr>
            </a:br>
            <a:r>
              <a:rPr lang="ru-RU" b="1" i="1" dirty="0" smtClean="0">
                <a:solidFill>
                  <a:srgbClr val="7030A0"/>
                </a:solidFill>
                <a:latin typeface="+mn-lt"/>
              </a:rPr>
              <a:t>Профилактика </a:t>
            </a:r>
            <a:r>
              <a:rPr lang="ru-RU" b="1" i="1" dirty="0">
                <a:solidFill>
                  <a:srgbClr val="7030A0"/>
                </a:solidFill>
                <a:latin typeface="+mn-lt"/>
              </a:rPr>
              <a:t>нарушений осанки</a:t>
            </a:r>
            <a:r>
              <a:rPr lang="ru-RU" i="1" dirty="0">
                <a:solidFill>
                  <a:srgbClr val="7030A0"/>
                </a:solidFill>
                <a:latin typeface="+mn-lt"/>
              </a:rPr>
              <a:t/>
            </a:r>
            <a:br>
              <a:rPr lang="ru-RU" i="1" dirty="0">
                <a:solidFill>
                  <a:srgbClr val="7030A0"/>
                </a:solidFill>
                <a:latin typeface="+mn-lt"/>
              </a:rPr>
            </a:br>
            <a:r>
              <a:rPr lang="ru-RU" b="1" i="1" dirty="0" smtClean="0">
                <a:solidFill>
                  <a:srgbClr val="7030A0"/>
                </a:solidFill>
                <a:latin typeface="+mn-lt"/>
              </a:rPr>
              <a:t>у детей дошкольного возраста</a:t>
            </a:r>
            <a:r>
              <a:rPr lang="ru-RU" b="1" dirty="0" smtClean="0">
                <a:solidFill>
                  <a:schemeClr val="accent4">
                    <a:lumMod val="75000"/>
                  </a:schemeClr>
                </a:solidFill>
                <a:latin typeface="+mn-lt"/>
              </a:rPr>
              <a:t/>
            </a:r>
            <a:br>
              <a:rPr lang="ru-RU" b="1" dirty="0" smtClean="0">
                <a:solidFill>
                  <a:schemeClr val="accent4">
                    <a:lumMod val="75000"/>
                  </a:schemeClr>
                </a:solidFill>
                <a:latin typeface="+mn-lt"/>
              </a:rPr>
            </a:br>
            <a:r>
              <a:rPr lang="ru-RU" b="1" dirty="0">
                <a:solidFill>
                  <a:schemeClr val="accent4">
                    <a:lumMod val="75000"/>
                  </a:schemeClr>
                </a:solidFill>
              </a:rPr>
              <a:t/>
            </a:r>
            <a:br>
              <a:rPr lang="ru-RU" b="1" dirty="0">
                <a:solidFill>
                  <a:schemeClr val="accent4">
                    <a:lumMod val="75000"/>
                  </a:schemeClr>
                </a:solidFill>
              </a:rPr>
            </a:br>
            <a:r>
              <a:rPr lang="ru-RU" b="1" dirty="0" smtClean="0">
                <a:solidFill>
                  <a:schemeClr val="accent4">
                    <a:lumMod val="75000"/>
                  </a:schemeClr>
                </a:solidFill>
              </a:rPr>
              <a:t/>
            </a:r>
            <a:br>
              <a:rPr lang="ru-RU" b="1" dirty="0" smtClean="0">
                <a:solidFill>
                  <a:schemeClr val="accent4">
                    <a:lumMod val="75000"/>
                  </a:schemeClr>
                </a:solidFill>
              </a:rPr>
            </a:br>
            <a:r>
              <a:rPr lang="ru-RU" b="1" dirty="0" smtClean="0">
                <a:solidFill>
                  <a:schemeClr val="accent4">
                    <a:lumMod val="75000"/>
                  </a:schemeClr>
                </a:solidFill>
                <a:latin typeface="+mn-lt"/>
              </a:rPr>
              <a:t/>
            </a:r>
            <a:br>
              <a:rPr lang="ru-RU" b="1" dirty="0" smtClean="0">
                <a:solidFill>
                  <a:schemeClr val="accent4">
                    <a:lumMod val="75000"/>
                  </a:schemeClr>
                </a:solidFill>
                <a:latin typeface="+mn-lt"/>
              </a:rPr>
            </a:br>
            <a:r>
              <a:rPr lang="ru-RU" sz="1800" dirty="0" smtClean="0">
                <a:solidFill>
                  <a:srgbClr val="002060"/>
                </a:solidFill>
              </a:rPr>
              <a:t> </a:t>
            </a:r>
            <a:endParaRPr lang="ru-RU" b="1" dirty="0">
              <a:solidFill>
                <a:schemeClr val="accent4">
                  <a:lumMod val="75000"/>
                </a:schemeClr>
              </a:solidFill>
              <a:latin typeface="+mn-lt"/>
            </a:endParaRPr>
          </a:p>
        </p:txBody>
      </p:sp>
      <p:sp>
        <p:nvSpPr>
          <p:cNvPr id="3" name="Подзаголовок 2"/>
          <p:cNvSpPr>
            <a:spLocks noGrp="1"/>
          </p:cNvSpPr>
          <p:nvPr>
            <p:ph type="subTitle" idx="1"/>
          </p:nvPr>
        </p:nvSpPr>
        <p:spPr>
          <a:xfrm flipV="1">
            <a:off x="0" y="6741367"/>
            <a:ext cx="9144000" cy="45719"/>
          </a:xfrm>
        </p:spPr>
        <p:txBody>
          <a:bodyPr>
            <a:normAutofit fontScale="25000" lnSpcReduction="20000"/>
          </a:bodyPr>
          <a:lstStyle/>
          <a:p>
            <a:pPr algn="r"/>
            <a:endParaRPr lang="ru-RU" sz="2000" dirty="0" smtClean="0">
              <a:solidFill>
                <a:srgbClr val="7030A0"/>
              </a:solidFill>
            </a:endParaRPr>
          </a:p>
          <a:p>
            <a:pPr algn="r"/>
            <a:endParaRPr lang="ru-RU" sz="2000" dirty="0">
              <a:solidFill>
                <a:srgbClr val="7030A0"/>
              </a:solidFill>
            </a:endParaRPr>
          </a:p>
        </p:txBody>
      </p:sp>
    </p:spTree>
    <p:extLst>
      <p:ext uri="{BB962C8B-B14F-4D97-AF65-F5344CB8AC3E}">
        <p14:creationId xmlns="" xmlns:p14="http://schemas.microsoft.com/office/powerpoint/2010/main" val="36765779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62" y="0"/>
            <a:ext cx="7286676" cy="1357298"/>
          </a:xfrm>
        </p:spPr>
        <p:style>
          <a:lnRef idx="1">
            <a:schemeClr val="accent5"/>
          </a:lnRef>
          <a:fillRef idx="2">
            <a:schemeClr val="accent5"/>
          </a:fillRef>
          <a:effectRef idx="1">
            <a:schemeClr val="accent5"/>
          </a:effectRef>
          <a:fontRef idx="minor">
            <a:schemeClr val="dk1"/>
          </a:fontRef>
        </p:style>
        <p:txBody>
          <a:bodyPr>
            <a:normAutofit fontScale="90000"/>
          </a:bodyPr>
          <a:lstStyle/>
          <a:p>
            <a:pPr lvl="0"/>
            <a:r>
              <a:rPr lang="ru-RU" sz="2200" b="1" i="1" dirty="0" smtClean="0">
                <a:solidFill>
                  <a:srgbClr val="7030A0"/>
                </a:solidFill>
              </a:rPr>
              <a:t> Оздоровительные упражнения для красивой осанки   </a:t>
            </a:r>
            <a:r>
              <a:rPr lang="ru-RU" sz="2200" dirty="0" smtClean="0">
                <a:solidFill>
                  <a:srgbClr val="002060"/>
                </a:solidFill>
              </a:rPr>
              <a:t/>
            </a:r>
            <a:br>
              <a:rPr lang="ru-RU" sz="2200" dirty="0" smtClean="0">
                <a:solidFill>
                  <a:srgbClr val="002060"/>
                </a:solidFill>
              </a:rPr>
            </a:br>
            <a:r>
              <a:rPr lang="ru-RU" sz="2200" dirty="0" smtClean="0">
                <a:solidFill>
                  <a:srgbClr val="002060"/>
                </a:solidFill>
              </a:rPr>
              <a:t> </a:t>
            </a:r>
            <a:r>
              <a:rPr lang="ru-RU" sz="2000" dirty="0" smtClean="0">
                <a:solidFill>
                  <a:srgbClr val="002060"/>
                </a:solidFill>
              </a:rPr>
              <a:t/>
            </a:r>
            <a:br>
              <a:rPr lang="ru-RU" sz="2000" dirty="0" smtClean="0">
                <a:solidFill>
                  <a:srgbClr val="002060"/>
                </a:solidFill>
              </a:rPr>
            </a:br>
            <a:r>
              <a:rPr lang="ru-RU" sz="2000" dirty="0"/>
              <a:t/>
            </a:r>
            <a:br>
              <a:rPr lang="ru-RU" sz="2000" dirty="0"/>
            </a:br>
            <a:endParaRPr lang="ru-RU" sz="2000" dirty="0"/>
          </a:p>
        </p:txBody>
      </p:sp>
      <p:pic>
        <p:nvPicPr>
          <p:cNvPr id="5" name="Содержимое 4" descr="C:\Users\Серега\Desktop\77144_html_6efc3ba2.jpg"/>
          <p:cNvPicPr>
            <a:picLocks noGrp="1"/>
          </p:cNvPicPr>
          <p:nvPr>
            <p:ph idx="1"/>
          </p:nvPr>
        </p:nvPicPr>
        <p:blipFill>
          <a:blip r:embed="rId2"/>
          <a:srcRect/>
          <a:stretch>
            <a:fillRect/>
          </a:stretch>
        </p:blipFill>
        <p:spPr bwMode="auto">
          <a:xfrm>
            <a:off x="928662" y="1785926"/>
            <a:ext cx="7643866" cy="4214841"/>
          </a:xfrm>
          <a:prstGeom prst="rect">
            <a:avLst/>
          </a:prstGeom>
          <a:noFill/>
          <a:ln w="9525">
            <a:noFill/>
            <a:miter lim="800000"/>
            <a:headEnd/>
            <a:tailEnd/>
          </a:ln>
        </p:spPr>
      </p:pic>
    </p:spTree>
    <p:extLst>
      <p:ext uri="{BB962C8B-B14F-4D97-AF65-F5344CB8AC3E}">
        <p14:creationId xmlns="" xmlns:p14="http://schemas.microsoft.com/office/powerpoint/2010/main" val="18132869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74638"/>
            <a:ext cx="8115328" cy="1296974"/>
          </a:xfrm>
        </p:spPr>
        <p:style>
          <a:lnRef idx="1">
            <a:schemeClr val="accent5"/>
          </a:lnRef>
          <a:fillRef idx="2">
            <a:schemeClr val="accent5"/>
          </a:fillRef>
          <a:effectRef idx="1">
            <a:schemeClr val="accent5"/>
          </a:effectRef>
          <a:fontRef idx="minor">
            <a:schemeClr val="dk1"/>
          </a:fontRef>
        </p:style>
        <p:txBody>
          <a:bodyPr>
            <a:normAutofit/>
          </a:bodyPr>
          <a:lstStyle/>
          <a:p>
            <a:pPr lvl="0"/>
            <a:r>
              <a:rPr lang="ru-RU" sz="2000" b="1" i="1" dirty="0" smtClean="0">
                <a:solidFill>
                  <a:srgbClr val="7030A0"/>
                </a:solidFill>
              </a:rPr>
              <a:t>Оздоровительные упражнения для красивой осанки </a:t>
            </a:r>
            <a:endParaRPr lang="ru-RU" sz="2000" dirty="0"/>
          </a:p>
        </p:txBody>
      </p:sp>
      <p:pic>
        <p:nvPicPr>
          <p:cNvPr id="9" name="Содержимое 8" descr="http://medznate.ru/tw_refs/78/77144/77144_html_m759a5697.jpg"/>
          <p:cNvPicPr>
            <a:picLocks noGrp="1"/>
          </p:cNvPicPr>
          <p:nvPr>
            <p:ph idx="1"/>
          </p:nvPr>
        </p:nvPicPr>
        <p:blipFill>
          <a:blip r:embed="rId2"/>
          <a:srcRect/>
          <a:stretch>
            <a:fillRect/>
          </a:stretch>
        </p:blipFill>
        <p:spPr bwMode="auto">
          <a:xfrm>
            <a:off x="928662" y="1857364"/>
            <a:ext cx="7500990" cy="4429156"/>
          </a:xfrm>
          <a:prstGeom prst="rect">
            <a:avLst/>
          </a:prstGeom>
          <a:noFill/>
          <a:ln w="9525">
            <a:noFill/>
            <a:miter lim="800000"/>
            <a:headEnd/>
            <a:tailEnd/>
          </a:ln>
        </p:spPr>
      </p:pic>
    </p:spTree>
    <p:extLst>
      <p:ext uri="{BB962C8B-B14F-4D97-AF65-F5344CB8AC3E}">
        <p14:creationId xmlns="" xmlns:p14="http://schemas.microsoft.com/office/powerpoint/2010/main" val="17975627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274638"/>
            <a:ext cx="7972452" cy="939784"/>
          </a:xfrm>
        </p:spPr>
        <p:style>
          <a:lnRef idx="1">
            <a:schemeClr val="accent5"/>
          </a:lnRef>
          <a:fillRef idx="2">
            <a:schemeClr val="accent5"/>
          </a:fillRef>
          <a:effectRef idx="1">
            <a:schemeClr val="accent5"/>
          </a:effectRef>
          <a:fontRef idx="minor">
            <a:schemeClr val="dk1"/>
          </a:fontRef>
        </p:style>
        <p:txBody>
          <a:bodyPr>
            <a:normAutofit/>
          </a:bodyPr>
          <a:lstStyle/>
          <a:p>
            <a:pPr lvl="0"/>
            <a:r>
              <a:rPr lang="ru-RU" sz="2000" b="1" i="1" dirty="0" smtClean="0">
                <a:solidFill>
                  <a:srgbClr val="7030A0"/>
                </a:solidFill>
              </a:rPr>
              <a:t>Оздоровительные упражнения для красивой осанки </a:t>
            </a:r>
            <a:endParaRPr lang="ru-RU" sz="1100" dirty="0"/>
          </a:p>
        </p:txBody>
      </p:sp>
      <p:pic>
        <p:nvPicPr>
          <p:cNvPr id="6" name="Содержимое 5" descr="http://medznate.ru/tw_refs/78/77144/77144_html_34d5cbdf.jpg"/>
          <p:cNvPicPr>
            <a:picLocks noGrp="1"/>
          </p:cNvPicPr>
          <p:nvPr>
            <p:ph idx="1"/>
          </p:nvPr>
        </p:nvPicPr>
        <p:blipFill>
          <a:blip r:embed="rId2"/>
          <a:srcRect/>
          <a:stretch>
            <a:fillRect/>
          </a:stretch>
        </p:blipFill>
        <p:spPr bwMode="auto">
          <a:xfrm>
            <a:off x="857224" y="1714488"/>
            <a:ext cx="7786742" cy="4429156"/>
          </a:xfrm>
          <a:prstGeom prst="rect">
            <a:avLst/>
          </a:prstGeom>
          <a:noFill/>
          <a:ln w="9525">
            <a:noFill/>
            <a:miter lim="800000"/>
            <a:headEnd/>
            <a:tailEnd/>
          </a:ln>
        </p:spPr>
      </p:pic>
    </p:spTree>
    <p:extLst>
      <p:ext uri="{BB962C8B-B14F-4D97-AF65-F5344CB8AC3E}">
        <p14:creationId xmlns="" xmlns:p14="http://schemas.microsoft.com/office/powerpoint/2010/main" val="687305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91264" cy="1210146"/>
          </a:xfrm>
        </p:spPr>
        <p:style>
          <a:lnRef idx="1">
            <a:schemeClr val="accent5"/>
          </a:lnRef>
          <a:fillRef idx="2">
            <a:schemeClr val="accent5"/>
          </a:fillRef>
          <a:effectRef idx="1">
            <a:schemeClr val="accent5"/>
          </a:effectRef>
          <a:fontRef idx="minor">
            <a:schemeClr val="dk1"/>
          </a:fontRef>
        </p:style>
        <p:txBody>
          <a:bodyPr>
            <a:normAutofit/>
          </a:bodyPr>
          <a:lstStyle/>
          <a:p>
            <a:pPr lvl="0"/>
            <a:r>
              <a:rPr lang="ru-RU" sz="2000" b="1" i="1" dirty="0" smtClean="0">
                <a:solidFill>
                  <a:srgbClr val="7030A0"/>
                </a:solidFill>
              </a:rPr>
              <a:t>Оздоровительные упражнения для красивой осанки </a:t>
            </a:r>
            <a:endParaRPr lang="ru-RU" sz="1400" dirty="0"/>
          </a:p>
        </p:txBody>
      </p:sp>
      <p:pic>
        <p:nvPicPr>
          <p:cNvPr id="6" name="Содержимое 5" descr="http://medznate.ru/tw_refs/78/77144/77144_html_m8158791.jpg"/>
          <p:cNvPicPr>
            <a:picLocks noGrp="1"/>
          </p:cNvPicPr>
          <p:nvPr>
            <p:ph idx="1"/>
          </p:nvPr>
        </p:nvPicPr>
        <p:blipFill>
          <a:blip r:embed="rId2"/>
          <a:srcRect/>
          <a:stretch>
            <a:fillRect/>
          </a:stretch>
        </p:blipFill>
        <p:spPr bwMode="auto">
          <a:xfrm>
            <a:off x="928662" y="1928802"/>
            <a:ext cx="7643866" cy="4429156"/>
          </a:xfrm>
          <a:prstGeom prst="rect">
            <a:avLst/>
          </a:prstGeom>
          <a:noFill/>
          <a:ln w="9525">
            <a:noFill/>
            <a:miter lim="800000"/>
            <a:headEnd/>
            <a:tailEnd/>
          </a:ln>
        </p:spPr>
      </p:pic>
    </p:spTree>
    <p:extLst>
      <p:ext uri="{BB962C8B-B14F-4D97-AF65-F5344CB8AC3E}">
        <p14:creationId xmlns="" xmlns:p14="http://schemas.microsoft.com/office/powerpoint/2010/main" val="4932976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19256" cy="1354162"/>
          </a:xfrm>
        </p:spPr>
        <p:style>
          <a:lnRef idx="1">
            <a:schemeClr val="accent5"/>
          </a:lnRef>
          <a:fillRef idx="2">
            <a:schemeClr val="accent5"/>
          </a:fillRef>
          <a:effectRef idx="1">
            <a:schemeClr val="accent5"/>
          </a:effectRef>
          <a:fontRef idx="minor">
            <a:schemeClr val="dk1"/>
          </a:fontRef>
        </p:style>
        <p:txBody>
          <a:bodyPr>
            <a:normAutofit/>
          </a:bodyPr>
          <a:lstStyle/>
          <a:p>
            <a:pPr lvl="0"/>
            <a:r>
              <a:rPr lang="ru-RU" sz="2000" b="1" i="1" dirty="0" smtClean="0">
                <a:solidFill>
                  <a:srgbClr val="7030A0"/>
                </a:solidFill>
              </a:rPr>
              <a:t>Оздоровительные упражнения для красивой осанки </a:t>
            </a:r>
            <a:endParaRPr lang="ru-RU" sz="2000" dirty="0"/>
          </a:p>
        </p:txBody>
      </p:sp>
      <p:pic>
        <p:nvPicPr>
          <p:cNvPr id="6" name="Содержимое 5" descr="http://medznate.ru/tw_refs/78/77144/77144_html_m42d3112.jpg"/>
          <p:cNvPicPr>
            <a:picLocks noGrp="1"/>
          </p:cNvPicPr>
          <p:nvPr>
            <p:ph idx="1"/>
          </p:nvPr>
        </p:nvPicPr>
        <p:blipFill>
          <a:blip r:embed="rId2"/>
          <a:srcRect/>
          <a:stretch>
            <a:fillRect/>
          </a:stretch>
        </p:blipFill>
        <p:spPr bwMode="auto">
          <a:xfrm>
            <a:off x="357158" y="1928802"/>
            <a:ext cx="8429684" cy="4357718"/>
          </a:xfrm>
          <a:prstGeom prst="rect">
            <a:avLst/>
          </a:prstGeom>
          <a:noFill/>
          <a:ln w="9525">
            <a:noFill/>
            <a:miter lim="800000"/>
            <a:headEnd/>
            <a:tailEnd/>
          </a:ln>
        </p:spPr>
      </p:pic>
    </p:spTree>
    <p:extLst>
      <p:ext uri="{BB962C8B-B14F-4D97-AF65-F5344CB8AC3E}">
        <p14:creationId xmlns="" xmlns:p14="http://schemas.microsoft.com/office/powerpoint/2010/main" val="4903307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pPr lvl="0"/>
            <a:r>
              <a:rPr lang="ru-RU" sz="2400" b="1" i="1" dirty="0" smtClean="0">
                <a:solidFill>
                  <a:srgbClr val="7030A0"/>
                </a:solidFill>
              </a:rPr>
              <a:t>Оздоровительные упражнения для красивой осанки </a:t>
            </a:r>
            <a:endParaRPr lang="ru-RU" sz="2000" dirty="0">
              <a:solidFill>
                <a:srgbClr val="002060"/>
              </a:solidFill>
            </a:endParaRPr>
          </a:p>
        </p:txBody>
      </p:sp>
      <p:pic>
        <p:nvPicPr>
          <p:cNvPr id="6" name="Содержимое 5" descr="http://medznate.ru/tw_refs/78/77144/77144_html_1a72d9ee.jpg"/>
          <p:cNvPicPr>
            <a:picLocks noGrp="1"/>
          </p:cNvPicPr>
          <p:nvPr>
            <p:ph idx="1"/>
          </p:nvPr>
        </p:nvPicPr>
        <p:blipFill>
          <a:blip r:embed="rId2"/>
          <a:srcRect/>
          <a:stretch>
            <a:fillRect/>
          </a:stretch>
        </p:blipFill>
        <p:spPr bwMode="auto">
          <a:xfrm>
            <a:off x="714348" y="2071678"/>
            <a:ext cx="7786742" cy="4214842"/>
          </a:xfrm>
          <a:prstGeom prst="rect">
            <a:avLst/>
          </a:prstGeom>
          <a:noFill/>
          <a:ln w="9525">
            <a:noFill/>
            <a:miter lim="800000"/>
            <a:headEnd/>
            <a:tailEnd/>
          </a:ln>
        </p:spPr>
      </p:pic>
    </p:spTree>
    <p:extLst>
      <p:ext uri="{BB962C8B-B14F-4D97-AF65-F5344CB8AC3E}">
        <p14:creationId xmlns="" xmlns:p14="http://schemas.microsoft.com/office/powerpoint/2010/main" val="2231072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pPr lvl="0"/>
            <a:r>
              <a:rPr lang="ru-RU" sz="2400" b="1" i="1" dirty="0" smtClean="0">
                <a:solidFill>
                  <a:srgbClr val="7030A0"/>
                </a:solidFill>
              </a:rPr>
              <a:t>Оздоровительные упражнения для красивой осанки </a:t>
            </a:r>
            <a:endParaRPr lang="ru-RU" sz="2000" dirty="0">
              <a:solidFill>
                <a:srgbClr val="002060"/>
              </a:solidFill>
            </a:endParaRPr>
          </a:p>
        </p:txBody>
      </p:sp>
      <p:pic>
        <p:nvPicPr>
          <p:cNvPr id="5" name="Содержимое 4" descr="http://medznate.ru/tw_refs/78/77144/77144_html_m499fddf0.jpg"/>
          <p:cNvPicPr>
            <a:picLocks noGrp="1"/>
          </p:cNvPicPr>
          <p:nvPr>
            <p:ph idx="1"/>
          </p:nvPr>
        </p:nvPicPr>
        <p:blipFill>
          <a:blip r:embed="rId2"/>
          <a:srcRect/>
          <a:stretch>
            <a:fillRect/>
          </a:stretch>
        </p:blipFill>
        <p:spPr bwMode="auto">
          <a:xfrm>
            <a:off x="428596" y="2000240"/>
            <a:ext cx="7929618" cy="4071966"/>
          </a:xfrm>
          <a:prstGeom prst="rect">
            <a:avLst/>
          </a:prstGeom>
          <a:noFill/>
          <a:ln w="9525">
            <a:noFill/>
            <a:miter lim="800000"/>
            <a:headEnd/>
            <a:tailEnd/>
          </a:ln>
        </p:spPr>
      </p:pic>
    </p:spTree>
    <p:extLst>
      <p:ext uri="{BB962C8B-B14F-4D97-AF65-F5344CB8AC3E}">
        <p14:creationId xmlns="" xmlns:p14="http://schemas.microsoft.com/office/powerpoint/2010/main" val="2231072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pPr lvl="0"/>
            <a:r>
              <a:rPr lang="ru-RU" sz="2400" b="1" i="1" dirty="0" smtClean="0">
                <a:solidFill>
                  <a:srgbClr val="7030A0"/>
                </a:solidFill>
              </a:rPr>
              <a:t>Оздоровительные упражнения для красивой осанки </a:t>
            </a:r>
            <a:endParaRPr lang="ru-RU" sz="2000" dirty="0">
              <a:solidFill>
                <a:srgbClr val="002060"/>
              </a:solidFill>
            </a:endParaRPr>
          </a:p>
        </p:txBody>
      </p:sp>
      <p:pic>
        <p:nvPicPr>
          <p:cNvPr id="6" name="Содержимое 5" descr="http://medznate.ru/tw_refs/78/77144/77144_html_73ae5c9b.jpg"/>
          <p:cNvPicPr>
            <a:picLocks noGrp="1"/>
          </p:cNvPicPr>
          <p:nvPr>
            <p:ph idx="1"/>
          </p:nvPr>
        </p:nvPicPr>
        <p:blipFill>
          <a:blip r:embed="rId2"/>
          <a:srcRect/>
          <a:stretch>
            <a:fillRect/>
          </a:stretch>
        </p:blipFill>
        <p:spPr bwMode="auto">
          <a:xfrm>
            <a:off x="1000100" y="2143116"/>
            <a:ext cx="7500990" cy="3857652"/>
          </a:xfrm>
          <a:prstGeom prst="rect">
            <a:avLst/>
          </a:prstGeom>
          <a:noFill/>
          <a:ln w="9525">
            <a:noFill/>
            <a:miter lim="800000"/>
            <a:headEnd/>
            <a:tailEnd/>
          </a:ln>
        </p:spPr>
      </p:pic>
    </p:spTree>
    <p:extLst>
      <p:ext uri="{BB962C8B-B14F-4D97-AF65-F5344CB8AC3E}">
        <p14:creationId xmlns="" xmlns:p14="http://schemas.microsoft.com/office/powerpoint/2010/main" val="2231072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pPr lvl="0"/>
            <a:r>
              <a:rPr lang="ru-RU" sz="2400" b="1" i="1" dirty="0" smtClean="0">
                <a:solidFill>
                  <a:srgbClr val="7030A0"/>
                </a:solidFill>
              </a:rPr>
              <a:t>Оздоровительные упражнения для красивой осанки </a:t>
            </a:r>
            <a:endParaRPr lang="ru-RU" sz="2000" dirty="0">
              <a:solidFill>
                <a:srgbClr val="002060"/>
              </a:solidFill>
            </a:endParaRPr>
          </a:p>
        </p:txBody>
      </p:sp>
      <p:pic>
        <p:nvPicPr>
          <p:cNvPr id="5" name="Содержимое 4" descr="http://medznate.ru/tw_refs/78/77144/77144_html_3d3b37ad.jpg"/>
          <p:cNvPicPr>
            <a:picLocks noGrp="1"/>
          </p:cNvPicPr>
          <p:nvPr>
            <p:ph idx="1"/>
          </p:nvPr>
        </p:nvPicPr>
        <p:blipFill>
          <a:blip r:embed="rId2"/>
          <a:srcRect/>
          <a:stretch>
            <a:fillRect/>
          </a:stretch>
        </p:blipFill>
        <p:spPr bwMode="auto">
          <a:xfrm>
            <a:off x="642910" y="2214554"/>
            <a:ext cx="8001056" cy="4214842"/>
          </a:xfrm>
          <a:prstGeom prst="rect">
            <a:avLst/>
          </a:prstGeom>
          <a:noFill/>
          <a:ln w="9525">
            <a:noFill/>
            <a:miter lim="800000"/>
            <a:headEnd/>
            <a:tailEnd/>
          </a:ln>
        </p:spPr>
      </p:pic>
    </p:spTree>
    <p:extLst>
      <p:ext uri="{BB962C8B-B14F-4D97-AF65-F5344CB8AC3E}">
        <p14:creationId xmlns="" xmlns:p14="http://schemas.microsoft.com/office/powerpoint/2010/main" val="2231072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pPr lvl="0"/>
            <a:r>
              <a:rPr lang="ru-RU" sz="2400" b="1" i="1" dirty="0" smtClean="0">
                <a:solidFill>
                  <a:srgbClr val="7030A0"/>
                </a:solidFill>
              </a:rPr>
              <a:t>Оздоровительные упражнения для красивой осанки </a:t>
            </a:r>
            <a:endParaRPr lang="ru-RU" sz="2000" dirty="0">
              <a:solidFill>
                <a:srgbClr val="002060"/>
              </a:solidFill>
            </a:endParaRPr>
          </a:p>
        </p:txBody>
      </p:sp>
      <p:pic>
        <p:nvPicPr>
          <p:cNvPr id="5" name="Содержимое 4" descr="http://medznate.ru/tw_refs/78/77144/77144_html_3d3b37ad.jpg"/>
          <p:cNvPicPr>
            <a:picLocks noGrp="1"/>
          </p:cNvPicPr>
          <p:nvPr>
            <p:ph idx="1"/>
          </p:nvPr>
        </p:nvPicPr>
        <p:blipFill>
          <a:blip r:embed="rId2"/>
          <a:srcRect/>
          <a:stretch>
            <a:fillRect/>
          </a:stretch>
        </p:blipFill>
        <p:spPr bwMode="auto">
          <a:xfrm>
            <a:off x="642910" y="2214554"/>
            <a:ext cx="8001056" cy="4214842"/>
          </a:xfrm>
          <a:prstGeom prst="rect">
            <a:avLst/>
          </a:prstGeom>
          <a:noFill/>
          <a:ln w="9525">
            <a:noFill/>
            <a:miter lim="800000"/>
            <a:headEnd/>
            <a:tailEnd/>
          </a:ln>
        </p:spPr>
      </p:pic>
    </p:spTree>
    <p:extLst>
      <p:ext uri="{BB962C8B-B14F-4D97-AF65-F5344CB8AC3E}">
        <p14:creationId xmlns="" xmlns:p14="http://schemas.microsoft.com/office/powerpoint/2010/main" val="2231072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19256" cy="3010346"/>
          </a:xfrm>
        </p:spPr>
        <p:txBody>
          <a:bodyPr>
            <a:normAutofit/>
          </a:bodyPr>
          <a:lstStyle/>
          <a:p>
            <a:r>
              <a:rPr lang="ru-RU" sz="2400" b="1" dirty="0" smtClean="0"/>
              <a:t/>
            </a:r>
            <a:br>
              <a:rPr lang="ru-RU" sz="2400" b="1" dirty="0" smtClean="0"/>
            </a:br>
            <a:r>
              <a:rPr lang="ru-RU" sz="2400" b="1" dirty="0" smtClean="0"/>
              <a:t/>
            </a:r>
            <a:br>
              <a:rPr lang="ru-RU" sz="2400" b="1" dirty="0" smtClean="0"/>
            </a:br>
            <a:endParaRPr lang="ru-RU" sz="2400" b="1" dirty="0"/>
          </a:p>
        </p:txBody>
      </p:sp>
      <p:sp>
        <p:nvSpPr>
          <p:cNvPr id="3" name="Объект 2"/>
          <p:cNvSpPr>
            <a:spLocks noGrp="1"/>
          </p:cNvSpPr>
          <p:nvPr>
            <p:ph idx="1"/>
          </p:nvPr>
        </p:nvSpPr>
        <p:spPr>
          <a:xfrm>
            <a:off x="0" y="0"/>
            <a:ext cx="9144000" cy="6858000"/>
          </a:xfrm>
        </p:spPr>
        <p:style>
          <a:lnRef idx="1">
            <a:schemeClr val="accent5"/>
          </a:lnRef>
          <a:fillRef idx="2">
            <a:schemeClr val="accent5"/>
          </a:fillRef>
          <a:effectRef idx="1">
            <a:schemeClr val="accent5"/>
          </a:effectRef>
          <a:fontRef idx="minor">
            <a:schemeClr val="dk1"/>
          </a:fontRef>
        </p:style>
        <p:txBody>
          <a:bodyPr>
            <a:normAutofit/>
          </a:bodyPr>
          <a:lstStyle/>
          <a:p>
            <a:pPr marL="0" indent="0" algn="ctr">
              <a:buNone/>
            </a:pPr>
            <a:r>
              <a:rPr lang="ru-RU" sz="2400" b="1" dirty="0">
                <a:solidFill>
                  <a:srgbClr val="7030A0"/>
                </a:solidFill>
              </a:rPr>
              <a:t>Что такое правильная </a:t>
            </a:r>
            <a:r>
              <a:rPr lang="ru-RU" sz="2400" b="1" dirty="0" smtClean="0">
                <a:solidFill>
                  <a:srgbClr val="7030A0"/>
                </a:solidFill>
              </a:rPr>
              <a:t>осанка</a:t>
            </a:r>
            <a:endParaRPr lang="ru-RU" sz="2400" dirty="0">
              <a:solidFill>
                <a:srgbClr val="7030A0"/>
              </a:solidFill>
            </a:endParaRPr>
          </a:p>
          <a:p>
            <a:pPr marL="0" indent="0" algn="ctr">
              <a:buNone/>
            </a:pPr>
            <a:r>
              <a:rPr lang="ru-RU" sz="1800" b="1" i="1" dirty="0">
                <a:solidFill>
                  <a:srgbClr val="002060"/>
                </a:solidFill>
              </a:rPr>
              <a:t>Осанка </a:t>
            </a:r>
            <a:r>
              <a:rPr lang="ru-RU" sz="1800" dirty="0">
                <a:solidFill>
                  <a:srgbClr val="7030A0"/>
                </a:solidFill>
              </a:rPr>
              <a:t>— </a:t>
            </a:r>
            <a:r>
              <a:rPr lang="ru-RU" sz="1800" dirty="0">
                <a:solidFill>
                  <a:schemeClr val="tx1">
                    <a:lumMod val="95000"/>
                    <a:lumOff val="5000"/>
                  </a:schemeClr>
                </a:solidFill>
              </a:rPr>
              <a:t>одно из важнейших понятий для определения тела ребенка в пространстве  обнаружения признаков ортопедических заболеваний, связанных с </a:t>
            </a:r>
            <a:r>
              <a:rPr lang="ru-RU" sz="1800" dirty="0" smtClean="0">
                <a:solidFill>
                  <a:schemeClr val="tx1">
                    <a:lumMod val="95000"/>
                    <a:lumOff val="5000"/>
                  </a:schemeClr>
                </a:solidFill>
              </a:rPr>
              <a:t>нарушением </a:t>
            </a:r>
            <a:r>
              <a:rPr lang="ru-RU" sz="1800" dirty="0">
                <a:solidFill>
                  <a:schemeClr val="tx1">
                    <a:lumMod val="95000"/>
                    <a:lumOff val="5000"/>
                  </a:schemeClr>
                </a:solidFill>
              </a:rPr>
              <a:t>статико-динамических свойств позвоночника. </a:t>
            </a:r>
            <a:r>
              <a:rPr lang="ru-RU" sz="1800" dirty="0" smtClean="0">
                <a:solidFill>
                  <a:schemeClr val="tx1">
                    <a:lumMod val="95000"/>
                    <a:lumOff val="5000"/>
                  </a:schemeClr>
                </a:solidFill>
              </a:rPr>
              <a:t>Осанка -привычное </a:t>
            </a:r>
            <a:r>
              <a:rPr lang="ru-RU" sz="1800" dirty="0">
                <a:solidFill>
                  <a:schemeClr val="tx1">
                    <a:lumMod val="95000"/>
                    <a:lumOff val="5000"/>
                  </a:schemeClr>
                </a:solidFill>
              </a:rPr>
              <a:t>положение тела человека в покое и при движении. Формируется осанка с самого раннего детства и зависит от гармоничной работы мышц, костной системы, </a:t>
            </a:r>
            <a:r>
              <a:rPr lang="ru-RU" sz="1800" dirty="0" err="1" smtClean="0">
                <a:solidFill>
                  <a:schemeClr val="tx1">
                    <a:lumMod val="95000"/>
                    <a:lumOff val="5000"/>
                  </a:schemeClr>
                </a:solidFill>
              </a:rPr>
              <a:t>связочно</a:t>
            </a:r>
            <a:r>
              <a:rPr lang="ru-RU" sz="1800" dirty="0" smtClean="0">
                <a:solidFill>
                  <a:schemeClr val="tx1">
                    <a:lumMod val="95000"/>
                    <a:lumOff val="5000"/>
                  </a:schemeClr>
                </a:solidFill>
              </a:rPr>
              <a:t>- суставного </a:t>
            </a:r>
            <a:r>
              <a:rPr lang="ru-RU" sz="1800" dirty="0">
                <a:solidFill>
                  <a:schemeClr val="tx1">
                    <a:lumMod val="95000"/>
                    <a:lumOff val="5000"/>
                  </a:schemeClr>
                </a:solidFill>
              </a:rPr>
              <a:t>и нервно-мышечного аппаратов, равномерности их развития</a:t>
            </a:r>
            <a:r>
              <a:rPr lang="ru-RU" sz="1800" dirty="0" smtClean="0">
                <a:solidFill>
                  <a:schemeClr val="tx1">
                    <a:lumMod val="95000"/>
                    <a:lumOff val="5000"/>
                  </a:schemeClr>
                </a:solidFill>
              </a:rPr>
              <a:t>.</a:t>
            </a:r>
          </a:p>
          <a:p>
            <a:pPr marL="0" indent="0" algn="ctr">
              <a:buNone/>
            </a:pPr>
            <a:endParaRPr lang="ru-RU" sz="1800" dirty="0">
              <a:solidFill>
                <a:schemeClr val="tx1">
                  <a:lumMod val="95000"/>
                  <a:lumOff val="5000"/>
                </a:schemeClr>
              </a:solidFill>
            </a:endParaRPr>
          </a:p>
          <a:p>
            <a:pPr marL="0" indent="0" algn="ctr">
              <a:buNone/>
            </a:pPr>
            <a:r>
              <a:rPr lang="ru-RU" sz="1800" b="1" i="1" dirty="0">
                <a:solidFill>
                  <a:srgbClr val="002060"/>
                </a:solidFill>
              </a:rPr>
              <a:t>Нормальная</a:t>
            </a:r>
            <a:r>
              <a:rPr lang="ru-RU" sz="1800" i="1" dirty="0">
                <a:solidFill>
                  <a:schemeClr val="tx1">
                    <a:lumMod val="95000"/>
                    <a:lumOff val="5000"/>
                  </a:schemeClr>
                </a:solidFill>
              </a:rPr>
              <a:t> </a:t>
            </a:r>
            <a:r>
              <a:rPr lang="ru-RU" sz="1800" dirty="0">
                <a:solidFill>
                  <a:schemeClr val="tx1">
                    <a:lumMod val="95000"/>
                    <a:lumOff val="5000"/>
                  </a:schemeClr>
                </a:solidFill>
              </a:rPr>
              <a:t>(или правильная) осанка — умение сохранить правильное положение тела. При этом создаются наиболее выгодные, максимально благоприятные условия для деятельности сердечно-сосудистой, дыхательной и нервной систем, внутренних органов. Она характеризуется умеренными естественными изгибами позвоночника, симметрично расположенными (без выпячивания нижнего края) лопатками, развернутыми плечами, прямыми ногами и нормальными сводами стоп.</a:t>
            </a:r>
          </a:p>
          <a:p>
            <a:pPr marL="0" indent="0" algn="ctr">
              <a:buNone/>
            </a:pPr>
            <a:endParaRPr lang="ru-RU" sz="1800" dirty="0" smtClean="0">
              <a:solidFill>
                <a:schemeClr val="tx1">
                  <a:lumMod val="95000"/>
                  <a:lumOff val="5000"/>
                </a:schemeClr>
              </a:solidFill>
            </a:endParaRPr>
          </a:p>
          <a:p>
            <a:pPr marL="0" indent="0" algn="ctr">
              <a:buNone/>
            </a:pPr>
            <a:r>
              <a:rPr lang="ru-RU" sz="1800" dirty="0" smtClean="0">
                <a:solidFill>
                  <a:schemeClr val="tx1">
                    <a:lumMod val="95000"/>
                    <a:lumOff val="5000"/>
                  </a:schemeClr>
                </a:solidFill>
              </a:rPr>
              <a:t>Для </a:t>
            </a:r>
            <a:r>
              <a:rPr lang="ru-RU" sz="1800" dirty="0">
                <a:solidFill>
                  <a:schemeClr val="tx1">
                    <a:lumMod val="95000"/>
                    <a:lumOff val="5000"/>
                  </a:schemeClr>
                </a:solidFill>
              </a:rPr>
              <a:t>дошкольников характерные черты правильной осанки имеют свои особенности  голова немного наклонена вперед, плечевой пояс незначительно смещен кпереди, не выступая за уровень грудной клетки (в профиль); линия грудной клетки плавно переходит в линию живота, который выступает на 1 —2 см; изгибы позвоночника выражены умеренно; угол наклона таза невелик.</a:t>
            </a:r>
          </a:p>
          <a:p>
            <a:pPr marL="0" indent="0">
              <a:buNone/>
            </a:pPr>
            <a:endParaRPr lang="ru-RU" sz="1800" dirty="0"/>
          </a:p>
          <a:p>
            <a:pPr marL="0" indent="0">
              <a:buNone/>
            </a:pPr>
            <a:endParaRPr lang="ru-RU" sz="1900" dirty="0"/>
          </a:p>
          <a:p>
            <a:pPr marL="0" indent="0">
              <a:buNone/>
            </a:pPr>
            <a:endParaRPr lang="ru-RU" dirty="0"/>
          </a:p>
        </p:txBody>
      </p:sp>
    </p:spTree>
    <p:extLst>
      <p:ext uri="{BB962C8B-B14F-4D97-AF65-F5344CB8AC3E}">
        <p14:creationId xmlns="" xmlns:p14="http://schemas.microsoft.com/office/powerpoint/2010/main" val="33843473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pPr lvl="0"/>
            <a:r>
              <a:rPr lang="ru-RU" sz="2400" b="1" i="1" dirty="0" smtClean="0">
                <a:solidFill>
                  <a:srgbClr val="7030A0"/>
                </a:solidFill>
              </a:rPr>
              <a:t>Оздоровительные упражнения для красивой осанки </a:t>
            </a:r>
            <a:endParaRPr lang="ru-RU" sz="2000" dirty="0">
              <a:solidFill>
                <a:srgbClr val="002060"/>
              </a:solidFill>
            </a:endParaRPr>
          </a:p>
        </p:txBody>
      </p:sp>
      <p:pic>
        <p:nvPicPr>
          <p:cNvPr id="6" name="Содержимое 5" descr="http://medznate.ru/tw_refs/78/77144/77144_html_m6554bacf.jpg"/>
          <p:cNvPicPr>
            <a:picLocks noGrp="1"/>
          </p:cNvPicPr>
          <p:nvPr>
            <p:ph idx="1"/>
          </p:nvPr>
        </p:nvPicPr>
        <p:blipFill>
          <a:blip r:embed="rId2"/>
          <a:srcRect/>
          <a:stretch>
            <a:fillRect/>
          </a:stretch>
        </p:blipFill>
        <p:spPr bwMode="auto">
          <a:xfrm>
            <a:off x="714348" y="2143116"/>
            <a:ext cx="7858180" cy="4500594"/>
          </a:xfrm>
          <a:prstGeom prst="rect">
            <a:avLst/>
          </a:prstGeom>
          <a:noFill/>
          <a:ln w="9525">
            <a:noFill/>
            <a:miter lim="800000"/>
            <a:headEnd/>
            <a:tailEnd/>
          </a:ln>
        </p:spPr>
      </p:pic>
    </p:spTree>
    <p:extLst>
      <p:ext uri="{BB962C8B-B14F-4D97-AF65-F5344CB8AC3E}">
        <p14:creationId xmlns="" xmlns:p14="http://schemas.microsoft.com/office/powerpoint/2010/main" val="2231072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pPr lvl="0"/>
            <a:r>
              <a:rPr lang="ru-RU" sz="2400" b="1" i="1" dirty="0" smtClean="0">
                <a:solidFill>
                  <a:srgbClr val="7030A0"/>
                </a:solidFill>
              </a:rPr>
              <a:t>Оздоровительные упражнения для красивой осанки </a:t>
            </a:r>
            <a:endParaRPr lang="ru-RU" sz="2000" dirty="0">
              <a:solidFill>
                <a:srgbClr val="002060"/>
              </a:solidFill>
            </a:endParaRPr>
          </a:p>
        </p:txBody>
      </p:sp>
      <p:pic>
        <p:nvPicPr>
          <p:cNvPr id="5" name="Содержимое 4" descr="http://medznate.ru/tw_refs/78/77144/77144_html_3e3f1ac6.jpg"/>
          <p:cNvPicPr>
            <a:picLocks noGrp="1"/>
          </p:cNvPicPr>
          <p:nvPr>
            <p:ph idx="1"/>
          </p:nvPr>
        </p:nvPicPr>
        <p:blipFill>
          <a:blip r:embed="rId2"/>
          <a:srcRect/>
          <a:stretch>
            <a:fillRect/>
          </a:stretch>
        </p:blipFill>
        <p:spPr bwMode="auto">
          <a:xfrm>
            <a:off x="642910" y="1928802"/>
            <a:ext cx="7929618" cy="4357718"/>
          </a:xfrm>
          <a:prstGeom prst="rect">
            <a:avLst/>
          </a:prstGeom>
          <a:noFill/>
          <a:ln w="9525">
            <a:noFill/>
            <a:miter lim="800000"/>
            <a:headEnd/>
            <a:tailEnd/>
          </a:ln>
        </p:spPr>
      </p:pic>
    </p:spTree>
    <p:extLst>
      <p:ext uri="{BB962C8B-B14F-4D97-AF65-F5344CB8AC3E}">
        <p14:creationId xmlns="" xmlns:p14="http://schemas.microsoft.com/office/powerpoint/2010/main" val="2231072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pPr lvl="0"/>
            <a:r>
              <a:rPr lang="ru-RU" sz="2400" b="1" i="1" dirty="0" smtClean="0">
                <a:solidFill>
                  <a:srgbClr val="7030A0"/>
                </a:solidFill>
              </a:rPr>
              <a:t>Оздоровительные упражнения для красивой осанки </a:t>
            </a:r>
            <a:endParaRPr lang="ru-RU" sz="2000" dirty="0">
              <a:solidFill>
                <a:srgbClr val="002060"/>
              </a:solidFill>
            </a:endParaRPr>
          </a:p>
        </p:txBody>
      </p:sp>
      <p:pic>
        <p:nvPicPr>
          <p:cNvPr id="6" name="Содержимое 5" descr="http://medznate.ru/tw_refs/78/77144/77144_html_2b67fa4a.jpg"/>
          <p:cNvPicPr>
            <a:picLocks noGrp="1"/>
          </p:cNvPicPr>
          <p:nvPr>
            <p:ph idx="1"/>
          </p:nvPr>
        </p:nvPicPr>
        <p:blipFill>
          <a:blip r:embed="rId2"/>
          <a:srcRect/>
          <a:stretch>
            <a:fillRect/>
          </a:stretch>
        </p:blipFill>
        <p:spPr bwMode="auto">
          <a:xfrm>
            <a:off x="1000100" y="1714488"/>
            <a:ext cx="7072362" cy="4929222"/>
          </a:xfrm>
          <a:prstGeom prst="rect">
            <a:avLst/>
          </a:prstGeom>
          <a:noFill/>
          <a:ln w="9525">
            <a:noFill/>
            <a:miter lim="800000"/>
            <a:headEnd/>
            <a:tailEnd/>
          </a:ln>
        </p:spPr>
      </p:pic>
    </p:spTree>
    <p:extLst>
      <p:ext uri="{BB962C8B-B14F-4D97-AF65-F5344CB8AC3E}">
        <p14:creationId xmlns="" xmlns:p14="http://schemas.microsoft.com/office/powerpoint/2010/main" val="2231072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pPr lvl="0"/>
            <a:r>
              <a:rPr lang="ru-RU" sz="2400" b="1" i="1" dirty="0" smtClean="0">
                <a:solidFill>
                  <a:srgbClr val="7030A0"/>
                </a:solidFill>
              </a:rPr>
              <a:t>Оздоровительные упражнения для красивой осанки </a:t>
            </a:r>
            <a:endParaRPr lang="ru-RU" sz="2000" dirty="0">
              <a:solidFill>
                <a:srgbClr val="002060"/>
              </a:solidFill>
            </a:endParaRPr>
          </a:p>
        </p:txBody>
      </p:sp>
      <p:pic>
        <p:nvPicPr>
          <p:cNvPr id="8" name="Содержимое 7" descr="http://medznate.ru/tw_refs/78/77144/77144_html_42cd6316.jpg"/>
          <p:cNvPicPr>
            <a:picLocks noGrp="1"/>
          </p:cNvPicPr>
          <p:nvPr>
            <p:ph idx="1"/>
          </p:nvPr>
        </p:nvPicPr>
        <p:blipFill>
          <a:blip r:embed="rId2"/>
          <a:srcRect/>
          <a:stretch>
            <a:fillRect/>
          </a:stretch>
        </p:blipFill>
        <p:spPr bwMode="auto">
          <a:xfrm>
            <a:off x="714348" y="1928802"/>
            <a:ext cx="8429652" cy="4143404"/>
          </a:xfrm>
          <a:prstGeom prst="rect">
            <a:avLst/>
          </a:prstGeom>
          <a:noFill/>
          <a:ln w="9525">
            <a:noFill/>
            <a:miter lim="800000"/>
            <a:headEnd/>
            <a:tailEnd/>
          </a:ln>
        </p:spPr>
      </p:pic>
    </p:spTree>
    <p:extLst>
      <p:ext uri="{BB962C8B-B14F-4D97-AF65-F5344CB8AC3E}">
        <p14:creationId xmlns="" xmlns:p14="http://schemas.microsoft.com/office/powerpoint/2010/main" val="2231072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pPr lvl="0"/>
            <a:r>
              <a:rPr lang="ru-RU" sz="2400" b="1" i="1" dirty="0" smtClean="0">
                <a:solidFill>
                  <a:srgbClr val="7030A0"/>
                </a:solidFill>
              </a:rPr>
              <a:t>Оздоровительные упражнения для красивой осанки </a:t>
            </a:r>
            <a:endParaRPr lang="ru-RU" sz="2000" dirty="0">
              <a:solidFill>
                <a:srgbClr val="002060"/>
              </a:solidFill>
            </a:endParaRPr>
          </a:p>
        </p:txBody>
      </p:sp>
      <p:pic>
        <p:nvPicPr>
          <p:cNvPr id="5" name="Содержимое 4" descr="http://medznate.ru/tw_refs/78/77144/77144_html_m54d4b2cc.jpg"/>
          <p:cNvPicPr>
            <a:picLocks noGrp="1"/>
          </p:cNvPicPr>
          <p:nvPr>
            <p:ph idx="1"/>
          </p:nvPr>
        </p:nvPicPr>
        <p:blipFill>
          <a:blip r:embed="rId2"/>
          <a:srcRect/>
          <a:stretch>
            <a:fillRect/>
          </a:stretch>
        </p:blipFill>
        <p:spPr bwMode="auto">
          <a:xfrm>
            <a:off x="1357290" y="1928802"/>
            <a:ext cx="7429552" cy="4572032"/>
          </a:xfrm>
          <a:prstGeom prst="rect">
            <a:avLst/>
          </a:prstGeom>
          <a:noFill/>
          <a:ln w="9525">
            <a:noFill/>
            <a:miter lim="800000"/>
            <a:headEnd/>
            <a:tailEnd/>
          </a:ln>
        </p:spPr>
      </p:pic>
    </p:spTree>
    <p:extLst>
      <p:ext uri="{BB962C8B-B14F-4D97-AF65-F5344CB8AC3E}">
        <p14:creationId xmlns="" xmlns:p14="http://schemas.microsoft.com/office/powerpoint/2010/main" val="2231072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pPr lvl="0"/>
            <a:r>
              <a:rPr lang="ru-RU" sz="2400" b="1" i="1" dirty="0" smtClean="0">
                <a:solidFill>
                  <a:srgbClr val="7030A0"/>
                </a:solidFill>
              </a:rPr>
              <a:t>Оздоровительные упражнения для красивой осанки </a:t>
            </a:r>
            <a:endParaRPr lang="ru-RU" sz="2000" dirty="0">
              <a:solidFill>
                <a:srgbClr val="002060"/>
              </a:solidFill>
            </a:endParaRPr>
          </a:p>
        </p:txBody>
      </p:sp>
      <p:pic>
        <p:nvPicPr>
          <p:cNvPr id="6" name="Содержимое 5" descr="http://medznate.ru/tw_refs/78/77144/77144_html_48dc934c.jpg"/>
          <p:cNvPicPr>
            <a:picLocks noGrp="1"/>
          </p:cNvPicPr>
          <p:nvPr>
            <p:ph idx="1"/>
          </p:nvPr>
        </p:nvPicPr>
        <p:blipFill>
          <a:blip r:embed="rId2"/>
          <a:srcRect/>
          <a:stretch>
            <a:fillRect/>
          </a:stretch>
        </p:blipFill>
        <p:spPr bwMode="auto">
          <a:xfrm>
            <a:off x="642910" y="2571744"/>
            <a:ext cx="7786742" cy="3643338"/>
          </a:xfrm>
          <a:prstGeom prst="rect">
            <a:avLst/>
          </a:prstGeom>
          <a:noFill/>
          <a:ln w="9525">
            <a:noFill/>
            <a:miter lim="800000"/>
            <a:headEnd/>
            <a:tailEnd/>
          </a:ln>
        </p:spPr>
      </p:pic>
    </p:spTree>
    <p:extLst>
      <p:ext uri="{BB962C8B-B14F-4D97-AF65-F5344CB8AC3E}">
        <p14:creationId xmlns="" xmlns:p14="http://schemas.microsoft.com/office/powerpoint/2010/main" val="2231072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pPr lvl="0"/>
            <a:r>
              <a:rPr lang="ru-RU" sz="2400" b="1" i="1" dirty="0" smtClean="0">
                <a:solidFill>
                  <a:srgbClr val="7030A0"/>
                </a:solidFill>
              </a:rPr>
              <a:t>Оздоровительные упражнения для красивой осанки </a:t>
            </a:r>
            <a:endParaRPr lang="ru-RU" sz="2000" dirty="0">
              <a:solidFill>
                <a:srgbClr val="002060"/>
              </a:solidFill>
            </a:endParaRPr>
          </a:p>
        </p:txBody>
      </p:sp>
      <p:pic>
        <p:nvPicPr>
          <p:cNvPr id="5" name="Содержимое 4" descr="http://medznate.ru/tw_refs/78/77144/77144_html_5fb82da6.jpg"/>
          <p:cNvPicPr>
            <a:picLocks noGrp="1"/>
          </p:cNvPicPr>
          <p:nvPr>
            <p:ph idx="1"/>
          </p:nvPr>
        </p:nvPicPr>
        <p:blipFill>
          <a:blip r:embed="rId2"/>
          <a:srcRect/>
          <a:stretch>
            <a:fillRect/>
          </a:stretch>
        </p:blipFill>
        <p:spPr bwMode="auto">
          <a:xfrm>
            <a:off x="1142976" y="2071678"/>
            <a:ext cx="7286676" cy="4214842"/>
          </a:xfrm>
          <a:prstGeom prst="rect">
            <a:avLst/>
          </a:prstGeom>
          <a:noFill/>
          <a:ln w="9525">
            <a:noFill/>
            <a:miter lim="800000"/>
            <a:headEnd/>
            <a:tailEnd/>
          </a:ln>
        </p:spPr>
      </p:pic>
    </p:spTree>
    <p:extLst>
      <p:ext uri="{BB962C8B-B14F-4D97-AF65-F5344CB8AC3E}">
        <p14:creationId xmlns="" xmlns:p14="http://schemas.microsoft.com/office/powerpoint/2010/main" val="2231072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pPr lvl="0"/>
            <a:r>
              <a:rPr lang="ru-RU" sz="2400" b="1" i="1" dirty="0" smtClean="0">
                <a:solidFill>
                  <a:srgbClr val="7030A0"/>
                </a:solidFill>
              </a:rPr>
              <a:t>Оздоровительные упражнения для красивой осанки </a:t>
            </a:r>
            <a:endParaRPr lang="ru-RU" sz="2000" dirty="0">
              <a:solidFill>
                <a:srgbClr val="002060"/>
              </a:solidFill>
            </a:endParaRPr>
          </a:p>
        </p:txBody>
      </p:sp>
      <p:pic>
        <p:nvPicPr>
          <p:cNvPr id="6" name="Содержимое 5" descr="https://ds02.infourok.ru/uploads/ex/0477/0000661e-fd216796/img19.jpg"/>
          <p:cNvPicPr>
            <a:picLocks noGrp="1"/>
          </p:cNvPicPr>
          <p:nvPr>
            <p:ph idx="1"/>
          </p:nvPr>
        </p:nvPicPr>
        <p:blipFill>
          <a:blip r:embed="rId2"/>
          <a:srcRect/>
          <a:stretch>
            <a:fillRect/>
          </a:stretch>
        </p:blipFill>
        <p:spPr bwMode="auto">
          <a:xfrm>
            <a:off x="214282" y="1600200"/>
            <a:ext cx="8358245" cy="4972072"/>
          </a:xfrm>
          <a:prstGeom prst="rect">
            <a:avLst/>
          </a:prstGeom>
          <a:noFill/>
          <a:ln w="9525">
            <a:noFill/>
            <a:miter lim="800000"/>
            <a:headEnd/>
            <a:tailEnd/>
          </a:ln>
        </p:spPr>
      </p:pic>
    </p:spTree>
    <p:extLst>
      <p:ext uri="{BB962C8B-B14F-4D97-AF65-F5344CB8AC3E}">
        <p14:creationId xmlns="" xmlns:p14="http://schemas.microsoft.com/office/powerpoint/2010/main" val="2231072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pPr lvl="0"/>
            <a:r>
              <a:rPr lang="ru-RU" sz="2400" b="1" i="1" dirty="0" smtClean="0">
                <a:solidFill>
                  <a:srgbClr val="7030A0"/>
                </a:solidFill>
              </a:rPr>
              <a:t>Оздоровительные упражнения для красивой осанки </a:t>
            </a:r>
            <a:endParaRPr lang="ru-RU" sz="2000" dirty="0">
              <a:solidFill>
                <a:srgbClr val="002060"/>
              </a:solidFill>
            </a:endParaRPr>
          </a:p>
        </p:txBody>
      </p:sp>
      <p:pic>
        <p:nvPicPr>
          <p:cNvPr id="5" name="Содержимое 4" descr="https://ds04.infourok.ru/uploads/ex/0d32/0000bcf9-53d2c865/img17.jpg"/>
          <p:cNvPicPr>
            <a:picLocks noGrp="1"/>
          </p:cNvPicPr>
          <p:nvPr>
            <p:ph idx="1"/>
          </p:nvPr>
        </p:nvPicPr>
        <p:blipFill>
          <a:blip r:embed="rId2"/>
          <a:srcRect/>
          <a:stretch>
            <a:fillRect/>
          </a:stretch>
        </p:blipFill>
        <p:spPr bwMode="auto">
          <a:xfrm>
            <a:off x="571472" y="1600200"/>
            <a:ext cx="7572427" cy="4757758"/>
          </a:xfrm>
          <a:prstGeom prst="rect">
            <a:avLst/>
          </a:prstGeom>
          <a:noFill/>
          <a:ln w="9525">
            <a:noFill/>
            <a:miter lim="800000"/>
            <a:headEnd/>
            <a:tailEnd/>
          </a:ln>
        </p:spPr>
      </p:pic>
    </p:spTree>
    <p:extLst>
      <p:ext uri="{BB962C8B-B14F-4D97-AF65-F5344CB8AC3E}">
        <p14:creationId xmlns="" xmlns:p14="http://schemas.microsoft.com/office/powerpoint/2010/main" val="2231072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pPr lvl="0"/>
            <a:r>
              <a:rPr lang="ru-RU" sz="2400" b="1" i="1" dirty="0" smtClean="0">
                <a:solidFill>
                  <a:srgbClr val="7030A0"/>
                </a:solidFill>
              </a:rPr>
              <a:t>Оздоровительные упражнения для красивой осанки </a:t>
            </a:r>
            <a:endParaRPr lang="ru-RU" sz="2000" dirty="0">
              <a:solidFill>
                <a:srgbClr val="002060"/>
              </a:solidFill>
            </a:endParaRPr>
          </a:p>
        </p:txBody>
      </p:sp>
      <p:pic>
        <p:nvPicPr>
          <p:cNvPr id="6" name="Содержимое 5" descr="https://arhivurokov.ru/kopilka/uploads/user_file_556165bcebd8b/img_user_file_556165bcebd8b_0_16.jpg"/>
          <p:cNvPicPr>
            <a:picLocks noGrp="1"/>
          </p:cNvPicPr>
          <p:nvPr>
            <p:ph idx="1"/>
          </p:nvPr>
        </p:nvPicPr>
        <p:blipFill>
          <a:blip r:embed="rId2"/>
          <a:srcRect/>
          <a:stretch>
            <a:fillRect/>
          </a:stretch>
        </p:blipFill>
        <p:spPr bwMode="auto">
          <a:xfrm>
            <a:off x="1000101" y="1600200"/>
            <a:ext cx="7215238" cy="4686320"/>
          </a:xfrm>
          <a:prstGeom prst="rect">
            <a:avLst/>
          </a:prstGeom>
          <a:noFill/>
          <a:ln w="9525">
            <a:noFill/>
            <a:miter lim="800000"/>
            <a:headEnd/>
            <a:tailEnd/>
          </a:ln>
        </p:spPr>
      </p:pic>
    </p:spTree>
    <p:extLst>
      <p:ext uri="{BB962C8B-B14F-4D97-AF65-F5344CB8AC3E}">
        <p14:creationId xmlns="" xmlns:p14="http://schemas.microsoft.com/office/powerpoint/2010/main" val="2231072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gradFill flip="none" rotWithShape="1">
            <a:gsLst>
              <a:gs pos="0">
                <a:schemeClr val="accent5">
                  <a:tint val="50000"/>
                  <a:satMod val="300000"/>
                </a:schemeClr>
              </a:gs>
              <a:gs pos="35000">
                <a:schemeClr val="accent5">
                  <a:tint val="37000"/>
                  <a:satMod val="300000"/>
                </a:schemeClr>
              </a:gs>
              <a:gs pos="100000">
                <a:schemeClr val="accent5">
                  <a:tint val="15000"/>
                  <a:satMod val="350000"/>
                </a:schemeClr>
              </a:gs>
            </a:gsLst>
            <a:path path="circle">
              <a:fillToRect l="100000" b="100000"/>
            </a:path>
            <a:tileRect t="-100000" r="-100000"/>
          </a:gradFill>
        </p:spPr>
        <p:style>
          <a:lnRef idx="1">
            <a:schemeClr val="accent5"/>
          </a:lnRef>
          <a:fillRef idx="2">
            <a:schemeClr val="accent5"/>
          </a:fillRef>
          <a:effectRef idx="1">
            <a:schemeClr val="accent5"/>
          </a:effectRef>
          <a:fontRef idx="minor">
            <a:schemeClr val="dk1"/>
          </a:fontRef>
        </p:style>
        <p:txBody>
          <a:bodyPr>
            <a:normAutofit/>
          </a:bodyPr>
          <a:lstStyle/>
          <a:p>
            <a:r>
              <a:rPr lang="ru-RU" sz="2400" b="1" dirty="0" smtClean="0">
                <a:latin typeface="+mn-lt"/>
              </a:rPr>
              <a:t>Правильная </a:t>
            </a:r>
            <a:r>
              <a:rPr lang="ru-RU" sz="2400" b="1" dirty="0">
                <a:latin typeface="+mn-lt"/>
              </a:rPr>
              <a:t>осанка дошкольника</a:t>
            </a:r>
          </a:p>
        </p:txBody>
      </p:sp>
      <p:pic>
        <p:nvPicPr>
          <p:cNvPr id="5" name="Объект 4" descr="http://mdou30-korkino.ucoz.ru/avatar/2.jpg"/>
          <p:cNvPicPr>
            <a:picLocks noGrp="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3059832" y="1556792"/>
            <a:ext cx="3168352" cy="5112568"/>
          </a:xfrm>
          <a:prstGeom prst="rect">
            <a:avLst/>
          </a:prstGeom>
          <a:noFill/>
          <a:ln w="38100">
            <a:solidFill>
              <a:srgbClr val="00B0F0"/>
            </a:solidFill>
          </a:ln>
        </p:spPr>
      </p:pic>
    </p:spTree>
    <p:extLst>
      <p:ext uri="{BB962C8B-B14F-4D97-AF65-F5344CB8AC3E}">
        <p14:creationId xmlns="" xmlns:p14="http://schemas.microsoft.com/office/powerpoint/2010/main" val="5127423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74638"/>
            <a:ext cx="8496944" cy="922114"/>
          </a:xfrm>
        </p:spPr>
        <p:style>
          <a:lnRef idx="1">
            <a:schemeClr val="accent4"/>
          </a:lnRef>
          <a:fillRef idx="2">
            <a:schemeClr val="accent4"/>
          </a:fillRef>
          <a:effectRef idx="1">
            <a:schemeClr val="accent4"/>
          </a:effectRef>
          <a:fontRef idx="minor">
            <a:schemeClr val="dk1"/>
          </a:fontRef>
        </p:style>
        <p:txBody>
          <a:bodyPr>
            <a:normAutofit/>
          </a:bodyPr>
          <a:lstStyle/>
          <a:p>
            <a:r>
              <a:rPr lang="ru-RU" sz="2400" b="1" i="1" dirty="0" smtClean="0"/>
              <a:t>Для формирование </a:t>
            </a:r>
            <a:r>
              <a:rPr lang="ru-RU" sz="2400" b="1" i="1" dirty="0"/>
              <a:t>навыка правильной </a:t>
            </a:r>
            <a:r>
              <a:rPr lang="ru-RU" sz="2400" b="1" i="1" dirty="0" smtClean="0"/>
              <a:t>осанки необходимо:</a:t>
            </a:r>
            <a:endParaRPr lang="ru-RU" sz="2400" i="1" dirty="0"/>
          </a:p>
        </p:txBody>
      </p:sp>
      <p:graphicFrame>
        <p:nvGraphicFramePr>
          <p:cNvPr id="4" name="Объект 3"/>
          <p:cNvGraphicFramePr>
            <a:graphicFrameLocks noGrp="1"/>
          </p:cNvGraphicFramePr>
          <p:nvPr>
            <p:ph idx="1"/>
            <p:extLst>
              <p:ext uri="{D42A27DB-BD31-4B8C-83A1-F6EECF244321}">
                <p14:modId xmlns="" xmlns:p14="http://schemas.microsoft.com/office/powerpoint/2010/main" val="1764923161"/>
              </p:ext>
            </p:extLst>
          </p:nvPr>
        </p:nvGraphicFramePr>
        <p:xfrm>
          <a:off x="323528" y="1412776"/>
          <a:ext cx="8424936"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3189001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4638"/>
            <a:ext cx="8291264" cy="922114"/>
          </a:xfrm>
        </p:spPr>
        <p:style>
          <a:lnRef idx="1">
            <a:schemeClr val="accent4"/>
          </a:lnRef>
          <a:fillRef idx="2">
            <a:schemeClr val="accent4"/>
          </a:fillRef>
          <a:effectRef idx="1">
            <a:schemeClr val="accent4"/>
          </a:effectRef>
          <a:fontRef idx="minor">
            <a:schemeClr val="dk1"/>
          </a:fontRef>
        </p:style>
        <p:txBody>
          <a:bodyPr>
            <a:normAutofit fontScale="90000"/>
          </a:bodyPr>
          <a:lstStyle/>
          <a:p>
            <a:r>
              <a:rPr lang="ru-RU" sz="3200" dirty="0"/>
              <a:t/>
            </a:r>
            <a:br>
              <a:rPr lang="ru-RU" sz="3200" dirty="0"/>
            </a:br>
            <a:r>
              <a:rPr lang="ru-RU" sz="3200" i="1" dirty="0" smtClean="0"/>
              <a:t>Размеры </a:t>
            </a:r>
            <a:r>
              <a:rPr lang="ru-RU" sz="3200" i="1" dirty="0"/>
              <a:t>основной мебели для детей</a:t>
            </a:r>
            <a:r>
              <a:rPr lang="ru-RU" sz="2000" dirty="0"/>
              <a:t/>
            </a:r>
            <a:br>
              <a:rPr lang="ru-RU" sz="2000" dirty="0"/>
            </a:br>
            <a:endParaRPr lang="ru-RU" sz="2000" dirty="0"/>
          </a:p>
        </p:txBody>
      </p:sp>
      <p:graphicFrame>
        <p:nvGraphicFramePr>
          <p:cNvPr id="4" name="Объект 3"/>
          <p:cNvGraphicFramePr>
            <a:graphicFrameLocks noGrp="1"/>
          </p:cNvGraphicFramePr>
          <p:nvPr>
            <p:ph idx="1"/>
            <p:extLst>
              <p:ext uri="{D42A27DB-BD31-4B8C-83A1-F6EECF244321}">
                <p14:modId xmlns="" xmlns:p14="http://schemas.microsoft.com/office/powerpoint/2010/main" val="3086654302"/>
              </p:ext>
            </p:extLst>
          </p:nvPr>
        </p:nvGraphicFramePr>
        <p:xfrm>
          <a:off x="683569" y="1844823"/>
          <a:ext cx="7848871" cy="4184682"/>
        </p:xfrm>
        <a:graphic>
          <a:graphicData uri="http://schemas.openxmlformats.org/drawingml/2006/table">
            <a:tbl>
              <a:tblPr firstRow="1" firstCol="1" bandRow="1">
                <a:tableStyleId>{5C22544A-7EE6-4342-B048-85BDC9FD1C3A}</a:tableStyleId>
              </a:tblPr>
              <a:tblGrid>
                <a:gridCol w="1961602"/>
                <a:gridCol w="1962423"/>
                <a:gridCol w="1962423"/>
                <a:gridCol w="1962423"/>
              </a:tblGrid>
              <a:tr h="1288410">
                <a:tc>
                  <a:txBody>
                    <a:bodyPr/>
                    <a:lstStyle/>
                    <a:p>
                      <a:pPr>
                        <a:lnSpc>
                          <a:spcPct val="115000"/>
                        </a:lnSpc>
                        <a:spcAft>
                          <a:spcPts val="1000"/>
                        </a:spcAft>
                      </a:pPr>
                      <a:r>
                        <a:rPr lang="ru-RU" sz="2000" dirty="0">
                          <a:solidFill>
                            <a:schemeClr val="tx1"/>
                          </a:solidFill>
                          <a:effectLst/>
                        </a:rPr>
                        <a:t>Группа роста детей(мм)</a:t>
                      </a:r>
                      <a:endParaRPr lang="ru-RU" sz="2000" dirty="0">
                        <a:solidFill>
                          <a:schemeClr val="tx1"/>
                        </a:solidFill>
                        <a:effectLst/>
                        <a:latin typeface="Calibri"/>
                        <a:ea typeface="Calibri"/>
                        <a:cs typeface="Times New Roman"/>
                      </a:endParaRPr>
                    </a:p>
                  </a:txBody>
                  <a:tcPr marL="68580" marR="68580" marT="0" marB="0"/>
                </a:tc>
                <a:tc>
                  <a:txBody>
                    <a:bodyPr/>
                    <a:lstStyle/>
                    <a:p>
                      <a:pPr>
                        <a:lnSpc>
                          <a:spcPct val="115000"/>
                        </a:lnSpc>
                        <a:spcAft>
                          <a:spcPts val="0"/>
                        </a:spcAft>
                      </a:pPr>
                      <a:r>
                        <a:rPr lang="ru-RU" sz="2000" dirty="0">
                          <a:solidFill>
                            <a:schemeClr val="tx1"/>
                          </a:solidFill>
                          <a:effectLst/>
                        </a:rPr>
                        <a:t>Группа мебели</a:t>
                      </a:r>
                      <a:endParaRPr lang="ru-RU" sz="2000" dirty="0">
                        <a:solidFill>
                          <a:schemeClr val="tx1"/>
                        </a:solidFill>
                        <a:effectLst/>
                        <a:latin typeface="Calibri"/>
                        <a:ea typeface="Calibri"/>
                        <a:cs typeface="Times New Roman"/>
                      </a:endParaRPr>
                    </a:p>
                  </a:txBody>
                  <a:tcPr marL="68580" marR="68580" marT="0" marB="0"/>
                </a:tc>
                <a:tc>
                  <a:txBody>
                    <a:bodyPr/>
                    <a:lstStyle/>
                    <a:p>
                      <a:pPr>
                        <a:lnSpc>
                          <a:spcPct val="115000"/>
                        </a:lnSpc>
                        <a:spcAft>
                          <a:spcPts val="0"/>
                        </a:spcAft>
                      </a:pPr>
                      <a:r>
                        <a:rPr lang="ru-RU" sz="2000" dirty="0">
                          <a:solidFill>
                            <a:schemeClr val="tx1"/>
                          </a:solidFill>
                          <a:effectLst/>
                        </a:rPr>
                        <a:t>Высота стола (мм)</a:t>
                      </a:r>
                    </a:p>
                    <a:p>
                      <a:pPr>
                        <a:lnSpc>
                          <a:spcPct val="115000"/>
                        </a:lnSpc>
                        <a:spcAft>
                          <a:spcPts val="0"/>
                        </a:spcAft>
                      </a:pPr>
                      <a:r>
                        <a:rPr lang="ru-RU" sz="2000" dirty="0">
                          <a:solidFill>
                            <a:schemeClr val="tx1"/>
                          </a:solidFill>
                          <a:effectLst/>
                        </a:rPr>
                        <a:t> </a:t>
                      </a:r>
                      <a:endParaRPr lang="ru-RU" sz="2000" dirty="0">
                        <a:solidFill>
                          <a:schemeClr val="tx1"/>
                        </a:solidFill>
                        <a:effectLst/>
                        <a:latin typeface="Calibri"/>
                        <a:ea typeface="Calibri"/>
                        <a:cs typeface="Times New Roman"/>
                      </a:endParaRPr>
                    </a:p>
                  </a:txBody>
                  <a:tcPr marL="68580" marR="68580" marT="0" marB="0"/>
                </a:tc>
                <a:tc>
                  <a:txBody>
                    <a:bodyPr/>
                    <a:lstStyle/>
                    <a:p>
                      <a:pPr>
                        <a:lnSpc>
                          <a:spcPct val="115000"/>
                        </a:lnSpc>
                        <a:spcAft>
                          <a:spcPts val="0"/>
                        </a:spcAft>
                      </a:pPr>
                      <a:r>
                        <a:rPr lang="ru-RU" sz="2000" dirty="0">
                          <a:solidFill>
                            <a:schemeClr val="tx1"/>
                          </a:solidFill>
                          <a:effectLst/>
                        </a:rPr>
                        <a:t>Высота стула (мм)</a:t>
                      </a:r>
                      <a:endParaRPr lang="ru-RU" sz="2000" dirty="0">
                        <a:solidFill>
                          <a:schemeClr val="tx1"/>
                        </a:solidFill>
                        <a:effectLst/>
                        <a:latin typeface="Calibri"/>
                        <a:ea typeface="Calibri"/>
                        <a:cs typeface="Times New Roman"/>
                      </a:endParaRPr>
                    </a:p>
                  </a:txBody>
                  <a:tcPr marL="68580" marR="68580" marT="0" marB="0"/>
                </a:tc>
              </a:tr>
              <a:tr h="548808">
                <a:tc>
                  <a:txBody>
                    <a:bodyPr/>
                    <a:lstStyle/>
                    <a:p>
                      <a:pPr algn="ctr">
                        <a:lnSpc>
                          <a:spcPct val="115000"/>
                        </a:lnSpc>
                        <a:spcAft>
                          <a:spcPts val="1000"/>
                        </a:spcAft>
                      </a:pPr>
                      <a:r>
                        <a:rPr lang="ru-RU" sz="2000" dirty="0">
                          <a:solidFill>
                            <a:schemeClr val="tx1"/>
                          </a:solidFill>
                          <a:effectLst/>
                        </a:rPr>
                        <a:t>до 850</a:t>
                      </a:r>
                      <a:endParaRPr lang="ru-RU" sz="20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a:solidFill>
                            <a:schemeClr val="tx1"/>
                          </a:solidFill>
                          <a:effectLst/>
                        </a:rPr>
                        <a:t>00</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dirty="0">
                          <a:solidFill>
                            <a:schemeClr val="tx1"/>
                          </a:solidFill>
                          <a:effectLst/>
                        </a:rPr>
                        <a:t>340</a:t>
                      </a:r>
                      <a:endParaRPr lang="ru-RU" sz="20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dirty="0">
                          <a:solidFill>
                            <a:schemeClr val="tx1"/>
                          </a:solidFill>
                          <a:effectLst/>
                        </a:rPr>
                        <a:t>180</a:t>
                      </a:r>
                      <a:endParaRPr lang="ru-RU" sz="2000" dirty="0">
                        <a:solidFill>
                          <a:schemeClr val="tx1"/>
                        </a:solidFill>
                        <a:effectLst/>
                        <a:latin typeface="Calibri"/>
                        <a:ea typeface="Calibri"/>
                        <a:cs typeface="Times New Roman"/>
                      </a:endParaRPr>
                    </a:p>
                  </a:txBody>
                  <a:tcPr marL="68580" marR="68580" marT="0" marB="0"/>
                </a:tc>
              </a:tr>
              <a:tr h="548808">
                <a:tc>
                  <a:txBody>
                    <a:bodyPr/>
                    <a:lstStyle/>
                    <a:p>
                      <a:pPr algn="ctr">
                        <a:lnSpc>
                          <a:spcPct val="115000"/>
                        </a:lnSpc>
                        <a:spcAft>
                          <a:spcPts val="1000"/>
                        </a:spcAft>
                      </a:pPr>
                      <a:r>
                        <a:rPr lang="ru-RU" sz="2000" dirty="0">
                          <a:solidFill>
                            <a:schemeClr val="tx1"/>
                          </a:solidFill>
                          <a:effectLst/>
                        </a:rPr>
                        <a:t>Свыше850 до 1000</a:t>
                      </a:r>
                      <a:endParaRPr lang="ru-RU" sz="20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a:solidFill>
                            <a:schemeClr val="tx1"/>
                          </a:solidFill>
                          <a:effectLst/>
                        </a:rPr>
                        <a:t>0</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a:solidFill>
                            <a:schemeClr val="tx1"/>
                          </a:solidFill>
                          <a:effectLst/>
                        </a:rPr>
                        <a:t>400</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dirty="0">
                          <a:solidFill>
                            <a:schemeClr val="tx1"/>
                          </a:solidFill>
                          <a:effectLst/>
                        </a:rPr>
                        <a:t>220</a:t>
                      </a:r>
                      <a:endParaRPr lang="ru-RU" sz="2000" dirty="0">
                        <a:solidFill>
                          <a:schemeClr val="tx1"/>
                        </a:solidFill>
                        <a:effectLst/>
                        <a:latin typeface="Calibri"/>
                        <a:ea typeface="Calibri"/>
                        <a:cs typeface="Times New Roman"/>
                      </a:endParaRPr>
                    </a:p>
                  </a:txBody>
                  <a:tcPr marL="68580" marR="68580" marT="0" marB="0"/>
                </a:tc>
              </a:tr>
              <a:tr h="548808">
                <a:tc>
                  <a:txBody>
                    <a:bodyPr/>
                    <a:lstStyle/>
                    <a:p>
                      <a:pPr algn="ctr">
                        <a:lnSpc>
                          <a:spcPct val="115000"/>
                        </a:lnSpc>
                        <a:spcAft>
                          <a:spcPts val="1000"/>
                        </a:spcAft>
                      </a:pPr>
                      <a:r>
                        <a:rPr lang="ru-RU" sz="2000">
                          <a:solidFill>
                            <a:schemeClr val="tx1"/>
                          </a:solidFill>
                          <a:effectLst/>
                        </a:rPr>
                        <a:t>100-1150</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a:solidFill>
                            <a:schemeClr val="tx1"/>
                          </a:solidFill>
                          <a:effectLst/>
                        </a:rPr>
                        <a:t>1</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a:solidFill>
                            <a:schemeClr val="tx1"/>
                          </a:solidFill>
                          <a:effectLst/>
                        </a:rPr>
                        <a:t>460</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dirty="0">
                          <a:solidFill>
                            <a:schemeClr val="tx1"/>
                          </a:solidFill>
                          <a:effectLst/>
                        </a:rPr>
                        <a:t>260</a:t>
                      </a:r>
                      <a:endParaRPr lang="ru-RU" sz="2000" dirty="0">
                        <a:solidFill>
                          <a:schemeClr val="tx1"/>
                        </a:solidFill>
                        <a:effectLst/>
                        <a:latin typeface="Calibri"/>
                        <a:ea typeface="Calibri"/>
                        <a:cs typeface="Times New Roman"/>
                      </a:endParaRPr>
                    </a:p>
                  </a:txBody>
                  <a:tcPr marL="68580" marR="68580" marT="0" marB="0"/>
                </a:tc>
              </a:tr>
              <a:tr h="548808">
                <a:tc>
                  <a:txBody>
                    <a:bodyPr/>
                    <a:lstStyle/>
                    <a:p>
                      <a:pPr algn="ctr">
                        <a:lnSpc>
                          <a:spcPct val="115000"/>
                        </a:lnSpc>
                        <a:spcAft>
                          <a:spcPts val="1000"/>
                        </a:spcAft>
                      </a:pPr>
                      <a:r>
                        <a:rPr lang="ru-RU" sz="2000">
                          <a:solidFill>
                            <a:schemeClr val="tx1"/>
                          </a:solidFill>
                          <a:effectLst/>
                        </a:rPr>
                        <a:t>1150-1300</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a:solidFill>
                            <a:schemeClr val="tx1"/>
                          </a:solidFill>
                          <a:effectLst/>
                        </a:rPr>
                        <a:t>2</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a:solidFill>
                            <a:schemeClr val="tx1"/>
                          </a:solidFill>
                          <a:effectLst/>
                        </a:rPr>
                        <a:t>520</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dirty="0">
                          <a:solidFill>
                            <a:schemeClr val="tx1"/>
                          </a:solidFill>
                          <a:effectLst/>
                        </a:rPr>
                        <a:t>300</a:t>
                      </a:r>
                      <a:endParaRPr lang="ru-RU" sz="2000" dirty="0">
                        <a:solidFill>
                          <a:schemeClr val="tx1"/>
                        </a:solidFill>
                        <a:effectLst/>
                        <a:latin typeface="Calibri"/>
                        <a:ea typeface="Calibri"/>
                        <a:cs typeface="Times New Roman"/>
                      </a:endParaRPr>
                    </a:p>
                  </a:txBody>
                  <a:tcPr marL="68580" marR="68580" marT="0" marB="0"/>
                </a:tc>
              </a:tr>
              <a:tr h="548808">
                <a:tc>
                  <a:txBody>
                    <a:bodyPr/>
                    <a:lstStyle/>
                    <a:p>
                      <a:pPr algn="ctr">
                        <a:lnSpc>
                          <a:spcPct val="115000"/>
                        </a:lnSpc>
                        <a:spcAft>
                          <a:spcPts val="1000"/>
                        </a:spcAft>
                      </a:pPr>
                      <a:r>
                        <a:rPr lang="ru-RU" sz="2000">
                          <a:solidFill>
                            <a:schemeClr val="tx1"/>
                          </a:solidFill>
                          <a:effectLst/>
                        </a:rPr>
                        <a:t>1300-1450</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a:solidFill>
                            <a:schemeClr val="tx1"/>
                          </a:solidFill>
                          <a:effectLst/>
                        </a:rPr>
                        <a:t>3</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a:solidFill>
                            <a:schemeClr val="tx1"/>
                          </a:solidFill>
                          <a:effectLst/>
                        </a:rPr>
                        <a:t>580</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dirty="0">
                          <a:solidFill>
                            <a:schemeClr val="tx1"/>
                          </a:solidFill>
                          <a:effectLst/>
                        </a:rPr>
                        <a:t>340</a:t>
                      </a:r>
                      <a:endParaRPr lang="ru-RU" sz="2000" dirty="0">
                        <a:solidFill>
                          <a:schemeClr val="tx1"/>
                        </a:solidFill>
                        <a:effectLst/>
                        <a:latin typeface="Calibri"/>
                        <a:ea typeface="Calibri"/>
                        <a:cs typeface="Times New Roman"/>
                      </a:endParaRPr>
                    </a:p>
                  </a:txBody>
                  <a:tcPr marL="68580" marR="68580" marT="0" marB="0"/>
                </a:tc>
              </a:tr>
            </a:tbl>
          </a:graphicData>
        </a:graphic>
      </p:graphicFrame>
    </p:spTree>
    <p:extLst>
      <p:ext uri="{BB962C8B-B14F-4D97-AF65-F5344CB8AC3E}">
        <p14:creationId xmlns="" xmlns:p14="http://schemas.microsoft.com/office/powerpoint/2010/main" val="42847603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noAutofit/>
          </a:bodyPr>
          <a:lstStyle/>
          <a:p>
            <a:r>
              <a:rPr lang="ru-RU" sz="2000" dirty="0" smtClean="0">
                <a:solidFill>
                  <a:srgbClr val="002060"/>
                </a:solidFill>
              </a:rPr>
              <a:t/>
            </a:r>
            <a:br>
              <a:rPr lang="ru-RU" sz="2000" dirty="0" smtClean="0">
                <a:solidFill>
                  <a:srgbClr val="002060"/>
                </a:solidFill>
              </a:rPr>
            </a:br>
            <a:r>
              <a:rPr lang="ru-RU" sz="2000" b="1" i="1" dirty="0" smtClean="0">
                <a:solidFill>
                  <a:schemeClr val="tx1"/>
                </a:solidFill>
              </a:rPr>
              <a:t>Соответствие </a:t>
            </a:r>
            <a:r>
              <a:rPr lang="ru-RU" sz="2000" b="1" i="1" dirty="0">
                <a:solidFill>
                  <a:schemeClr val="tx1"/>
                </a:solidFill>
              </a:rPr>
              <a:t>стола и стула росту и пропорциям тела</a:t>
            </a:r>
            <a:br>
              <a:rPr lang="ru-RU" sz="2000" b="1" i="1" dirty="0">
                <a:solidFill>
                  <a:schemeClr val="tx1"/>
                </a:solidFill>
              </a:rPr>
            </a:br>
            <a:r>
              <a:rPr lang="ru-RU" sz="2000" b="1" i="1" dirty="0">
                <a:solidFill>
                  <a:schemeClr val="tx1"/>
                </a:solidFill>
              </a:rPr>
              <a:t>каждого ребенка — одно из обязательных </a:t>
            </a:r>
            <a:r>
              <a:rPr lang="ru-RU" sz="2000" b="1" i="1" dirty="0" smtClean="0">
                <a:solidFill>
                  <a:schemeClr val="tx1"/>
                </a:solidFill>
              </a:rPr>
              <a:t>условий </a:t>
            </a:r>
            <a:r>
              <a:rPr lang="ru-RU" sz="2000" b="1" i="1" dirty="0" smtClean="0">
                <a:solidFill>
                  <a:schemeClr val="tx1"/>
                </a:solidFill>
              </a:rPr>
              <a:t>для</a:t>
            </a:r>
            <a:br>
              <a:rPr lang="ru-RU" sz="2000" b="1" i="1" dirty="0" smtClean="0">
                <a:solidFill>
                  <a:schemeClr val="tx1"/>
                </a:solidFill>
              </a:rPr>
            </a:br>
            <a:r>
              <a:rPr lang="ru-RU" sz="2000" b="1" i="1" dirty="0" smtClean="0">
                <a:solidFill>
                  <a:schemeClr val="tx1"/>
                </a:solidFill>
              </a:rPr>
              <a:t> формирования </a:t>
            </a:r>
            <a:r>
              <a:rPr lang="ru-RU" sz="2000" b="1" i="1" dirty="0">
                <a:solidFill>
                  <a:schemeClr val="tx1"/>
                </a:solidFill>
              </a:rPr>
              <a:t>у детей правильной осанки.</a:t>
            </a:r>
            <a:r>
              <a:rPr lang="ru-RU" sz="2000" dirty="0"/>
              <a:t/>
            </a:r>
            <a:br>
              <a:rPr lang="ru-RU" sz="2000" dirty="0"/>
            </a:br>
            <a:endParaRPr lang="ru-RU" sz="2000" dirty="0"/>
          </a:p>
        </p:txBody>
      </p:sp>
      <p:sp>
        <p:nvSpPr>
          <p:cNvPr id="3" name="Объект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a:bodyPr>
          <a:lstStyle/>
          <a:p>
            <a:pPr marL="0" indent="0" algn="ctr">
              <a:buNone/>
            </a:pPr>
            <a:r>
              <a:rPr lang="ru-RU" dirty="0">
                <a:solidFill>
                  <a:schemeClr val="accent4">
                    <a:lumMod val="50000"/>
                  </a:schemeClr>
                </a:solidFill>
              </a:rPr>
              <a:t>Правильно подобранный </a:t>
            </a:r>
            <a:r>
              <a:rPr lang="ru-RU" dirty="0" smtClean="0">
                <a:solidFill>
                  <a:schemeClr val="accent4">
                    <a:lumMod val="50000"/>
                  </a:schemeClr>
                </a:solidFill>
              </a:rPr>
              <a:t>стул</a:t>
            </a:r>
          </a:p>
          <a:p>
            <a:pPr marL="0" indent="0" algn="ctr">
              <a:buNone/>
            </a:pPr>
            <a:endParaRPr lang="ru-RU" sz="2000" dirty="0" smtClean="0">
              <a:solidFill>
                <a:schemeClr val="accent4">
                  <a:lumMod val="50000"/>
                </a:schemeClr>
              </a:solidFill>
            </a:endParaRPr>
          </a:p>
          <a:p>
            <a:pPr algn="just"/>
            <a:r>
              <a:rPr lang="ru-RU" sz="2000" dirty="0">
                <a:solidFill>
                  <a:schemeClr val="tx1"/>
                </a:solidFill>
              </a:rPr>
              <a:t>Высота сиденья стула над полом должна быть равной</a:t>
            </a:r>
            <a:br>
              <a:rPr lang="ru-RU" sz="2000" dirty="0">
                <a:solidFill>
                  <a:schemeClr val="tx1"/>
                </a:solidFill>
              </a:rPr>
            </a:br>
            <a:r>
              <a:rPr lang="ru-RU" sz="2000" dirty="0">
                <a:solidFill>
                  <a:schemeClr val="tx1"/>
                </a:solidFill>
              </a:rPr>
              <a:t>длине голени ребенка вместе с высотой стопы и </a:t>
            </a:r>
            <a:r>
              <a:rPr lang="ru-RU" sz="2000" dirty="0" smtClean="0">
                <a:solidFill>
                  <a:schemeClr val="tx1"/>
                </a:solidFill>
              </a:rPr>
              <a:t>каблука </a:t>
            </a:r>
            <a:r>
              <a:rPr lang="ru-RU" sz="2000" dirty="0">
                <a:solidFill>
                  <a:schemeClr val="tx1"/>
                </a:solidFill>
              </a:rPr>
              <a:t> </a:t>
            </a:r>
            <a:r>
              <a:rPr lang="ru-RU" sz="2000" dirty="0" smtClean="0">
                <a:solidFill>
                  <a:schemeClr val="tx1"/>
                </a:solidFill>
              </a:rPr>
              <a:t>обуви</a:t>
            </a:r>
            <a:r>
              <a:rPr lang="ru-RU" sz="2000" dirty="0">
                <a:solidFill>
                  <a:schemeClr val="tx1"/>
                </a:solidFill>
              </a:rPr>
              <a:t>.</a:t>
            </a:r>
            <a:r>
              <a:rPr lang="ru-RU" sz="2000" dirty="0" smtClean="0">
                <a:solidFill>
                  <a:schemeClr val="tx1"/>
                </a:solidFill>
              </a:rPr>
              <a:t> </a:t>
            </a:r>
            <a:r>
              <a:rPr lang="ru-RU" sz="2000" dirty="0">
                <a:solidFill>
                  <a:schemeClr val="tx1"/>
                </a:solidFill>
              </a:rPr>
              <a:t>Глубина стула равна 2/3 длины бедра, ширина </a:t>
            </a:r>
            <a:r>
              <a:rPr lang="ru-RU" sz="2000" dirty="0" smtClean="0">
                <a:solidFill>
                  <a:schemeClr val="tx1"/>
                </a:solidFill>
              </a:rPr>
              <a:t>сиденья несколько</a:t>
            </a:r>
            <a:r>
              <a:rPr lang="ru-RU" sz="2000" dirty="0">
                <a:solidFill>
                  <a:schemeClr val="tx1"/>
                </a:solidFill>
              </a:rPr>
              <a:t/>
            </a:r>
            <a:br>
              <a:rPr lang="ru-RU" sz="2000" dirty="0">
                <a:solidFill>
                  <a:schemeClr val="tx1"/>
                </a:solidFill>
              </a:rPr>
            </a:br>
            <a:r>
              <a:rPr lang="ru-RU" sz="2000" dirty="0" smtClean="0">
                <a:solidFill>
                  <a:schemeClr val="tx1"/>
                </a:solidFill>
              </a:rPr>
              <a:t> </a:t>
            </a:r>
            <a:r>
              <a:rPr lang="ru-RU" sz="2000" dirty="0">
                <a:solidFill>
                  <a:schemeClr val="tx1"/>
                </a:solidFill>
              </a:rPr>
              <a:t>превышает ширину таза ребенка, спинка стула должна</a:t>
            </a:r>
            <a:br>
              <a:rPr lang="ru-RU" sz="2000" dirty="0">
                <a:solidFill>
                  <a:schemeClr val="tx1"/>
                </a:solidFill>
              </a:rPr>
            </a:br>
            <a:r>
              <a:rPr lang="ru-RU" sz="2000" dirty="0">
                <a:solidFill>
                  <a:schemeClr val="tx1"/>
                </a:solidFill>
              </a:rPr>
              <a:t>доходить до нижнего края лопаток</a:t>
            </a:r>
            <a:r>
              <a:rPr lang="ru-RU" sz="2000" dirty="0" smtClean="0">
                <a:solidFill>
                  <a:schemeClr val="tx1"/>
                </a:solidFill>
              </a:rPr>
              <a:t>.</a:t>
            </a:r>
          </a:p>
          <a:p>
            <a:pPr algn="just"/>
            <a:r>
              <a:rPr lang="ru-RU" sz="2000" b="1" i="1" dirty="0" smtClean="0">
                <a:solidFill>
                  <a:schemeClr val="tx1"/>
                </a:solidFill>
              </a:rPr>
              <a:t>Низкий </a:t>
            </a:r>
            <a:r>
              <a:rPr lang="ru-RU" sz="2000" b="1" i="1" dirty="0">
                <a:solidFill>
                  <a:schemeClr val="tx1"/>
                </a:solidFill>
              </a:rPr>
              <a:t>стул</a:t>
            </a:r>
            <a:r>
              <a:rPr lang="ru-RU" sz="2000" dirty="0">
                <a:solidFill>
                  <a:schemeClr val="tx1"/>
                </a:solidFill>
              </a:rPr>
              <a:t>: у ребенка нарушается кровообращение ног и брюшной полости. </a:t>
            </a:r>
            <a:endParaRPr lang="ru-RU" sz="2000" dirty="0" smtClean="0">
              <a:solidFill>
                <a:schemeClr val="tx1"/>
              </a:solidFill>
            </a:endParaRPr>
          </a:p>
          <a:p>
            <a:pPr algn="just"/>
            <a:r>
              <a:rPr lang="ru-RU" sz="2000" b="1" i="1" dirty="0" smtClean="0">
                <a:solidFill>
                  <a:schemeClr val="tx1"/>
                </a:solidFill>
              </a:rPr>
              <a:t>Высокий </a:t>
            </a:r>
            <a:r>
              <a:rPr lang="ru-RU" sz="2000" b="1" i="1" dirty="0">
                <a:solidFill>
                  <a:schemeClr val="tx1"/>
                </a:solidFill>
              </a:rPr>
              <a:t>стул</a:t>
            </a:r>
            <a:r>
              <a:rPr lang="ru-RU" sz="2000" dirty="0">
                <a:solidFill>
                  <a:schemeClr val="tx1"/>
                </a:solidFill>
              </a:rPr>
              <a:t>: положение тела ребенка неустойчиво, он принимает неправильные позы, утомляется.</a:t>
            </a:r>
          </a:p>
          <a:p>
            <a:pPr marL="0" indent="0">
              <a:buNone/>
            </a:pPr>
            <a:endParaRPr lang="ru-RU" sz="2000" dirty="0"/>
          </a:p>
        </p:txBody>
      </p:sp>
      <p:pic>
        <p:nvPicPr>
          <p:cNvPr id="4" name="Рисунок 3" descr="http://www.sportfamily.ru/pics/www.sportfamily.ru/Image/osanka2.gif"/>
          <p:cNvPicPr/>
          <p:nvPr/>
        </p:nvPicPr>
        <p:blipFill>
          <a:blip r:embed="rId2"/>
          <a:srcRect l="70157" r="8953"/>
          <a:stretch>
            <a:fillRect/>
          </a:stretch>
        </p:blipFill>
        <p:spPr bwMode="auto">
          <a:xfrm>
            <a:off x="5929322" y="5214950"/>
            <a:ext cx="2428892" cy="1643050"/>
          </a:xfrm>
          <a:prstGeom prst="rect">
            <a:avLst/>
          </a:prstGeom>
          <a:noFill/>
          <a:ln w="9525">
            <a:noFill/>
            <a:miter lim="800000"/>
            <a:headEnd/>
            <a:tailEnd/>
          </a:ln>
        </p:spPr>
      </p:pic>
    </p:spTree>
    <p:extLst>
      <p:ext uri="{BB962C8B-B14F-4D97-AF65-F5344CB8AC3E}">
        <p14:creationId xmlns="" xmlns:p14="http://schemas.microsoft.com/office/powerpoint/2010/main" val="10247579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normAutofit/>
          </a:bodyPr>
          <a:lstStyle/>
          <a:p>
            <a:r>
              <a:rPr lang="ru-RU" sz="2800" b="1" i="1" dirty="0" smtClean="0"/>
              <a:t>Для формирования </a:t>
            </a:r>
            <a:r>
              <a:rPr lang="ru-RU" sz="2800" b="1" i="1" dirty="0"/>
              <a:t>навыка правильной осанки </a:t>
            </a:r>
            <a:r>
              <a:rPr lang="ru-RU" sz="2800" b="1" i="1" dirty="0" smtClean="0"/>
              <a:t>необходимо</a:t>
            </a:r>
            <a:endParaRPr lang="ru-RU" sz="2800" b="1" i="1" dirty="0"/>
          </a:p>
        </p:txBody>
      </p:sp>
      <p:sp>
        <p:nvSpPr>
          <p:cNvPr id="3" name="Объект 2"/>
          <p:cNvSpPr>
            <a:spLocks noGrp="1"/>
          </p:cNvSpPr>
          <p:nvPr>
            <p:ph idx="1"/>
          </p:nvPr>
        </p:nvSpPr>
        <p:spPr/>
        <p:style>
          <a:lnRef idx="2">
            <a:schemeClr val="accent4"/>
          </a:lnRef>
          <a:fillRef idx="1">
            <a:schemeClr val="lt1"/>
          </a:fillRef>
          <a:effectRef idx="0">
            <a:schemeClr val="accent4"/>
          </a:effectRef>
          <a:fontRef idx="minor">
            <a:schemeClr val="dk1"/>
          </a:fontRef>
        </p:style>
        <p:txBody>
          <a:bodyPr>
            <a:normAutofit/>
          </a:bodyPr>
          <a:lstStyle/>
          <a:p>
            <a:pPr lvl="0"/>
            <a:r>
              <a:rPr lang="ru-RU" sz="2000" dirty="0"/>
              <a:t>Постель не должна быть слишком мягкой, подушка — большой. Длина кровати должна превышать рост ребенка на 20—25 см, чтобы он смог свободно вытянуться.</a:t>
            </a:r>
          </a:p>
          <a:p>
            <a:pPr lvl="0"/>
            <a:r>
              <a:rPr lang="ru-RU" sz="2000" dirty="0"/>
              <a:t>Не рекомендуется до трех месяцев жизни держать ребенка в вертикальном положении, до шести месяцев сажать, до 9—10 месяцев надолго ставить на ножки. При обучении ходьбе не следует водить ребенка за руку, так как при этом положение его тела становится несколько асимметричным. Поза ребенка в любых видах его деятельности постоянно должна быть в центре внимания взрослых.</a:t>
            </a:r>
          </a:p>
          <a:p>
            <a:r>
              <a:rPr lang="ru-RU" sz="2000" dirty="0"/>
              <a:t>Во время сна нельзя допускать, чтобы дети спали всегда на одном и том же боку или чтобы малыш спал, свернувшись калачиком. В этом положении смещаются лопатки, сдавливаются верхние ребра в грудной полости, искривляется позвоночник.</a:t>
            </a:r>
          </a:p>
          <a:p>
            <a:pPr marL="0" indent="0">
              <a:buNone/>
            </a:pPr>
            <a:endParaRPr lang="ru-RU" sz="2000" dirty="0"/>
          </a:p>
        </p:txBody>
      </p:sp>
    </p:spTree>
    <p:extLst>
      <p:ext uri="{BB962C8B-B14F-4D97-AF65-F5344CB8AC3E}">
        <p14:creationId xmlns="" xmlns:p14="http://schemas.microsoft.com/office/powerpoint/2010/main" val="30697342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4638"/>
            <a:ext cx="8219256" cy="2434282"/>
          </a:xfrm>
        </p:spPr>
        <p:style>
          <a:lnRef idx="2">
            <a:schemeClr val="accent4"/>
          </a:lnRef>
          <a:fillRef idx="1">
            <a:schemeClr val="lt1"/>
          </a:fillRef>
          <a:effectRef idx="0">
            <a:schemeClr val="accent4"/>
          </a:effectRef>
          <a:fontRef idx="minor">
            <a:schemeClr val="dk1"/>
          </a:fontRef>
        </p:style>
        <p:txBody>
          <a:bodyPr>
            <a:normAutofit/>
          </a:bodyPr>
          <a:lstStyle/>
          <a:p>
            <a:pPr marL="342900" lvl="0" indent="-342900" algn="l">
              <a:buFont typeface="Arial" pitchFamily="34" charset="0"/>
              <a:buChar char="•"/>
            </a:pPr>
            <a:r>
              <a:rPr lang="ru-RU" sz="2000" dirty="0"/>
              <a:t>На занятиях надо напоминать детям, чтобы они время от времени меняли позу. Однообразное положение, особенно когда руки лежат на столе, очень утомительно, потому что туловище все время наклонено вперед, брюшная полость сдавлена, дыхание поверхностно, мышцы шеи и спины напряжены.</a:t>
            </a:r>
            <a:br>
              <a:rPr lang="ru-RU" sz="2000" dirty="0"/>
            </a:br>
            <a:endParaRPr lang="ru-RU" sz="2000" dirty="0"/>
          </a:p>
        </p:txBody>
      </p:sp>
      <p:sp>
        <p:nvSpPr>
          <p:cNvPr id="3" name="Объект 2"/>
          <p:cNvSpPr>
            <a:spLocks noGrp="1"/>
          </p:cNvSpPr>
          <p:nvPr>
            <p:ph idx="1"/>
          </p:nvPr>
        </p:nvSpPr>
        <p:spPr>
          <a:xfrm>
            <a:off x="539552" y="2996952"/>
            <a:ext cx="8147248" cy="3129211"/>
          </a:xfrm>
        </p:spPr>
        <p:style>
          <a:lnRef idx="2">
            <a:schemeClr val="accent4"/>
          </a:lnRef>
          <a:fillRef idx="1">
            <a:schemeClr val="lt1"/>
          </a:fillRef>
          <a:effectRef idx="0">
            <a:schemeClr val="accent4"/>
          </a:effectRef>
          <a:fontRef idx="minor">
            <a:schemeClr val="dk1"/>
          </a:fontRef>
        </p:style>
        <p:txBody>
          <a:bodyPr>
            <a:normAutofit/>
          </a:bodyPr>
          <a:lstStyle/>
          <a:p>
            <a:pPr lvl="0"/>
            <a:r>
              <a:rPr lang="ru-RU" sz="2000" dirty="0"/>
              <a:t>Если ребенок стоит, необходимо следить, чтобы равномерно распределялась нагрузка от тяжести тела на обе ноги. Привычка стоять с опорой на одну ногу вызывает косое положение тела, неправильный изгиб позвоночника.</a:t>
            </a:r>
          </a:p>
          <a:p>
            <a:r>
              <a:rPr lang="ru-RU" sz="2000" dirty="0"/>
              <a:t>Сохранение правильной осанки при выполнении различных движений более сложно. Мышцы ребенка должны действовать, напрягаясь и расслабляясь, и этим поддерживать равновесие тела.</a:t>
            </a:r>
          </a:p>
          <a:p>
            <a:pPr marL="0" indent="0" algn="ctr">
              <a:buNone/>
            </a:pPr>
            <a:r>
              <a:rPr lang="ru-RU" sz="2000" b="1" i="1" dirty="0">
                <a:solidFill>
                  <a:srgbClr val="C00000"/>
                </a:solidFill>
              </a:rPr>
              <a:t>Наиболее действенным средством формирования навыка правильной осанки является физическое воспитание.</a:t>
            </a:r>
          </a:p>
          <a:p>
            <a:pPr marL="0" indent="0">
              <a:buNone/>
            </a:pPr>
            <a:endParaRPr lang="ru-RU" sz="2000" dirty="0"/>
          </a:p>
        </p:txBody>
      </p:sp>
    </p:spTree>
    <p:extLst>
      <p:ext uri="{BB962C8B-B14F-4D97-AF65-F5344CB8AC3E}">
        <p14:creationId xmlns="" xmlns:p14="http://schemas.microsoft.com/office/powerpoint/2010/main" val="268029272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4638"/>
            <a:ext cx="8219256" cy="2794322"/>
          </a:xfr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path path="circle">
              <a:fillToRect l="100000" b="100000"/>
            </a:path>
            <a:tileRect t="-100000" r="-100000"/>
          </a:gradFill>
        </p:spPr>
        <p:style>
          <a:lnRef idx="1">
            <a:schemeClr val="accent4"/>
          </a:lnRef>
          <a:fillRef idx="2">
            <a:schemeClr val="accent4"/>
          </a:fillRef>
          <a:effectRef idx="1">
            <a:schemeClr val="accent4"/>
          </a:effectRef>
          <a:fontRef idx="minor">
            <a:schemeClr val="dk1"/>
          </a:fontRef>
        </p:style>
        <p:txBody>
          <a:bodyPr>
            <a:normAutofit/>
          </a:bodyPr>
          <a:lstStyle/>
          <a:p>
            <a:r>
              <a:rPr lang="ru-RU" sz="2400" b="1" i="1" dirty="0"/>
              <a:t>Дыхательные упражнения при нарушениях </a:t>
            </a:r>
            <a:r>
              <a:rPr lang="ru-RU" sz="2400" b="1" i="1" dirty="0" smtClean="0"/>
              <a:t>осанки</a:t>
            </a:r>
            <a:r>
              <a:rPr lang="ru-RU" sz="2000" b="1" dirty="0" smtClean="0"/>
              <a:t/>
            </a:r>
            <a:br>
              <a:rPr lang="ru-RU" sz="2000" b="1" dirty="0" smtClean="0"/>
            </a:br>
            <a:r>
              <a:rPr lang="ru-RU" sz="2000" dirty="0">
                <a:solidFill>
                  <a:srgbClr val="002060"/>
                </a:solidFill>
              </a:rPr>
              <a:t> </a:t>
            </a:r>
            <a:r>
              <a:rPr lang="ru-RU" sz="2000" dirty="0">
                <a:solidFill>
                  <a:schemeClr val="tx1"/>
                </a:solidFill>
              </a:rPr>
              <a:t>Учитывая быструю утомляемость дошкольников, следует помнить, что </a:t>
            </a:r>
            <a:r>
              <a:rPr lang="ru-RU" sz="2000" dirty="0" smtClean="0">
                <a:solidFill>
                  <a:schemeClr val="tx1"/>
                </a:solidFill>
              </a:rPr>
              <a:t>спортивная </a:t>
            </a:r>
            <a:r>
              <a:rPr lang="ru-RU" sz="2000" dirty="0">
                <a:solidFill>
                  <a:schemeClr val="tx1"/>
                </a:solidFill>
              </a:rPr>
              <a:t>нагрузка не должна превышать возможностей детского организма, необходимо чередовать ее с отдыхом, сочетая его с выполнением дыхательных упражнений, </a:t>
            </a:r>
            <a:r>
              <a:rPr lang="ru-RU" sz="2000" dirty="0" smtClean="0">
                <a:solidFill>
                  <a:schemeClr val="tx1"/>
                </a:solidFill>
              </a:rPr>
              <a:t>упражнений </a:t>
            </a:r>
            <a:r>
              <a:rPr lang="ru-RU" sz="2000" dirty="0">
                <a:solidFill>
                  <a:schemeClr val="tx1"/>
                </a:solidFill>
              </a:rPr>
              <a:t>на расслабление.</a:t>
            </a:r>
            <a:r>
              <a:rPr lang="ru-RU" sz="2000" b="1" dirty="0" smtClean="0"/>
              <a:t/>
            </a:r>
            <a:br>
              <a:rPr lang="ru-RU" sz="2000" b="1" dirty="0" smtClean="0"/>
            </a:br>
            <a:r>
              <a:rPr lang="ru-RU" sz="2000" dirty="0" smtClean="0"/>
              <a:t> </a:t>
            </a:r>
            <a:r>
              <a:rPr lang="ru-RU" sz="2000" dirty="0"/>
              <a:t/>
            </a:r>
            <a:br>
              <a:rPr lang="ru-RU" sz="2000" dirty="0"/>
            </a:br>
            <a:endParaRPr lang="ru-RU" sz="2000" dirty="0"/>
          </a:p>
        </p:txBody>
      </p:sp>
      <p:sp>
        <p:nvSpPr>
          <p:cNvPr id="3" name="Объект 2"/>
          <p:cNvSpPr>
            <a:spLocks noGrp="1"/>
          </p:cNvSpPr>
          <p:nvPr>
            <p:ph idx="1"/>
          </p:nvPr>
        </p:nvSpPr>
        <p:spPr>
          <a:xfrm>
            <a:off x="467544" y="3429000"/>
            <a:ext cx="8352928" cy="3096344"/>
          </a:xfr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3500000" scaled="1"/>
            <a:tileRect/>
          </a:gradFill>
        </p:spPr>
        <p:style>
          <a:lnRef idx="1">
            <a:schemeClr val="accent4"/>
          </a:lnRef>
          <a:fillRef idx="2">
            <a:schemeClr val="accent4"/>
          </a:fillRef>
          <a:effectRef idx="1">
            <a:schemeClr val="accent4"/>
          </a:effectRef>
          <a:fontRef idx="minor">
            <a:schemeClr val="dk1"/>
          </a:fontRef>
        </p:style>
        <p:txBody>
          <a:bodyPr>
            <a:normAutofit/>
          </a:bodyPr>
          <a:lstStyle/>
          <a:p>
            <a:pPr marL="0" indent="0" algn="ctr">
              <a:buNone/>
            </a:pPr>
            <a:endParaRPr lang="ru-RU" sz="2000" dirty="0" smtClean="0"/>
          </a:p>
          <a:p>
            <a:pPr marL="0" indent="0" algn="ctr">
              <a:buNone/>
            </a:pPr>
            <a:r>
              <a:rPr lang="ru-RU" sz="2000" dirty="0" smtClean="0"/>
              <a:t> </a:t>
            </a:r>
            <a:r>
              <a:rPr lang="ru-RU" sz="2000" dirty="0"/>
              <a:t>Положительный эффект при </a:t>
            </a:r>
            <a:r>
              <a:rPr lang="ru-RU" sz="2000" dirty="0" smtClean="0"/>
              <a:t>нарушениях </a:t>
            </a:r>
            <a:r>
              <a:rPr lang="ru-RU" sz="2000" dirty="0"/>
              <a:t>осанки дают дыхательные упражнения. Они оказывают общеукрепляющее </a:t>
            </a:r>
            <a:r>
              <a:rPr lang="ru-RU" sz="2000" dirty="0" smtClean="0"/>
              <a:t>воздействие </a:t>
            </a:r>
            <a:r>
              <a:rPr lang="ru-RU" sz="2000" dirty="0"/>
              <a:t>на организм ребенка, способствуют развитию разных групп мышц. Наиболее часто с этой целью используются </a:t>
            </a:r>
            <a:r>
              <a:rPr lang="ru-RU" sz="2000" dirty="0" smtClean="0"/>
              <a:t>динамические </a:t>
            </a:r>
            <a:r>
              <a:rPr lang="ru-RU" sz="2000" dirty="0"/>
              <a:t>дыхательные упражнения (с движением туловища, рук и ног), а также дыхательные упражнения с произнесением звуков (</a:t>
            </a:r>
            <a:r>
              <a:rPr lang="ru-RU" sz="2000" dirty="0" smtClean="0"/>
              <a:t>звуковая </a:t>
            </a:r>
            <a:r>
              <a:rPr lang="ru-RU" sz="2000" dirty="0"/>
              <a:t>гимнастика).</a:t>
            </a:r>
          </a:p>
        </p:txBody>
      </p:sp>
    </p:spTree>
    <p:extLst>
      <p:ext uri="{BB962C8B-B14F-4D97-AF65-F5344CB8AC3E}">
        <p14:creationId xmlns="" xmlns:p14="http://schemas.microsoft.com/office/powerpoint/2010/main" val="792592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4638"/>
            <a:ext cx="8219256" cy="1786210"/>
          </a:xfrm>
          <a:gradFill flip="none"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2700000" scaled="1"/>
            <a:tileRect/>
          </a:gradFill>
        </p:spPr>
        <p:style>
          <a:lnRef idx="1">
            <a:schemeClr val="accent5"/>
          </a:lnRef>
          <a:fillRef idx="2">
            <a:schemeClr val="accent5"/>
          </a:fillRef>
          <a:effectRef idx="1">
            <a:schemeClr val="accent5"/>
          </a:effectRef>
          <a:fontRef idx="minor">
            <a:schemeClr val="dk1"/>
          </a:fontRef>
        </p:style>
        <p:txBody>
          <a:bodyPr>
            <a:normAutofit fontScale="90000"/>
          </a:bodyPr>
          <a:lstStyle/>
          <a:p>
            <a:r>
              <a:rPr lang="ru-RU" sz="2700" b="1" dirty="0" smtClean="0">
                <a:solidFill>
                  <a:srgbClr val="002060"/>
                </a:solidFill>
              </a:rPr>
              <a:t>Нарушения осанки</a:t>
            </a:r>
            <a:r>
              <a:rPr lang="ru-RU" sz="2000" dirty="0" smtClean="0">
                <a:solidFill>
                  <a:srgbClr val="002060"/>
                </a:solidFill>
              </a:rPr>
              <a:t/>
            </a:r>
            <a:br>
              <a:rPr lang="ru-RU" sz="2000" dirty="0" smtClean="0">
                <a:solidFill>
                  <a:srgbClr val="002060"/>
                </a:solidFill>
              </a:rPr>
            </a:br>
            <a:r>
              <a:rPr lang="ru-RU" sz="2000" dirty="0">
                <a:solidFill>
                  <a:srgbClr val="002060"/>
                </a:solidFill>
              </a:rPr>
              <a:t>Отклонения от нормальной осанки принято называть </a:t>
            </a:r>
            <a:r>
              <a:rPr lang="ru-RU" sz="2000" i="1" dirty="0">
                <a:solidFill>
                  <a:srgbClr val="002060"/>
                </a:solidFill>
              </a:rPr>
              <a:t>нарушениями</a:t>
            </a:r>
            <a:r>
              <a:rPr lang="ru-RU" sz="2000" dirty="0">
                <a:solidFill>
                  <a:srgbClr val="002060"/>
                </a:solidFill>
              </a:rPr>
              <a:t>, или </a:t>
            </a:r>
            <a:r>
              <a:rPr lang="ru-RU" sz="2000" i="1" dirty="0">
                <a:solidFill>
                  <a:srgbClr val="002060"/>
                </a:solidFill>
              </a:rPr>
              <a:t>дефектами, </a:t>
            </a:r>
            <a:r>
              <a:rPr lang="ru-RU" sz="2000" dirty="0">
                <a:solidFill>
                  <a:srgbClr val="002060"/>
                </a:solidFill>
              </a:rPr>
              <a:t>осанки. Они связаны с функциональными изменениями опорно-двигательного аппарата, при которых образуются порочные условно рефлекторные связи, закрепляющие неправильное положение тела, при этом навык правильной осанки утрачивается.</a:t>
            </a:r>
            <a:r>
              <a:rPr lang="ru-RU" sz="1600" dirty="0"/>
              <a:t/>
            </a:r>
            <a:br>
              <a:rPr lang="ru-RU" sz="1600" dirty="0"/>
            </a:br>
            <a:endParaRPr lang="ru-RU" sz="1600" dirty="0"/>
          </a:p>
        </p:txBody>
      </p:sp>
      <p:sp>
        <p:nvSpPr>
          <p:cNvPr id="5" name="Объект 4"/>
          <p:cNvSpPr>
            <a:spLocks noGrp="1"/>
          </p:cNvSpPr>
          <p:nvPr>
            <p:ph idx="1"/>
          </p:nvPr>
        </p:nvSpPr>
        <p:spPr>
          <a:xfrm>
            <a:off x="0" y="2276872"/>
            <a:ext cx="9144000" cy="4464496"/>
          </a:xfrm>
        </p:spPr>
        <p:style>
          <a:lnRef idx="1">
            <a:schemeClr val="accent5"/>
          </a:lnRef>
          <a:fillRef idx="2">
            <a:schemeClr val="accent5"/>
          </a:fillRef>
          <a:effectRef idx="1">
            <a:schemeClr val="accent5"/>
          </a:effectRef>
          <a:fontRef idx="minor">
            <a:schemeClr val="dk1"/>
          </a:fontRef>
        </p:style>
        <p:txBody>
          <a:bodyPr>
            <a:normAutofit lnSpcReduction="10000"/>
          </a:bodyPr>
          <a:lstStyle/>
          <a:p>
            <a:pPr marL="0" indent="0" algn="ctr">
              <a:buNone/>
            </a:pPr>
            <a:r>
              <a:rPr lang="ru-RU" sz="2600" b="1" dirty="0">
                <a:solidFill>
                  <a:srgbClr val="002060"/>
                </a:solidFill>
              </a:rPr>
              <a:t>Причины нарушения осанки:</a:t>
            </a:r>
          </a:p>
          <a:p>
            <a:pPr marL="0" indent="0">
              <a:buNone/>
            </a:pPr>
            <a:r>
              <a:rPr lang="ru-RU" sz="1900" dirty="0">
                <a:solidFill>
                  <a:srgbClr val="002060"/>
                </a:solidFill>
              </a:rPr>
              <a:t>•    неблагоприятные условия окружающей среды;</a:t>
            </a:r>
          </a:p>
          <a:p>
            <a:pPr marL="0" indent="0">
              <a:buNone/>
            </a:pPr>
            <a:r>
              <a:rPr lang="ru-RU" sz="1900" dirty="0">
                <a:solidFill>
                  <a:srgbClr val="002060"/>
                </a:solidFill>
              </a:rPr>
              <a:t>•    заболевания и травмы опорно-двигательного аппарата (рахит, туберкулезная инфекция, переломы и травмы позвоночника);</a:t>
            </a:r>
          </a:p>
          <a:p>
            <a:pPr marL="0" indent="0">
              <a:buNone/>
            </a:pPr>
            <a:r>
              <a:rPr lang="ru-RU" sz="1900" dirty="0">
                <a:solidFill>
                  <a:srgbClr val="002060"/>
                </a:solidFill>
              </a:rPr>
              <a:t>•    инфекционные и частые простудные заболевания;</a:t>
            </a:r>
          </a:p>
          <a:p>
            <a:pPr marL="0" indent="0">
              <a:buNone/>
            </a:pPr>
            <a:r>
              <a:rPr lang="ru-RU" sz="1900" dirty="0">
                <a:solidFill>
                  <a:srgbClr val="002060"/>
                </a:solidFill>
              </a:rPr>
              <a:t>•    дефекты физического воспитания;</a:t>
            </a:r>
          </a:p>
          <a:p>
            <a:pPr marL="0" indent="0">
              <a:buNone/>
            </a:pPr>
            <a:r>
              <a:rPr lang="ru-RU" sz="1900" dirty="0">
                <a:solidFill>
                  <a:srgbClr val="002060"/>
                </a:solidFill>
              </a:rPr>
              <a:t>•    плоскостопие;</a:t>
            </a:r>
          </a:p>
          <a:p>
            <a:pPr marL="0" indent="0">
              <a:buNone/>
            </a:pPr>
            <a:r>
              <a:rPr lang="ru-RU" sz="1900" dirty="0">
                <a:solidFill>
                  <a:srgbClr val="002060"/>
                </a:solidFill>
              </a:rPr>
              <a:t>•    длительное пребывание в ряде бытовых и рабочих поз;</a:t>
            </a:r>
          </a:p>
          <a:p>
            <a:pPr marL="0" indent="0">
              <a:buNone/>
            </a:pPr>
            <a:r>
              <a:rPr lang="ru-RU" sz="1900" dirty="0">
                <a:solidFill>
                  <a:srgbClr val="002060"/>
                </a:solidFill>
              </a:rPr>
              <a:t>•    привычка стоять с опорой на одну и ту же ногу (таз принимает косое положение, и позвоночник изгибается в одну сторону);</a:t>
            </a:r>
          </a:p>
          <a:p>
            <a:pPr marL="0" indent="0">
              <a:buNone/>
            </a:pPr>
            <a:r>
              <a:rPr lang="ru-RU" sz="1900" dirty="0">
                <a:solidFill>
                  <a:srgbClr val="002060"/>
                </a:solidFill>
              </a:rPr>
              <a:t>•    неправильная походка (с опущенной головой, свисающими плечами, согнутыми спиной и ногами);</a:t>
            </a:r>
          </a:p>
          <a:p>
            <a:pPr marL="0" indent="0">
              <a:buNone/>
            </a:pPr>
            <a:r>
              <a:rPr lang="ru-RU" sz="1900" dirty="0">
                <a:solidFill>
                  <a:srgbClr val="002060"/>
                </a:solidFill>
              </a:rPr>
              <a:t>•    неполноценное питание и т. д.</a:t>
            </a:r>
          </a:p>
          <a:p>
            <a:endParaRPr lang="ru-RU" sz="800" dirty="0">
              <a:solidFill>
                <a:srgbClr val="002060"/>
              </a:solidFill>
            </a:endParaRPr>
          </a:p>
        </p:txBody>
      </p:sp>
    </p:spTree>
    <p:extLst>
      <p:ext uri="{BB962C8B-B14F-4D97-AF65-F5344CB8AC3E}">
        <p14:creationId xmlns="" xmlns:p14="http://schemas.microsoft.com/office/powerpoint/2010/main" val="41545481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88640"/>
            <a:ext cx="8856984" cy="1656184"/>
          </a:xfrm>
          <a:gradFill flip="none"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8100000" scaled="1"/>
            <a:tileRect/>
          </a:gradFill>
        </p:spPr>
        <p:style>
          <a:lnRef idx="1">
            <a:schemeClr val="accent5"/>
          </a:lnRef>
          <a:fillRef idx="2">
            <a:schemeClr val="accent5"/>
          </a:fillRef>
          <a:effectRef idx="1">
            <a:schemeClr val="accent5"/>
          </a:effectRef>
          <a:fontRef idx="minor">
            <a:schemeClr val="dk1"/>
          </a:fontRef>
        </p:style>
        <p:txBody>
          <a:bodyPr>
            <a:noAutofit/>
          </a:bodyPr>
          <a:lstStyle/>
          <a:p>
            <a:r>
              <a:rPr lang="ru-RU" sz="1800" dirty="0">
                <a:solidFill>
                  <a:srgbClr val="002060"/>
                </a:solidFill>
              </a:rPr>
              <a:t> </a:t>
            </a:r>
            <a:br>
              <a:rPr lang="ru-RU" sz="1800" dirty="0">
                <a:solidFill>
                  <a:srgbClr val="002060"/>
                </a:solidFill>
              </a:rPr>
            </a:br>
            <a:r>
              <a:rPr lang="ru-RU" sz="2400" b="1" dirty="0">
                <a:solidFill>
                  <a:srgbClr val="002060"/>
                </a:solidFill>
              </a:rPr>
              <a:t>Виды нарушений </a:t>
            </a:r>
            <a:r>
              <a:rPr lang="ru-RU" sz="2400" b="1" dirty="0" smtClean="0">
                <a:solidFill>
                  <a:srgbClr val="002060"/>
                </a:solidFill>
              </a:rPr>
              <a:t>осанки</a:t>
            </a:r>
            <a:r>
              <a:rPr lang="ru-RU" sz="1800" dirty="0">
                <a:solidFill>
                  <a:srgbClr val="002060"/>
                </a:solidFill>
              </a:rPr>
              <a:t/>
            </a:r>
            <a:br>
              <a:rPr lang="ru-RU" sz="1800" dirty="0">
                <a:solidFill>
                  <a:srgbClr val="002060"/>
                </a:solidFill>
              </a:rPr>
            </a:br>
            <a:r>
              <a:rPr lang="ru-RU" sz="1800" dirty="0">
                <a:solidFill>
                  <a:srgbClr val="002060"/>
                </a:solidFill>
              </a:rPr>
              <a:t>Чрезмерная или недостаточная величина естественных изгибов позвоночника свидетельствует о неправильной осанке, что влечет за собой нарушение функции позвоночника и другие неблагоприятные последствия.</a:t>
            </a:r>
            <a:br>
              <a:rPr lang="ru-RU" sz="1800" dirty="0">
                <a:solidFill>
                  <a:srgbClr val="002060"/>
                </a:solidFill>
              </a:rPr>
            </a:br>
            <a:r>
              <a:rPr lang="ru-RU" sz="1800" dirty="0">
                <a:solidFill>
                  <a:srgbClr val="002060"/>
                </a:solidFill>
              </a:rPr>
              <a:t/>
            </a:r>
            <a:br>
              <a:rPr lang="ru-RU" sz="1800" dirty="0">
                <a:solidFill>
                  <a:srgbClr val="002060"/>
                </a:solidFill>
              </a:rPr>
            </a:br>
            <a:endParaRPr lang="ru-RU" sz="1800" dirty="0">
              <a:solidFill>
                <a:srgbClr val="002060"/>
              </a:solidFill>
            </a:endParaRPr>
          </a:p>
        </p:txBody>
      </p:sp>
      <p:sp>
        <p:nvSpPr>
          <p:cNvPr id="3" name="Объект 2"/>
          <p:cNvSpPr>
            <a:spLocks noGrp="1"/>
          </p:cNvSpPr>
          <p:nvPr>
            <p:ph idx="1"/>
          </p:nvPr>
        </p:nvSpPr>
        <p:spPr>
          <a:xfrm>
            <a:off x="107504" y="1988840"/>
            <a:ext cx="8856984" cy="4608511"/>
          </a:xfrm>
          <a:gradFill flip="none"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5400000" scaled="1"/>
            <a:tileRect/>
          </a:gradFill>
        </p:spPr>
        <p:style>
          <a:lnRef idx="1">
            <a:schemeClr val="accent5"/>
          </a:lnRef>
          <a:fillRef idx="2">
            <a:schemeClr val="accent5"/>
          </a:fillRef>
          <a:effectRef idx="1">
            <a:schemeClr val="accent5"/>
          </a:effectRef>
          <a:fontRef idx="minor">
            <a:schemeClr val="dk1"/>
          </a:fontRef>
        </p:style>
        <p:txBody>
          <a:bodyPr>
            <a:normAutofit fontScale="85000" lnSpcReduction="20000"/>
          </a:bodyPr>
          <a:lstStyle/>
          <a:p>
            <a:endParaRPr lang="ru-RU" sz="900" dirty="0" smtClean="0"/>
          </a:p>
          <a:p>
            <a:pPr marL="0" indent="0" algn="ctr">
              <a:buNone/>
            </a:pPr>
            <a:r>
              <a:rPr lang="ru-RU" sz="2000" dirty="0" smtClean="0">
                <a:solidFill>
                  <a:srgbClr val="002060"/>
                </a:solidFill>
              </a:rPr>
              <a:t> </a:t>
            </a:r>
            <a:r>
              <a:rPr lang="ru-RU" sz="2000" dirty="0">
                <a:solidFill>
                  <a:srgbClr val="002060"/>
                </a:solidFill>
              </a:rPr>
              <a:t>Из-за большого числа факторов, влияющих на осанку, </a:t>
            </a:r>
            <a:r>
              <a:rPr lang="ru-RU" sz="2000" dirty="0" smtClean="0">
                <a:solidFill>
                  <a:srgbClr val="002060"/>
                </a:solidFill>
              </a:rPr>
              <a:t>нередко встречаются</a:t>
            </a:r>
            <a:r>
              <a:rPr lang="ru-RU" sz="2000" dirty="0">
                <a:solidFill>
                  <a:srgbClr val="002060"/>
                </a:solidFill>
              </a:rPr>
              <a:t> следующие виды нарушения осанки: </a:t>
            </a:r>
          </a:p>
          <a:p>
            <a:pPr marL="0" indent="0">
              <a:buNone/>
            </a:pPr>
            <a:r>
              <a:rPr lang="ru-RU" sz="1900" dirty="0">
                <a:solidFill>
                  <a:srgbClr val="002060"/>
                </a:solidFill>
              </a:rPr>
              <a:t>•     </a:t>
            </a:r>
            <a:r>
              <a:rPr lang="ru-RU" sz="1900" b="1" i="1" dirty="0">
                <a:solidFill>
                  <a:srgbClr val="002060"/>
                </a:solidFill>
              </a:rPr>
              <a:t> сутуловатая осанка </a:t>
            </a:r>
            <a:r>
              <a:rPr lang="ru-RU" sz="1900" dirty="0">
                <a:solidFill>
                  <a:srgbClr val="002060"/>
                </a:solidFill>
              </a:rPr>
              <a:t>— характеризуется уплощенной грудной клеткой, существенным увеличением шейного изгиба позвоночника, опущенной головой, плечами;</a:t>
            </a:r>
          </a:p>
          <a:p>
            <a:pPr marL="0" indent="0">
              <a:buNone/>
            </a:pPr>
            <a:r>
              <a:rPr lang="ru-RU" sz="1900" dirty="0">
                <a:solidFill>
                  <a:srgbClr val="002060"/>
                </a:solidFill>
              </a:rPr>
              <a:t>•   </a:t>
            </a:r>
            <a:r>
              <a:rPr lang="ru-RU" sz="1900" b="1" i="1" dirty="0" err="1">
                <a:solidFill>
                  <a:srgbClr val="002060"/>
                </a:solidFill>
              </a:rPr>
              <a:t>лордотическая</a:t>
            </a:r>
            <a:r>
              <a:rPr lang="ru-RU" sz="1900" b="1" i="1" dirty="0">
                <a:solidFill>
                  <a:srgbClr val="002060"/>
                </a:solidFill>
              </a:rPr>
              <a:t> осанка </a:t>
            </a:r>
            <a:r>
              <a:rPr lang="ru-RU" sz="1900" dirty="0">
                <a:solidFill>
                  <a:srgbClr val="002060"/>
                </a:solidFill>
              </a:rPr>
              <a:t>— при данном виде нарушения осанки шейный изгиб нормален, а поясничный превышает физиологические параметры. При этом верхняя часть туловища несколько откинута назад;</a:t>
            </a:r>
          </a:p>
          <a:p>
            <a:pPr marL="0" indent="0">
              <a:buNone/>
            </a:pPr>
            <a:r>
              <a:rPr lang="ru-RU" sz="1900" dirty="0">
                <a:solidFill>
                  <a:srgbClr val="002060"/>
                </a:solidFill>
              </a:rPr>
              <a:t>•   </a:t>
            </a:r>
            <a:r>
              <a:rPr lang="ru-RU" sz="1900" b="1" i="1" dirty="0" err="1">
                <a:solidFill>
                  <a:srgbClr val="002060"/>
                </a:solidFill>
              </a:rPr>
              <a:t>кифотическая</a:t>
            </a:r>
            <a:r>
              <a:rPr lang="ru-RU" sz="1900" b="1" i="1" dirty="0">
                <a:solidFill>
                  <a:srgbClr val="002060"/>
                </a:solidFill>
              </a:rPr>
              <a:t> осадка </a:t>
            </a:r>
            <a:r>
              <a:rPr lang="ru-RU" sz="1900" dirty="0">
                <a:solidFill>
                  <a:srgbClr val="002060"/>
                </a:solidFill>
              </a:rPr>
              <a:t>— характеризуется увеличением глубины как шейного, так и поясничного изгибов; спина круглая, плечи опущены, голова наклонена кпереди, живот выпячен;</a:t>
            </a:r>
          </a:p>
          <a:p>
            <a:pPr marL="0" indent="0">
              <a:buNone/>
            </a:pPr>
            <a:r>
              <a:rPr lang="ru-RU" sz="1900" dirty="0">
                <a:solidFill>
                  <a:srgbClr val="002060"/>
                </a:solidFill>
              </a:rPr>
              <a:t>•   </a:t>
            </a:r>
            <a:r>
              <a:rPr lang="ru-RU" sz="1900" b="1" i="1" dirty="0">
                <a:solidFill>
                  <a:srgbClr val="002060"/>
                </a:solidFill>
              </a:rPr>
              <a:t>асимметрия плечевого пояса </a:t>
            </a:r>
            <a:r>
              <a:rPr lang="ru-RU" sz="1900" dirty="0">
                <a:solidFill>
                  <a:srgbClr val="002060"/>
                </a:solidFill>
              </a:rPr>
              <a:t>(одно плечо выше другого) </a:t>
            </a:r>
            <a:r>
              <a:rPr lang="ru-RU" sz="1900" dirty="0" smtClean="0">
                <a:solidFill>
                  <a:srgbClr val="002060"/>
                </a:solidFill>
              </a:rPr>
              <a:t>и </a:t>
            </a:r>
            <a:r>
              <a:rPr lang="ru-RU" sz="1900" b="1" i="1" dirty="0" smtClean="0">
                <a:solidFill>
                  <a:srgbClr val="002060"/>
                </a:solidFill>
              </a:rPr>
              <a:t>боковое</a:t>
            </a:r>
            <a:r>
              <a:rPr lang="ru-RU" sz="1900" b="1" i="1" dirty="0">
                <a:solidFill>
                  <a:srgbClr val="002060"/>
                </a:solidFill>
              </a:rPr>
              <a:t> искривление позвоночника </a:t>
            </a:r>
            <a:r>
              <a:rPr lang="ru-RU" sz="1900" dirty="0">
                <a:solidFill>
                  <a:srgbClr val="002060"/>
                </a:solidFill>
              </a:rPr>
              <a:t>(сколиоз).</a:t>
            </a:r>
          </a:p>
          <a:p>
            <a:pPr marL="0" indent="0">
              <a:buNone/>
            </a:pPr>
            <a:r>
              <a:rPr lang="ru-RU" sz="1900" dirty="0">
                <a:solidFill>
                  <a:srgbClr val="002060"/>
                </a:solidFill>
              </a:rPr>
              <a:t>Наиболее серьезным нарушением опорно-двигательного аппарата является сколиоз. В настоящее время сколиоз определяют как заболевание опорно-двигательного аппарата, характеризующееся не только искривлением позвоночника во фронтальной плоскости, но и </a:t>
            </a:r>
            <a:r>
              <a:rPr lang="ru-RU" sz="1900" b="1" i="1" dirty="0" err="1">
                <a:solidFill>
                  <a:srgbClr val="002060"/>
                </a:solidFill>
              </a:rPr>
              <a:t>торсией</a:t>
            </a:r>
            <a:r>
              <a:rPr lang="ru-RU" sz="1900" b="1" i="1" dirty="0">
                <a:solidFill>
                  <a:srgbClr val="002060"/>
                </a:solidFill>
              </a:rPr>
              <a:t> позвонков </a:t>
            </a:r>
            <a:r>
              <a:rPr lang="ru-RU" sz="1900" dirty="0">
                <a:solidFill>
                  <a:srgbClr val="002060"/>
                </a:solidFill>
              </a:rPr>
              <a:t>(перекручиванием их вокруг оси). Сколиозы сопровождаются асимметричным положением плеч, лопаток и тела.</a:t>
            </a:r>
            <a:r>
              <a:rPr lang="ru-RU" sz="1900" b="1" i="1" dirty="0">
                <a:solidFill>
                  <a:srgbClr val="002060"/>
                </a:solidFill>
              </a:rPr>
              <a:t> Сколиоз </a:t>
            </a:r>
            <a:r>
              <a:rPr lang="ru-RU" sz="1900" dirty="0">
                <a:solidFill>
                  <a:srgbClr val="002060"/>
                </a:solidFill>
              </a:rPr>
              <a:t>— общее длительное заболевание, вовлекающее в патологический процесс наиболее важные органы и системы человеческого организма. Клинические наблюдения показывают, что сколиоз — врожденное заболевание, развивающееся с раннего возраста. Время его выявления зависит от быстроты прогрессирования.</a:t>
            </a:r>
          </a:p>
          <a:p>
            <a:endParaRPr lang="ru-RU" sz="900" dirty="0"/>
          </a:p>
        </p:txBody>
      </p:sp>
    </p:spTree>
    <p:extLst>
      <p:ext uri="{BB962C8B-B14F-4D97-AF65-F5344CB8AC3E}">
        <p14:creationId xmlns="" xmlns:p14="http://schemas.microsoft.com/office/powerpoint/2010/main" val="40289510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188640"/>
            <a:ext cx="6264696" cy="2088232"/>
          </a:xfrm>
          <a:ln w="38100">
            <a:solidFill>
              <a:srgbClr val="00B0F0"/>
            </a:solidFill>
          </a:ln>
        </p:spPr>
        <p:txBody>
          <a:bodyPr>
            <a:normAutofit/>
          </a:bodyPr>
          <a:lstStyle/>
          <a:p>
            <a:endParaRPr lang="ru-RU" sz="800" dirty="0"/>
          </a:p>
        </p:txBody>
      </p:sp>
      <p:sp>
        <p:nvSpPr>
          <p:cNvPr id="3" name="Объект 2"/>
          <p:cNvSpPr>
            <a:spLocks noGrp="1"/>
          </p:cNvSpPr>
          <p:nvPr>
            <p:ph idx="1"/>
          </p:nvPr>
        </p:nvSpPr>
        <p:spPr>
          <a:xfrm>
            <a:off x="107504" y="2348880"/>
            <a:ext cx="8928992" cy="4392488"/>
          </a:xfrm>
        </p:spPr>
        <p:style>
          <a:lnRef idx="1">
            <a:schemeClr val="accent5"/>
          </a:lnRef>
          <a:fillRef idx="2">
            <a:schemeClr val="accent5"/>
          </a:fillRef>
          <a:effectRef idx="1">
            <a:schemeClr val="accent5"/>
          </a:effectRef>
          <a:fontRef idx="minor">
            <a:schemeClr val="dk1"/>
          </a:fontRef>
        </p:style>
        <p:txBody>
          <a:bodyPr>
            <a:normAutofit/>
          </a:bodyPr>
          <a:lstStyle/>
          <a:p>
            <a:pPr marL="0" indent="0" algn="ctr">
              <a:buNone/>
            </a:pPr>
            <a:r>
              <a:rPr lang="ru-RU" sz="1400" i="1" dirty="0">
                <a:solidFill>
                  <a:schemeClr val="accent4">
                    <a:lumMod val="50000"/>
                  </a:schemeClr>
                </a:solidFill>
              </a:rPr>
              <a:t>Рис. 3. Вялая осанка, сутуловатость, кифоз, лордоз, </a:t>
            </a:r>
            <a:r>
              <a:rPr lang="ru-RU" sz="1400" i="1" dirty="0" smtClean="0">
                <a:solidFill>
                  <a:schemeClr val="accent4">
                    <a:lumMod val="50000"/>
                  </a:schemeClr>
                </a:solidFill>
              </a:rPr>
              <a:t>сколиоз</a:t>
            </a:r>
          </a:p>
          <a:p>
            <a:pPr marL="0" indent="0">
              <a:buNone/>
            </a:pPr>
            <a:r>
              <a:rPr lang="ru-RU" sz="1400" dirty="0">
                <a:solidFill>
                  <a:schemeClr val="tx1"/>
                </a:solidFill>
              </a:rPr>
              <a:t>Установлено, что если сколиоз не обнаружен у ребенка до 6 лет, то он не возникнет и в дальнейшем.</a:t>
            </a:r>
          </a:p>
          <a:p>
            <a:pPr marL="0" indent="0">
              <a:buNone/>
            </a:pPr>
            <a:r>
              <a:rPr lang="ru-RU" sz="1400" dirty="0">
                <a:solidFill>
                  <a:schemeClr val="tx1"/>
                </a:solidFill>
              </a:rPr>
              <a:t>•  </a:t>
            </a:r>
            <a:r>
              <a:rPr lang="ru-RU" sz="1400" b="1" dirty="0">
                <a:solidFill>
                  <a:schemeClr val="tx1"/>
                </a:solidFill>
              </a:rPr>
              <a:t>  Вялая осанка (</a:t>
            </a:r>
            <a:r>
              <a:rPr lang="ru-RU" sz="1400" dirty="0">
                <a:solidFill>
                  <a:schemeClr val="tx1"/>
                </a:solidFill>
              </a:rPr>
              <a:t>неустойчивая). Голова опущена, грудь уплотнена, плечи сведены, лопатки отстают от спины, ноги слегка согнуты в коленях</a:t>
            </a:r>
          </a:p>
          <a:p>
            <a:pPr marL="0" indent="0">
              <a:buNone/>
            </a:pPr>
            <a:r>
              <a:rPr lang="ru-RU" sz="1400" dirty="0">
                <a:solidFill>
                  <a:schemeClr val="tx1"/>
                </a:solidFill>
              </a:rPr>
              <a:t>•    </a:t>
            </a:r>
            <a:r>
              <a:rPr lang="ru-RU" sz="1400" b="1" dirty="0">
                <a:solidFill>
                  <a:schemeClr val="tx1"/>
                </a:solidFill>
              </a:rPr>
              <a:t>Сутуловатость. </a:t>
            </a:r>
            <a:r>
              <a:rPr lang="ru-RU" sz="1400" dirty="0">
                <a:solidFill>
                  <a:schemeClr val="tx1"/>
                </a:solidFill>
              </a:rPr>
              <a:t>Голова выдвинута вперед, плечи сильно сведены, живот выпячен.</a:t>
            </a:r>
          </a:p>
          <a:p>
            <a:pPr marL="0" indent="0">
              <a:buNone/>
            </a:pPr>
            <a:r>
              <a:rPr lang="ru-RU" sz="1400" dirty="0">
                <a:solidFill>
                  <a:schemeClr val="tx1"/>
                </a:solidFill>
              </a:rPr>
              <a:t>•  </a:t>
            </a:r>
            <a:r>
              <a:rPr lang="ru-RU" sz="1400" b="1" dirty="0">
                <a:solidFill>
                  <a:schemeClr val="tx1"/>
                </a:solidFill>
              </a:rPr>
              <a:t>  Кифоз. </a:t>
            </a:r>
            <a:r>
              <a:rPr lang="ru-RU" sz="1400" dirty="0">
                <a:solidFill>
                  <a:schemeClr val="tx1"/>
                </a:solidFill>
              </a:rPr>
              <a:t>Увеличение глубины шейного и поясничного изгибов позвоночника.</a:t>
            </a:r>
          </a:p>
          <a:p>
            <a:pPr marL="0" indent="0">
              <a:buNone/>
            </a:pPr>
            <a:r>
              <a:rPr lang="ru-RU" sz="1400" dirty="0">
                <a:solidFill>
                  <a:schemeClr val="tx1"/>
                </a:solidFill>
              </a:rPr>
              <a:t>•   </a:t>
            </a:r>
            <a:r>
              <a:rPr lang="ru-RU" sz="1400" b="1" dirty="0">
                <a:solidFill>
                  <a:schemeClr val="tx1"/>
                </a:solidFill>
              </a:rPr>
              <a:t> Лордоз. </a:t>
            </a:r>
            <a:r>
              <a:rPr lang="ru-RU" sz="1400" dirty="0">
                <a:solidFill>
                  <a:schemeClr val="tx1"/>
                </a:solidFill>
              </a:rPr>
              <a:t>Чрезмерный прогиб поясничного отдела позвоночника.</a:t>
            </a:r>
          </a:p>
          <a:p>
            <a:pPr marL="0" indent="0">
              <a:buNone/>
            </a:pPr>
            <a:r>
              <a:rPr lang="ru-RU" sz="1400" dirty="0">
                <a:solidFill>
                  <a:schemeClr val="tx1"/>
                </a:solidFill>
              </a:rPr>
              <a:t>•    </a:t>
            </a:r>
            <a:r>
              <a:rPr lang="ru-RU" sz="1400" b="1" dirty="0">
                <a:solidFill>
                  <a:schemeClr val="tx1"/>
                </a:solidFill>
              </a:rPr>
              <a:t>Сколиоз. </a:t>
            </a:r>
            <a:r>
              <a:rPr lang="ru-RU" sz="1400" dirty="0">
                <a:solidFill>
                  <a:schemeClr val="tx1"/>
                </a:solidFill>
              </a:rPr>
              <a:t>Боковое искривление позвоночника, асимметрия плечевого пояса.</a:t>
            </a:r>
          </a:p>
          <a:p>
            <a:pPr marL="0" indent="0">
              <a:buNone/>
            </a:pPr>
            <a:r>
              <a:rPr lang="ru-RU" sz="1400" dirty="0">
                <a:solidFill>
                  <a:schemeClr val="tx1"/>
                </a:solidFill>
              </a:rPr>
              <a:t> </a:t>
            </a:r>
          </a:p>
          <a:p>
            <a:pPr marL="0" indent="0">
              <a:buNone/>
            </a:pPr>
            <a:r>
              <a:rPr lang="ru-RU" sz="1400" dirty="0">
                <a:solidFill>
                  <a:schemeClr val="tx1"/>
                </a:solidFill>
              </a:rPr>
              <a:t>      Нарушения осанки могут стать причиной изменения положения внутренних органов, их функций: затрудняется работа сердца, легких, желудочно-кишечного тракта; уменьшается жизненная емкость легких; понижается обмен веществ; появляются головные боли, повышенная утомляемость; снижается аппетит; ребенок становится вялым, апатичным, избегает подвижных игр.</a:t>
            </a:r>
          </a:p>
          <a:p>
            <a:pPr marL="0" indent="0">
              <a:buNone/>
            </a:pPr>
            <a:r>
              <a:rPr lang="ru-RU" sz="1400" dirty="0"/>
              <a:t> </a:t>
            </a:r>
          </a:p>
          <a:p>
            <a:pPr marL="0" indent="0" algn="ctr">
              <a:buNone/>
            </a:pPr>
            <a:r>
              <a:rPr lang="ru-RU" sz="1400" i="1" dirty="0">
                <a:solidFill>
                  <a:srgbClr val="C00000"/>
                </a:solidFill>
              </a:rPr>
              <a:t>Внимание! При появлении даже незначительных признаков нарушения осанки у ребенка необходимо обратиться к врачу-ортопеду. Посещать ортопеда начинать лучше сразу после рождения ребенка: в 1, 3 и 6 месяцев. А потом ежегодно.</a:t>
            </a:r>
          </a:p>
          <a:p>
            <a:pPr marL="0" indent="0">
              <a:buNone/>
            </a:pPr>
            <a:endParaRPr lang="ru-RU" sz="1400" dirty="0">
              <a:solidFill>
                <a:schemeClr val="accent4">
                  <a:lumMod val="75000"/>
                </a:schemeClr>
              </a:solidFill>
            </a:endParaRPr>
          </a:p>
        </p:txBody>
      </p:sp>
      <p:pic>
        <p:nvPicPr>
          <p:cNvPr id="5" name="Рисунок 4" descr="http://mdou30-korkino.ucoz.ru/avatar/3.jpg"/>
          <p:cNvPicPr/>
          <p:nvPr/>
        </p:nvPicPr>
        <p:blipFill>
          <a:blip r:embed="rId2">
            <a:extLst>
              <a:ext uri="{28A0092B-C50C-407E-A947-70E740481C1C}">
                <a14:useLocalDpi xmlns="" xmlns:a14="http://schemas.microsoft.com/office/drawing/2010/main" val="0"/>
              </a:ext>
            </a:extLst>
          </a:blip>
          <a:srcRect/>
          <a:stretch>
            <a:fillRect/>
          </a:stretch>
        </p:blipFill>
        <p:spPr bwMode="auto">
          <a:xfrm>
            <a:off x="2051720" y="260648"/>
            <a:ext cx="4464496" cy="1944216"/>
          </a:xfrm>
          <a:prstGeom prst="rect">
            <a:avLst/>
          </a:prstGeom>
          <a:noFill/>
          <a:ln>
            <a:noFill/>
          </a:ln>
        </p:spPr>
      </p:pic>
    </p:spTree>
    <p:extLst>
      <p:ext uri="{BB962C8B-B14F-4D97-AF65-F5344CB8AC3E}">
        <p14:creationId xmlns="" xmlns:p14="http://schemas.microsoft.com/office/powerpoint/2010/main" val="32715887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4638"/>
            <a:ext cx="8352928" cy="1282154"/>
          </a:xfrm>
        </p:spPr>
        <p:style>
          <a:lnRef idx="1">
            <a:schemeClr val="accent5"/>
          </a:lnRef>
          <a:fillRef idx="2">
            <a:schemeClr val="accent5"/>
          </a:fillRef>
          <a:effectRef idx="1">
            <a:schemeClr val="accent5"/>
          </a:effectRef>
          <a:fontRef idx="minor">
            <a:schemeClr val="dk1"/>
          </a:fontRef>
        </p:style>
        <p:txBody>
          <a:bodyPr>
            <a:normAutofit/>
          </a:bodyPr>
          <a:lstStyle/>
          <a:p>
            <a:r>
              <a:rPr lang="ru-RU" sz="2000" b="1" dirty="0">
                <a:solidFill>
                  <a:srgbClr val="002060"/>
                </a:solidFill>
              </a:rPr>
              <a:t>Профилактика нарушений осанки</a:t>
            </a:r>
            <a:r>
              <a:rPr lang="ru-RU" sz="1600" dirty="0"/>
              <a:t/>
            </a:r>
            <a:br>
              <a:rPr lang="ru-RU" sz="1600" dirty="0"/>
            </a:br>
            <a:endParaRPr lang="ru-RU" sz="1200" dirty="0"/>
          </a:p>
        </p:txBody>
      </p:sp>
      <p:sp>
        <p:nvSpPr>
          <p:cNvPr id="3" name="Объект 2"/>
          <p:cNvSpPr>
            <a:spLocks noGrp="1"/>
          </p:cNvSpPr>
          <p:nvPr>
            <p:ph idx="1"/>
          </p:nvPr>
        </p:nvSpPr>
        <p:spPr>
          <a:xfrm>
            <a:off x="539552" y="2132856"/>
            <a:ext cx="8280920" cy="3993307"/>
          </a:xfrm>
        </p:spPr>
        <p:style>
          <a:lnRef idx="1">
            <a:schemeClr val="accent5"/>
          </a:lnRef>
          <a:fillRef idx="2">
            <a:schemeClr val="accent5"/>
          </a:fillRef>
          <a:effectRef idx="1">
            <a:schemeClr val="accent5"/>
          </a:effectRef>
          <a:fontRef idx="minor">
            <a:schemeClr val="dk1"/>
          </a:fontRef>
        </p:style>
        <p:txBody>
          <a:bodyPr>
            <a:normAutofit/>
          </a:bodyPr>
          <a:lstStyle/>
          <a:p>
            <a:pPr marL="0" indent="0" algn="ctr">
              <a:lnSpc>
                <a:spcPct val="150000"/>
              </a:lnSpc>
              <a:buNone/>
            </a:pPr>
            <a:r>
              <a:rPr lang="ru-RU" sz="2000" dirty="0" smtClean="0">
                <a:solidFill>
                  <a:srgbClr val="002060"/>
                </a:solidFill>
              </a:rPr>
              <a:t>Физические </a:t>
            </a:r>
            <a:r>
              <a:rPr lang="ru-RU" sz="2000" dirty="0">
                <a:solidFill>
                  <a:srgbClr val="002060"/>
                </a:solidFill>
              </a:rPr>
              <a:t>упражнения — ведущее средство устранения нарушений осанки. Систематические физические упражнения содействуют развитию двигательного ап­парата детей, повышают возбудимость мышц, темп, силу и координацию движений, мышечный тонус, общую выносливость, способствуют формированию правильной осанки. Упражнения должны соответствовать возрастным и индивидуальным воз­можностям детей и постепенно усложняться с возрастом.</a:t>
            </a:r>
          </a:p>
        </p:txBody>
      </p:sp>
    </p:spTree>
    <p:extLst>
      <p:ext uri="{BB962C8B-B14F-4D97-AF65-F5344CB8AC3E}">
        <p14:creationId xmlns="" xmlns:p14="http://schemas.microsoft.com/office/powerpoint/2010/main" val="39752910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6632"/>
            <a:ext cx="8291264" cy="648072"/>
          </a:xfrm>
        </p:spPr>
        <p:txBody>
          <a:bodyPr>
            <a:noAutofit/>
          </a:bodyPr>
          <a:lstStyle/>
          <a:p>
            <a:pPr lvl="0"/>
            <a:r>
              <a:rPr lang="ru-RU" sz="2400" dirty="0" smtClean="0">
                <a:solidFill>
                  <a:srgbClr val="C00000"/>
                </a:solidFill>
              </a:rPr>
              <a:t/>
            </a:r>
            <a:br>
              <a:rPr lang="ru-RU" sz="2400" dirty="0" smtClean="0">
                <a:solidFill>
                  <a:srgbClr val="C00000"/>
                </a:solidFill>
              </a:rPr>
            </a:br>
            <a:endParaRPr lang="ru-RU" sz="2400" dirty="0"/>
          </a:p>
        </p:txBody>
      </p:sp>
      <p:graphicFrame>
        <p:nvGraphicFramePr>
          <p:cNvPr id="6" name="Объект 5"/>
          <p:cNvGraphicFramePr>
            <a:graphicFrameLocks noGrp="1"/>
          </p:cNvGraphicFramePr>
          <p:nvPr>
            <p:ph idx="1"/>
            <p:extLst>
              <p:ext uri="{D42A27DB-BD31-4B8C-83A1-F6EECF244321}">
                <p14:modId xmlns="" xmlns:p14="http://schemas.microsoft.com/office/powerpoint/2010/main" val="441796216"/>
              </p:ext>
            </p:extLst>
          </p:nvPr>
        </p:nvGraphicFramePr>
        <p:xfrm>
          <a:off x="467544" y="620688"/>
          <a:ext cx="8291264"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7634174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4414" y="214290"/>
            <a:ext cx="7504876" cy="857256"/>
          </a:xfrm>
        </p:spPr>
        <p:style>
          <a:lnRef idx="1">
            <a:schemeClr val="accent5"/>
          </a:lnRef>
          <a:fillRef idx="2">
            <a:schemeClr val="accent5"/>
          </a:fillRef>
          <a:effectRef idx="1">
            <a:schemeClr val="accent5"/>
          </a:effectRef>
          <a:fontRef idx="minor">
            <a:schemeClr val="dk1"/>
          </a:fontRef>
        </p:style>
        <p:txBody>
          <a:bodyPr>
            <a:noAutofit/>
          </a:bodyPr>
          <a:lstStyle/>
          <a:p>
            <a:pPr lvl="0"/>
            <a:r>
              <a:rPr lang="ru-RU" sz="1800" b="1" dirty="0" smtClean="0">
                <a:solidFill>
                  <a:srgbClr val="7030A0"/>
                </a:solidFill>
              </a:rPr>
              <a:t/>
            </a:r>
            <a:br>
              <a:rPr lang="ru-RU" sz="1800" b="1" dirty="0" smtClean="0">
                <a:solidFill>
                  <a:srgbClr val="7030A0"/>
                </a:solidFill>
              </a:rPr>
            </a:br>
            <a:r>
              <a:rPr lang="ru-RU" sz="2000" b="1" dirty="0" smtClean="0">
                <a:solidFill>
                  <a:srgbClr val="7030A0"/>
                </a:solidFill>
              </a:rPr>
              <a:t>Советы для профилактики плоскостопия     </a:t>
            </a:r>
            <a:r>
              <a:rPr lang="ru-RU" sz="1800" dirty="0" smtClean="0">
                <a:solidFill>
                  <a:srgbClr val="002060"/>
                </a:solidFill>
              </a:rPr>
              <a:t> </a:t>
            </a:r>
            <a:r>
              <a:rPr lang="ru-RU" sz="2400" dirty="0" smtClean="0"/>
              <a:t/>
            </a:r>
            <a:br>
              <a:rPr lang="ru-RU" sz="2400" dirty="0" smtClean="0"/>
            </a:br>
            <a:r>
              <a:rPr lang="ru-RU" sz="2400" b="1" dirty="0" smtClean="0">
                <a:solidFill>
                  <a:srgbClr val="7030A0"/>
                </a:solidFill>
              </a:rPr>
              <a:t/>
            </a:r>
            <a:br>
              <a:rPr lang="ru-RU" sz="2400" b="1" dirty="0" smtClean="0">
                <a:solidFill>
                  <a:srgbClr val="7030A0"/>
                </a:solidFill>
              </a:rPr>
            </a:br>
            <a:endParaRPr lang="ru-RU" sz="2400" b="1" dirty="0">
              <a:solidFill>
                <a:srgbClr val="7030A0"/>
              </a:solidFill>
            </a:endParaRPr>
          </a:p>
        </p:txBody>
      </p:sp>
      <p:sp>
        <p:nvSpPr>
          <p:cNvPr id="4" name="Содержимое 3"/>
          <p:cNvSpPr>
            <a:spLocks noGrp="1"/>
          </p:cNvSpPr>
          <p:nvPr>
            <p:ph idx="1"/>
          </p:nvPr>
        </p:nvSpPr>
        <p:spPr>
          <a:xfrm>
            <a:off x="500034" y="1285860"/>
            <a:ext cx="8286808" cy="5572140"/>
          </a:xfrm>
        </p:spPr>
        <p:txBody>
          <a:bodyPr>
            <a:normAutofit fontScale="25000" lnSpcReduction="20000"/>
          </a:bodyPr>
          <a:lstStyle/>
          <a:p>
            <a:pPr>
              <a:buNone/>
            </a:pPr>
            <a:endParaRPr lang="ru-RU" dirty="0" smtClean="0"/>
          </a:p>
          <a:p>
            <a:r>
              <a:rPr lang="ru-RU" sz="5600" dirty="0" smtClean="0"/>
              <a:t>Побуждайте грудного младенца ползать как можно больше;</a:t>
            </a:r>
          </a:p>
          <a:p>
            <a:pPr lvl="0"/>
            <a:r>
              <a:rPr lang="ru-RU" sz="5600" dirty="0" smtClean="0"/>
              <a:t>Детей грудного возраста нельзя рано ставить на ноги, обучать без поддержки;</a:t>
            </a:r>
          </a:p>
          <a:p>
            <a:pPr lvl="0"/>
            <a:r>
              <a:rPr lang="ru-RU" sz="5600" dirty="0" smtClean="0"/>
              <a:t>При гимнастике и массаже грудничков обращайте внимание на укрепление связок и мышц стопы и голени;</a:t>
            </a:r>
          </a:p>
          <a:p>
            <a:pPr lvl="0"/>
            <a:r>
              <a:rPr lang="ru-RU" sz="5600" dirty="0" smtClean="0"/>
              <a:t>Благотворно влияет на формирование стопы ранее плавание;</a:t>
            </a:r>
          </a:p>
          <a:p>
            <a:pPr lvl="0"/>
            <a:r>
              <a:rPr lang="ru-RU" sz="5600" dirty="0" smtClean="0"/>
              <a:t>Очень полезны ежедневные сначала теплые (36° - 37°), а затем прохладные ножные ванночки на 10-15 минут. После ванночки надо сделать массаж и гимнастику ног, насухо вытерев их и смазав питательным кремом;</a:t>
            </a:r>
          </a:p>
          <a:p>
            <a:pPr lvl="0"/>
            <a:r>
              <a:rPr lang="ru-RU" sz="5600" dirty="0" smtClean="0"/>
              <a:t>Вырабатывайте у детей навыки правильной осанки и походку без излишнего разведения ног;</a:t>
            </a:r>
          </a:p>
          <a:p>
            <a:pPr lvl="0"/>
            <a:r>
              <a:rPr lang="ru-RU" sz="5600" dirty="0" smtClean="0"/>
              <a:t>Прекрасно укрепляет стопы ходьба босиком по рыхлой почве, песку, гальке, скошенной траве, ребристой доске, по бревну, по поролоновому матрацу;</a:t>
            </a:r>
          </a:p>
          <a:p>
            <a:pPr lvl="0"/>
            <a:r>
              <a:rPr lang="ru-RU" sz="5600" dirty="0" smtClean="0"/>
              <a:t>Выбирайте обувь для малыша с твердой подошвой, с небольшим каблучком и шнуровкой и обязательно соответствующего размера, а не на вырост. Обувь с плоской подошвой, мягкие, особенно резиновые, тапочки, валенки вредны для ног;</a:t>
            </a:r>
          </a:p>
          <a:p>
            <a:pPr lvl="0"/>
            <a:r>
              <a:rPr lang="ru-RU" sz="5600" dirty="0" smtClean="0"/>
              <a:t>Не рекомендуется длительная ходьба босиком или в обуви с мягкой подошвой на утоптанной почве, камня, асфальту;</a:t>
            </a:r>
          </a:p>
          <a:p>
            <a:pPr lvl="0"/>
            <a:r>
              <a:rPr lang="ru-RU" sz="5600" dirty="0" smtClean="0"/>
              <a:t>Вредно в помещении находиться подолгу в утепленной обуви;</a:t>
            </a:r>
          </a:p>
          <a:p>
            <a:pPr lvl="0"/>
            <a:r>
              <a:rPr lang="ru-RU" sz="5600" dirty="0" smtClean="0"/>
              <a:t>Старайтесь, чтобы ребенок избегал длительного стояния (особенно с сильно разведенными стопами) и отягощения большими грузами;</a:t>
            </a:r>
          </a:p>
          <a:p>
            <a:pPr lvl="0"/>
            <a:r>
              <a:rPr lang="ru-RU" sz="5600" dirty="0" smtClean="0"/>
              <a:t>Если же вашему ребенку приходиться долго стоять, полезно для снижения утомления время нагрузки на наружный край стопы (косолапить);</a:t>
            </a:r>
          </a:p>
          <a:p>
            <a:pPr lvl="0"/>
            <a:r>
              <a:rPr lang="ru-RU" sz="5600" dirty="0" smtClean="0"/>
              <a:t>При появлении чувства утомления в ногах, при неприятных ощущениях в мышцах голени или в стопе ребенку нужно сделать массаж (</a:t>
            </a:r>
            <a:r>
              <a:rPr lang="ru-RU" sz="5600" dirty="0" err="1" smtClean="0"/>
              <a:t>самомассаж</a:t>
            </a:r>
            <a:r>
              <a:rPr lang="ru-RU" sz="5600" dirty="0" smtClean="0"/>
              <a:t>) голени и стопы. Его надо проводить и перед гимнастикой;</a:t>
            </a:r>
          </a:p>
          <a:p>
            <a:pPr lvl="0"/>
            <a:r>
              <a:rPr lang="ru-RU" sz="5600" dirty="0" smtClean="0"/>
              <a:t>При выраженном плоскостопии и упорных болях в голенях и стопах в обувь надо вкладывать стельки - супинаторы, поддерживающие свод стопы, в некоторых случаях, по совету врача - ортопеда, для ребенка заказывается специальная обувь.</a:t>
            </a:r>
            <a:endParaRPr lang="ru-RU" sz="5600" dirty="0"/>
          </a:p>
        </p:txBody>
      </p:sp>
    </p:spTree>
    <p:extLst>
      <p:ext uri="{BB962C8B-B14F-4D97-AF65-F5344CB8AC3E}">
        <p14:creationId xmlns="" xmlns:p14="http://schemas.microsoft.com/office/powerpoint/2010/main" val="24012158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646</TotalTime>
  <Words>1026</Words>
  <Application>Microsoft Office PowerPoint</Application>
  <PresentationFormat>Экран (4:3)</PresentationFormat>
  <Paragraphs>135</Paragraphs>
  <Slides>35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35</vt:i4>
      </vt:variant>
    </vt:vector>
  </HeadingPairs>
  <TitlesOfParts>
    <vt:vector size="36" baseType="lpstr">
      <vt:lpstr>Тема Office</vt:lpstr>
      <vt:lpstr>    Профилактика нарушений осанки у детей дошкольного возраста     </vt:lpstr>
      <vt:lpstr>  </vt:lpstr>
      <vt:lpstr>Правильная осанка дошкольника</vt:lpstr>
      <vt:lpstr>Нарушения осанки Отклонения от нормальной осанки принято называть нарушениями, или дефектами, осанки. Они связаны с функциональными изменениями опорно-двигательного аппарата, при которых образуются порочные условно рефлекторные связи, закрепляющие неправильное положение тела, при этом навык правильной осанки утрачивается. </vt:lpstr>
      <vt:lpstr>  Виды нарушений осанки Чрезмерная или недостаточная величина естественных изгибов позвоночника свидетельствует о неправильной осанке, что влечет за собой нарушение функции позвоночника и другие неблагоприятные последствия.  </vt:lpstr>
      <vt:lpstr>Слайд 6</vt:lpstr>
      <vt:lpstr>Профилактика нарушений осанки </vt:lpstr>
      <vt:lpstr> </vt:lpstr>
      <vt:lpstr> Советы для профилактики плоскостопия        </vt:lpstr>
      <vt:lpstr> Оздоровительные упражнения для красивой осанки       </vt:lpstr>
      <vt:lpstr>Оздоровительные упражнения для красивой осанки </vt:lpstr>
      <vt:lpstr>Оздоровительные упражнения для красивой осанки </vt:lpstr>
      <vt:lpstr>Оздоровительные упражнения для красивой осанки </vt:lpstr>
      <vt:lpstr>Оздоровительные упражнения для красивой осанки </vt:lpstr>
      <vt:lpstr>Оздоровительные упражнения для красивой осанки </vt:lpstr>
      <vt:lpstr>Оздоровительные упражнения для красивой осанки </vt:lpstr>
      <vt:lpstr>Оздоровительные упражнения для красивой осанки </vt:lpstr>
      <vt:lpstr>Оздоровительные упражнения для красивой осанки </vt:lpstr>
      <vt:lpstr>Оздоровительные упражнения для красивой осанки </vt:lpstr>
      <vt:lpstr>Оздоровительные упражнения для красивой осанки </vt:lpstr>
      <vt:lpstr>Оздоровительные упражнения для красивой осанки </vt:lpstr>
      <vt:lpstr>Оздоровительные упражнения для красивой осанки </vt:lpstr>
      <vt:lpstr>Оздоровительные упражнения для красивой осанки </vt:lpstr>
      <vt:lpstr>Оздоровительные упражнения для красивой осанки </vt:lpstr>
      <vt:lpstr>Оздоровительные упражнения для красивой осанки </vt:lpstr>
      <vt:lpstr>Оздоровительные упражнения для красивой осанки </vt:lpstr>
      <vt:lpstr>Оздоровительные упражнения для красивой осанки </vt:lpstr>
      <vt:lpstr>Оздоровительные упражнения для красивой осанки </vt:lpstr>
      <vt:lpstr>Оздоровительные упражнения для красивой осанки </vt:lpstr>
      <vt:lpstr>Для формирование навыка правильной осанки необходимо:</vt:lpstr>
      <vt:lpstr> Размеры основной мебели для детей </vt:lpstr>
      <vt:lpstr> Соответствие стола и стула росту и пропорциям тела каждого ребенка — одно из обязательных условий для  формирования у детей правильной осанки. </vt:lpstr>
      <vt:lpstr>Для формирования навыка правильной осанки необходимо</vt:lpstr>
      <vt:lpstr>На занятиях надо напоминать детям, чтобы они время от времени меняли позу. Однообразное положение, особенно когда руки лежат на столе, очень утомительно, потому что туловище все время наклонено вперед, брюшная полость сдавлена, дыхание поверхностно, мышцы шеи и спины напряжены. </vt:lpstr>
      <vt:lpstr>Дыхательные упражнения при нарушениях осанки  Учитывая быструю утомляемость дошкольников, следует помнить, что спортивная нагрузка не должна превышать возможностей детского организма, необходимо чередовать ее с отдыхом, сочетая его с выполнением дыхательных упражнений, упражнений на расслабление.   </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Mira</dc:creator>
  <cp:lastModifiedBy>Серега</cp:lastModifiedBy>
  <cp:revision>63</cp:revision>
  <dcterms:created xsi:type="dcterms:W3CDTF">2015-10-23T15:02:33Z</dcterms:created>
  <dcterms:modified xsi:type="dcterms:W3CDTF">2018-05-02T11:58:42Z</dcterms:modified>
</cp:coreProperties>
</file>