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sldIdLst>
    <p:sldId id="256" r:id="rId2"/>
    <p:sldId id="267" r:id="rId3"/>
    <p:sldId id="266" r:id="rId4"/>
    <p:sldId id="262" r:id="rId5"/>
    <p:sldId id="264" r:id="rId6"/>
    <p:sldId id="261" r:id="rId7"/>
    <p:sldId id="257" r:id="rId8"/>
    <p:sldId id="258" r:id="rId9"/>
    <p:sldId id="259" r:id="rId10"/>
    <p:sldId id="260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66"/>
    <a:srgbClr val="990033"/>
    <a:srgbClr val="CCCC00"/>
    <a:srgbClr val="FFCC99"/>
    <a:srgbClr val="FF99CC"/>
    <a:srgbClr val="FF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675410-CF28-49CB-8F7D-AC0E7C5337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F282E-4014-4010-B913-3EEA48758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5AEDD-478D-417F-ACE9-E15070651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8B296-D9D8-4688-99EF-0FA05159A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60DC6-EC8A-40A1-AB90-6D0F2DAB9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BC4A80-1F7D-4DE1-A76B-8E994A264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82252-F183-4495-9B33-80E7D68C31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314D00-F7B2-4B91-BDB6-628E228F9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8F0ECC-EAF5-4FC5-801B-822B580B2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E5E4AF-0DCF-4000-89AC-222E29E5A3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90B637-59C1-4736-BC22-B8C096A4CC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2262D26-9150-4686-A76F-C5F5CC17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8.wav"/><Relationship Id="rId4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9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764704"/>
            <a:ext cx="6419800" cy="1143000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FF99FF"/>
                </a:solidFill>
              </a:rPr>
              <a:t>Расстановка коэффициентов</a:t>
            </a:r>
            <a:endParaRPr lang="ru-RU" sz="5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14096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solidFill>
                  <a:srgbClr val="FF99FF"/>
                </a:solidFill>
              </a:rPr>
              <a:t>способом сравнения левой и правой частей уравнения.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a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a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99FFCC"/>
                </a:solidFill>
              </a:rPr>
              <a:t>Расставьте коэффициенты в уравнениях:</a:t>
            </a:r>
            <a:endParaRPr lang="ru-RU" dirty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31913" y="2205038"/>
            <a:ext cx="5770562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CCFF"/>
                </a:solidFill>
              </a:rPr>
              <a:t>    1</a:t>
            </a:r>
            <a:r>
              <a:rPr lang="ru-RU" sz="4000" b="1" dirty="0">
                <a:solidFill>
                  <a:srgbClr val="FFCCFF"/>
                </a:solidFill>
              </a:rPr>
              <a:t>.   </a:t>
            </a:r>
            <a:r>
              <a:rPr lang="en-US" sz="4000" b="1" dirty="0">
                <a:solidFill>
                  <a:srgbClr val="FFCCFF"/>
                </a:solidFill>
              </a:rPr>
              <a:t>Al + </a:t>
            </a:r>
            <a:r>
              <a:rPr lang="en-US" sz="4000" b="1" dirty="0" smtClean="0">
                <a:solidFill>
                  <a:srgbClr val="FFCCFF"/>
                </a:solidFill>
              </a:rPr>
              <a:t>S </a:t>
            </a:r>
            <a:r>
              <a:rPr lang="en-US" sz="4000" b="1" dirty="0">
                <a:solidFill>
                  <a:srgbClr val="FFCCFF"/>
                </a:solidFill>
              </a:rPr>
              <a:t>= Al</a:t>
            </a:r>
            <a:r>
              <a:rPr lang="en-US" sz="4000" b="1" baseline="-25000" dirty="0">
                <a:solidFill>
                  <a:srgbClr val="FFCCFF"/>
                </a:solidFill>
              </a:rPr>
              <a:t>2</a:t>
            </a:r>
            <a:r>
              <a:rPr lang="en-US" sz="4000" b="1" dirty="0">
                <a:solidFill>
                  <a:srgbClr val="FFCCFF"/>
                </a:solidFill>
              </a:rPr>
              <a:t>S</a:t>
            </a:r>
            <a:r>
              <a:rPr lang="en-US" sz="4000" b="1" baseline="-25000" dirty="0">
                <a:solidFill>
                  <a:srgbClr val="FFCCFF"/>
                </a:solidFill>
              </a:rPr>
              <a:t>3</a:t>
            </a:r>
            <a:endParaRPr lang="en-US" sz="4000" b="1" dirty="0">
              <a:solidFill>
                <a:srgbClr val="FFCC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</a:rPr>
              <a:t>    2.  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en-US" sz="4000" b="1" dirty="0">
                <a:solidFill>
                  <a:schemeClr val="tx2"/>
                </a:solidFill>
              </a:rPr>
              <a:t>Na + Cl</a:t>
            </a:r>
            <a:r>
              <a:rPr lang="en-US" sz="4000" b="1" baseline="-25000" dirty="0">
                <a:solidFill>
                  <a:schemeClr val="tx2"/>
                </a:solidFill>
              </a:rPr>
              <a:t>2</a:t>
            </a:r>
            <a:r>
              <a:rPr lang="en-US" sz="4000" b="1" dirty="0">
                <a:solidFill>
                  <a:schemeClr val="tx2"/>
                </a:solidFill>
              </a:rPr>
              <a:t> = </a:t>
            </a:r>
            <a:r>
              <a:rPr lang="en-US" sz="4000" b="1" dirty="0" smtClean="0">
                <a:solidFill>
                  <a:schemeClr val="tx2"/>
                </a:solidFill>
              </a:rPr>
              <a:t>Na </a:t>
            </a:r>
            <a:r>
              <a:rPr lang="en-US" sz="4000" b="1" dirty="0" err="1">
                <a:solidFill>
                  <a:schemeClr val="tx2"/>
                </a:solidFill>
              </a:rPr>
              <a:t>Cl</a:t>
            </a:r>
            <a:endParaRPr lang="en-US" sz="4000" b="1" dirty="0">
              <a:solidFill>
                <a:srgbClr val="FFCC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9966"/>
                </a:solidFill>
              </a:rPr>
              <a:t>    </a:t>
            </a:r>
            <a:r>
              <a:rPr lang="en-US" sz="4000" b="1" dirty="0" smtClean="0">
                <a:solidFill>
                  <a:srgbClr val="FF9966"/>
                </a:solidFill>
              </a:rPr>
              <a:t>3</a:t>
            </a:r>
            <a:r>
              <a:rPr lang="en-US" sz="4000" b="1" dirty="0">
                <a:solidFill>
                  <a:srgbClr val="FF9966"/>
                </a:solidFill>
              </a:rPr>
              <a:t>.  </a:t>
            </a:r>
            <a:r>
              <a:rPr lang="ru-RU" sz="4000" b="1" dirty="0">
                <a:solidFill>
                  <a:srgbClr val="FF9966"/>
                </a:solidFill>
              </a:rPr>
              <a:t> </a:t>
            </a:r>
            <a:r>
              <a:rPr lang="en-US" sz="4000" b="1" dirty="0">
                <a:solidFill>
                  <a:srgbClr val="FF9966"/>
                </a:solidFill>
              </a:rPr>
              <a:t>Mg + N</a:t>
            </a:r>
            <a:r>
              <a:rPr lang="en-US" sz="4000" b="1" baseline="-25000" dirty="0">
                <a:solidFill>
                  <a:srgbClr val="FF9966"/>
                </a:solidFill>
              </a:rPr>
              <a:t>2</a:t>
            </a:r>
            <a:r>
              <a:rPr lang="en-US" sz="4000" b="1" dirty="0">
                <a:solidFill>
                  <a:srgbClr val="FF9966"/>
                </a:solidFill>
              </a:rPr>
              <a:t> = Mg</a:t>
            </a:r>
            <a:r>
              <a:rPr lang="en-US" sz="4000" b="1" baseline="-25000" dirty="0">
                <a:solidFill>
                  <a:srgbClr val="FF9966"/>
                </a:solidFill>
              </a:rPr>
              <a:t>3</a:t>
            </a:r>
            <a:r>
              <a:rPr lang="en-US" sz="4000" b="1" dirty="0">
                <a:solidFill>
                  <a:srgbClr val="FF9966"/>
                </a:solidFill>
              </a:rPr>
              <a:t>N</a:t>
            </a:r>
            <a:r>
              <a:rPr lang="en-US" sz="4000" b="1" baseline="-25000" dirty="0">
                <a:solidFill>
                  <a:srgbClr val="FF9966"/>
                </a:solidFill>
              </a:rPr>
              <a:t>2</a:t>
            </a:r>
            <a:endParaRPr lang="en-US" sz="4000" b="1" dirty="0">
              <a:solidFill>
                <a:srgbClr val="FFCC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99FFCC"/>
                </a:solidFill>
              </a:rPr>
              <a:t>   </a:t>
            </a:r>
            <a:r>
              <a:rPr lang="ru-RU" sz="4000" b="1" dirty="0" smtClean="0">
                <a:solidFill>
                  <a:srgbClr val="99FFCC"/>
                </a:solidFill>
              </a:rPr>
              <a:t> </a:t>
            </a:r>
            <a:r>
              <a:rPr lang="en-US" sz="4000" b="1" dirty="0" smtClean="0">
                <a:solidFill>
                  <a:srgbClr val="99FFCC"/>
                </a:solidFill>
              </a:rPr>
              <a:t>4</a:t>
            </a:r>
            <a:r>
              <a:rPr lang="en-US" sz="4000" b="1" dirty="0">
                <a:solidFill>
                  <a:srgbClr val="99FFCC"/>
                </a:solidFill>
              </a:rPr>
              <a:t>.  </a:t>
            </a:r>
            <a:r>
              <a:rPr lang="ru-RU" sz="4000" b="1" dirty="0">
                <a:solidFill>
                  <a:srgbClr val="99FFCC"/>
                </a:solidFill>
              </a:rPr>
              <a:t> </a:t>
            </a:r>
            <a:r>
              <a:rPr lang="en-US" sz="4000" b="1" dirty="0">
                <a:solidFill>
                  <a:srgbClr val="99FFCC"/>
                </a:solidFill>
              </a:rPr>
              <a:t>Fe + </a:t>
            </a:r>
            <a:r>
              <a:rPr lang="en-US" sz="4000" b="1" dirty="0" smtClean="0">
                <a:solidFill>
                  <a:srgbClr val="99FFCC"/>
                </a:solidFill>
              </a:rPr>
              <a:t>Cl</a:t>
            </a:r>
            <a:r>
              <a:rPr lang="en-US" sz="4000" b="1" baseline="-25000" dirty="0" smtClean="0">
                <a:solidFill>
                  <a:srgbClr val="99FFCC"/>
                </a:solidFill>
              </a:rPr>
              <a:t>2</a:t>
            </a:r>
            <a:r>
              <a:rPr lang="en-US" sz="4000" b="1" dirty="0" smtClean="0">
                <a:solidFill>
                  <a:srgbClr val="99FFCC"/>
                </a:solidFill>
              </a:rPr>
              <a:t> </a:t>
            </a:r>
            <a:r>
              <a:rPr lang="en-US" sz="4000" b="1" dirty="0">
                <a:solidFill>
                  <a:srgbClr val="99FFCC"/>
                </a:solidFill>
              </a:rPr>
              <a:t>= </a:t>
            </a:r>
            <a:r>
              <a:rPr lang="en-US" sz="4000" b="1" dirty="0" smtClean="0">
                <a:solidFill>
                  <a:srgbClr val="99FFCC"/>
                </a:solidFill>
              </a:rPr>
              <a:t>Fe </a:t>
            </a:r>
            <a:r>
              <a:rPr lang="en-US" sz="4000" b="1" dirty="0">
                <a:solidFill>
                  <a:srgbClr val="99FFCC"/>
                </a:solidFill>
              </a:rPr>
              <a:t>Cl</a:t>
            </a:r>
            <a:r>
              <a:rPr lang="en-US" sz="4000" b="1" baseline="-25000" dirty="0">
                <a:solidFill>
                  <a:srgbClr val="99FFCC"/>
                </a:solidFill>
              </a:rPr>
              <a:t>3</a:t>
            </a:r>
            <a:endParaRPr lang="en-US" sz="4000" b="1" dirty="0">
              <a:solidFill>
                <a:srgbClr val="FFCCFF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CCCC00"/>
                </a:solidFill>
              </a:rPr>
              <a:t>    </a:t>
            </a:r>
            <a:r>
              <a:rPr lang="en-US" sz="4000" b="1" dirty="0" smtClean="0">
                <a:solidFill>
                  <a:srgbClr val="CCCC00"/>
                </a:solidFill>
              </a:rPr>
              <a:t>5</a:t>
            </a:r>
            <a:r>
              <a:rPr lang="en-US" sz="4000" b="1" dirty="0">
                <a:solidFill>
                  <a:srgbClr val="CCCC00"/>
                </a:solidFill>
              </a:rPr>
              <a:t>.  </a:t>
            </a:r>
            <a:r>
              <a:rPr lang="ru-RU" sz="4000" b="1" dirty="0">
                <a:solidFill>
                  <a:srgbClr val="CCCC00"/>
                </a:solidFill>
              </a:rPr>
              <a:t> </a:t>
            </a:r>
            <a:r>
              <a:rPr lang="en-US" sz="4000" b="1" dirty="0">
                <a:solidFill>
                  <a:srgbClr val="CCCC00"/>
                </a:solidFill>
              </a:rPr>
              <a:t>H</a:t>
            </a:r>
            <a:r>
              <a:rPr lang="en-US" sz="4000" b="1" baseline="-25000" dirty="0">
                <a:solidFill>
                  <a:srgbClr val="CCCC00"/>
                </a:solidFill>
              </a:rPr>
              <a:t>2</a:t>
            </a:r>
            <a:r>
              <a:rPr lang="en-US" sz="4000" b="1" dirty="0">
                <a:solidFill>
                  <a:srgbClr val="CCCC00"/>
                </a:solidFill>
              </a:rPr>
              <a:t> + O</a:t>
            </a:r>
            <a:r>
              <a:rPr lang="en-US" sz="4000" b="1" baseline="-25000" dirty="0">
                <a:solidFill>
                  <a:srgbClr val="CCCC00"/>
                </a:solidFill>
              </a:rPr>
              <a:t>2</a:t>
            </a:r>
            <a:r>
              <a:rPr lang="en-US" sz="4000" b="1" dirty="0">
                <a:solidFill>
                  <a:srgbClr val="CCCC00"/>
                </a:solidFill>
              </a:rPr>
              <a:t> = </a:t>
            </a:r>
            <a:r>
              <a:rPr lang="en-US" sz="4000" b="1" dirty="0" smtClean="0">
                <a:solidFill>
                  <a:srgbClr val="CCCC00"/>
                </a:solidFill>
              </a:rPr>
              <a:t>H</a:t>
            </a:r>
            <a:r>
              <a:rPr lang="en-US" sz="4000" b="1" baseline="-25000" dirty="0" smtClean="0">
                <a:solidFill>
                  <a:srgbClr val="CCCC00"/>
                </a:solidFill>
              </a:rPr>
              <a:t>2</a:t>
            </a:r>
            <a:r>
              <a:rPr lang="en-US" sz="4000" b="1" dirty="0" smtClean="0">
                <a:solidFill>
                  <a:srgbClr val="CCCC00"/>
                </a:solidFill>
              </a:rPr>
              <a:t>O</a:t>
            </a:r>
            <a:endParaRPr lang="en-US" sz="4000" b="1" baseline="-25000" dirty="0">
              <a:solidFill>
                <a:srgbClr val="FFCCFF"/>
              </a:solidFill>
            </a:endParaRPr>
          </a:p>
          <a:p>
            <a:pPr algn="ctr"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 advAuto="100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331912" y="2205038"/>
            <a:ext cx="6768479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CCFF"/>
                </a:solidFill>
              </a:rPr>
              <a:t>1.  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rgbClr val="FFCCFF"/>
                </a:solidFill>
              </a:rPr>
              <a:t>Al </a:t>
            </a:r>
            <a:r>
              <a:rPr lang="en-US" sz="4000" b="1" dirty="0">
                <a:solidFill>
                  <a:srgbClr val="FFCCFF"/>
                </a:solidFill>
              </a:rPr>
              <a:t>+ </a:t>
            </a:r>
            <a:r>
              <a:rPr lang="ru-RU" sz="4000" b="1" dirty="0" smtClean="0">
                <a:solidFill>
                  <a:srgbClr val="00B050"/>
                </a:solidFill>
              </a:rPr>
              <a:t>3</a:t>
            </a:r>
            <a:r>
              <a:rPr lang="ru-RU" sz="4000" b="1" dirty="0" smtClean="0">
                <a:solidFill>
                  <a:srgbClr val="FFCCFF"/>
                </a:solidFill>
              </a:rPr>
              <a:t> </a:t>
            </a:r>
            <a:r>
              <a:rPr lang="en-US" sz="4000" b="1" dirty="0" smtClean="0">
                <a:solidFill>
                  <a:srgbClr val="FFCCFF"/>
                </a:solidFill>
              </a:rPr>
              <a:t>S </a:t>
            </a:r>
            <a:r>
              <a:rPr lang="en-US" sz="4000" b="1" dirty="0">
                <a:solidFill>
                  <a:srgbClr val="FFCCFF"/>
                </a:solidFill>
              </a:rPr>
              <a:t>= Al</a:t>
            </a:r>
            <a:r>
              <a:rPr lang="en-US" sz="4000" b="1" baseline="-25000" dirty="0">
                <a:solidFill>
                  <a:srgbClr val="FFCCFF"/>
                </a:solidFill>
              </a:rPr>
              <a:t>2</a:t>
            </a:r>
            <a:r>
              <a:rPr lang="en-US" sz="4000" b="1" dirty="0">
                <a:solidFill>
                  <a:srgbClr val="FFCCFF"/>
                </a:solidFill>
              </a:rPr>
              <a:t>S</a:t>
            </a:r>
            <a:r>
              <a:rPr lang="en-US" sz="4000" b="1" baseline="-25000" dirty="0">
                <a:solidFill>
                  <a:srgbClr val="FFCCFF"/>
                </a:solidFill>
              </a:rPr>
              <a:t>3</a:t>
            </a:r>
            <a:endParaRPr lang="en-US" sz="4000" b="1" dirty="0">
              <a:solidFill>
                <a:srgbClr val="FFCC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2"/>
                </a:solidFill>
              </a:rPr>
              <a:t>    2.  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chemeClr val="tx2"/>
                </a:solidFill>
              </a:rPr>
              <a:t>Na </a:t>
            </a:r>
            <a:r>
              <a:rPr lang="en-US" sz="4000" b="1" dirty="0">
                <a:solidFill>
                  <a:schemeClr val="tx2"/>
                </a:solidFill>
              </a:rPr>
              <a:t>+ Cl</a:t>
            </a:r>
            <a:r>
              <a:rPr lang="en-US" sz="4000" b="1" baseline="-25000" dirty="0">
                <a:solidFill>
                  <a:schemeClr val="tx2"/>
                </a:solidFill>
              </a:rPr>
              <a:t>2</a:t>
            </a:r>
            <a:r>
              <a:rPr lang="en-US" sz="4000" b="1" dirty="0">
                <a:solidFill>
                  <a:schemeClr val="tx2"/>
                </a:solidFill>
              </a:rPr>
              <a:t> =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chemeClr val="tx2"/>
                </a:solidFill>
              </a:rPr>
              <a:t>Na </a:t>
            </a:r>
            <a:r>
              <a:rPr lang="en-US" sz="4000" b="1" dirty="0" err="1">
                <a:solidFill>
                  <a:schemeClr val="tx2"/>
                </a:solidFill>
              </a:rPr>
              <a:t>Cl</a:t>
            </a:r>
            <a:endParaRPr lang="en-US" sz="4000" b="1" dirty="0">
              <a:solidFill>
                <a:srgbClr val="FFCC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rgbClr val="FF9966"/>
                </a:solidFill>
              </a:rPr>
              <a:t> </a:t>
            </a:r>
            <a:r>
              <a:rPr lang="ru-RU" sz="4000" b="1" dirty="0" smtClean="0">
                <a:solidFill>
                  <a:srgbClr val="FF9966"/>
                </a:solidFill>
              </a:rPr>
              <a:t> </a:t>
            </a:r>
            <a:r>
              <a:rPr lang="en-US" sz="4000" b="1" dirty="0" smtClean="0">
                <a:solidFill>
                  <a:srgbClr val="FF9966"/>
                </a:solidFill>
              </a:rPr>
              <a:t>3</a:t>
            </a:r>
            <a:r>
              <a:rPr lang="en-US" sz="4000" b="1" dirty="0">
                <a:solidFill>
                  <a:srgbClr val="FF9966"/>
                </a:solidFill>
              </a:rPr>
              <a:t>.  </a:t>
            </a:r>
            <a:r>
              <a:rPr lang="ru-RU" sz="4000" b="1" dirty="0">
                <a:solidFill>
                  <a:srgbClr val="FF9966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3</a:t>
            </a:r>
            <a:r>
              <a:rPr lang="en-US" sz="4000" b="1" dirty="0" smtClean="0">
                <a:solidFill>
                  <a:srgbClr val="FF9966"/>
                </a:solidFill>
              </a:rPr>
              <a:t>Mg </a:t>
            </a:r>
            <a:r>
              <a:rPr lang="en-US" sz="4000" b="1" dirty="0">
                <a:solidFill>
                  <a:srgbClr val="FF9966"/>
                </a:solidFill>
              </a:rPr>
              <a:t>+ N</a:t>
            </a:r>
            <a:r>
              <a:rPr lang="en-US" sz="4000" b="1" baseline="-25000" dirty="0">
                <a:solidFill>
                  <a:srgbClr val="FF9966"/>
                </a:solidFill>
              </a:rPr>
              <a:t>2</a:t>
            </a:r>
            <a:r>
              <a:rPr lang="en-US" sz="4000" b="1" dirty="0">
                <a:solidFill>
                  <a:srgbClr val="FF9966"/>
                </a:solidFill>
              </a:rPr>
              <a:t> = Mg</a:t>
            </a:r>
            <a:r>
              <a:rPr lang="en-US" sz="4000" b="1" baseline="-25000" dirty="0">
                <a:solidFill>
                  <a:srgbClr val="FF9966"/>
                </a:solidFill>
              </a:rPr>
              <a:t>3</a:t>
            </a:r>
            <a:r>
              <a:rPr lang="en-US" sz="4000" b="1" dirty="0">
                <a:solidFill>
                  <a:srgbClr val="FF9966"/>
                </a:solidFill>
              </a:rPr>
              <a:t>N</a:t>
            </a:r>
            <a:r>
              <a:rPr lang="en-US" sz="4000" b="1" baseline="-25000" dirty="0">
                <a:solidFill>
                  <a:srgbClr val="FF9966"/>
                </a:solidFill>
              </a:rPr>
              <a:t>2</a:t>
            </a:r>
            <a:endParaRPr lang="en-US" sz="4000" b="1" dirty="0">
              <a:solidFill>
                <a:srgbClr val="FFCC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rgbClr val="99FFCC"/>
                </a:solidFill>
              </a:rPr>
              <a:t>   </a:t>
            </a:r>
            <a:r>
              <a:rPr lang="ru-RU" sz="4000" b="1" dirty="0" smtClean="0">
                <a:solidFill>
                  <a:srgbClr val="99FFCC"/>
                </a:solidFill>
              </a:rPr>
              <a:t> </a:t>
            </a:r>
            <a:r>
              <a:rPr lang="en-US" sz="4000" b="1" dirty="0" smtClean="0">
                <a:solidFill>
                  <a:srgbClr val="99FFCC"/>
                </a:solidFill>
              </a:rPr>
              <a:t>4</a:t>
            </a:r>
            <a:r>
              <a:rPr lang="en-US" sz="4000" b="1" dirty="0">
                <a:solidFill>
                  <a:srgbClr val="99FFCC"/>
                </a:solidFill>
              </a:rPr>
              <a:t>.  </a:t>
            </a:r>
            <a:r>
              <a:rPr lang="ru-RU" sz="4000" b="1" dirty="0">
                <a:solidFill>
                  <a:srgbClr val="99FFCC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rgbClr val="99FFCC"/>
                </a:solidFill>
              </a:rPr>
              <a:t>Fe </a:t>
            </a:r>
            <a:r>
              <a:rPr lang="en-US" sz="4000" b="1" dirty="0">
                <a:solidFill>
                  <a:srgbClr val="99FFCC"/>
                </a:solidFill>
              </a:rPr>
              <a:t>+ </a:t>
            </a:r>
            <a:r>
              <a:rPr lang="ru-RU" sz="4000" b="1" dirty="0" smtClean="0">
                <a:solidFill>
                  <a:srgbClr val="00B050"/>
                </a:solidFill>
              </a:rPr>
              <a:t>3</a:t>
            </a:r>
            <a:r>
              <a:rPr lang="en-US" sz="4000" b="1" dirty="0" smtClean="0">
                <a:solidFill>
                  <a:srgbClr val="99FFCC"/>
                </a:solidFill>
              </a:rPr>
              <a:t>Cl</a:t>
            </a:r>
            <a:r>
              <a:rPr lang="en-US" sz="4000" b="1" baseline="-25000" dirty="0" smtClean="0">
                <a:solidFill>
                  <a:srgbClr val="99FFCC"/>
                </a:solidFill>
              </a:rPr>
              <a:t>2</a:t>
            </a:r>
            <a:r>
              <a:rPr lang="en-US" sz="4000" b="1" dirty="0" smtClean="0">
                <a:solidFill>
                  <a:srgbClr val="99FFCC"/>
                </a:solidFill>
              </a:rPr>
              <a:t> </a:t>
            </a:r>
            <a:r>
              <a:rPr lang="en-US" sz="4000" b="1" dirty="0">
                <a:solidFill>
                  <a:srgbClr val="99FFCC"/>
                </a:solidFill>
              </a:rPr>
              <a:t>=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rgbClr val="99FFCC"/>
                </a:solidFill>
              </a:rPr>
              <a:t>Fe Cl</a:t>
            </a:r>
            <a:r>
              <a:rPr lang="en-US" sz="4000" b="1" baseline="-25000" dirty="0" smtClean="0">
                <a:solidFill>
                  <a:srgbClr val="99FFCC"/>
                </a:solidFill>
              </a:rPr>
              <a:t>3</a:t>
            </a:r>
            <a:endParaRPr lang="ru-RU" sz="4000" b="1" dirty="0" smtClean="0">
              <a:solidFill>
                <a:srgbClr val="FFCCFF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CCFF"/>
                </a:solidFill>
              </a:rPr>
              <a:t>        </a:t>
            </a:r>
            <a:r>
              <a:rPr lang="en-US" sz="4000" b="1" dirty="0" smtClean="0">
                <a:solidFill>
                  <a:srgbClr val="CCCC00"/>
                </a:solidFill>
              </a:rPr>
              <a:t>5.  </a:t>
            </a:r>
            <a:r>
              <a:rPr lang="ru-RU" sz="4000" b="1" dirty="0" smtClean="0">
                <a:solidFill>
                  <a:srgbClr val="CCCC0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rgbClr val="CCCC00"/>
                </a:solidFill>
              </a:rPr>
              <a:t>H</a:t>
            </a:r>
            <a:r>
              <a:rPr lang="en-US" sz="4000" b="1" baseline="-25000" dirty="0" smtClean="0">
                <a:solidFill>
                  <a:srgbClr val="CCCC00"/>
                </a:solidFill>
              </a:rPr>
              <a:t>2</a:t>
            </a:r>
            <a:r>
              <a:rPr lang="en-US" sz="4000" b="1" dirty="0" smtClean="0">
                <a:solidFill>
                  <a:srgbClr val="CCCC00"/>
                </a:solidFill>
              </a:rPr>
              <a:t> </a:t>
            </a:r>
            <a:r>
              <a:rPr lang="en-US" sz="4000" b="1" dirty="0">
                <a:solidFill>
                  <a:srgbClr val="CCCC00"/>
                </a:solidFill>
              </a:rPr>
              <a:t>+ O</a:t>
            </a:r>
            <a:r>
              <a:rPr lang="en-US" sz="4000" b="1" baseline="-25000" dirty="0">
                <a:solidFill>
                  <a:srgbClr val="CCCC00"/>
                </a:solidFill>
              </a:rPr>
              <a:t>2</a:t>
            </a:r>
            <a:r>
              <a:rPr lang="en-US" sz="4000" b="1" dirty="0">
                <a:solidFill>
                  <a:srgbClr val="CCCC00"/>
                </a:solidFill>
              </a:rPr>
              <a:t> = </a:t>
            </a:r>
            <a:r>
              <a:rPr lang="ru-RU" sz="4000" b="1" dirty="0" smtClean="0">
                <a:solidFill>
                  <a:srgbClr val="00B050"/>
                </a:solidFill>
              </a:rPr>
              <a:t>2</a:t>
            </a:r>
            <a:r>
              <a:rPr lang="en-US" sz="4000" b="1" dirty="0" smtClean="0">
                <a:solidFill>
                  <a:srgbClr val="CCCC00"/>
                </a:solidFill>
              </a:rPr>
              <a:t>H</a:t>
            </a:r>
            <a:r>
              <a:rPr lang="en-US" sz="4000" b="1" baseline="-25000" dirty="0" smtClean="0">
                <a:solidFill>
                  <a:srgbClr val="CCCC00"/>
                </a:solidFill>
              </a:rPr>
              <a:t>2</a:t>
            </a:r>
            <a:r>
              <a:rPr lang="en-US" sz="4000" b="1" dirty="0" smtClean="0">
                <a:solidFill>
                  <a:srgbClr val="CCCC00"/>
                </a:solidFill>
              </a:rPr>
              <a:t>O</a:t>
            </a:r>
            <a:endParaRPr lang="en-US" sz="4000" b="1" baseline="-25000" dirty="0">
              <a:solidFill>
                <a:srgbClr val="FFCCFF"/>
              </a:solidFill>
            </a:endParaRPr>
          </a:p>
          <a:p>
            <a:pPr algn="ctr">
              <a:spcBef>
                <a:spcPct val="50000"/>
              </a:spcBef>
            </a:pPr>
            <a:endParaRPr lang="ru-RU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143000" y="404664"/>
            <a:ext cx="8001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99FFCC"/>
                </a:solidFill>
              </a:rPr>
              <a:t>Проверьте расстановку </a:t>
            </a:r>
            <a:r>
              <a:rPr lang="ru-RU" sz="3200" b="1" dirty="0">
                <a:solidFill>
                  <a:srgbClr val="99FFCC"/>
                </a:solidFill>
              </a:rPr>
              <a:t>коэффициенты в уравнениях: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8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8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3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8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 advAuto="1000"/>
      <p:bldP spid="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43000" y="3048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Химические реакции</a:t>
            </a:r>
            <a:r>
              <a:rPr lang="ru-RU" sz="2800" b="1" dirty="0">
                <a:solidFill>
                  <a:schemeClr val="tx2"/>
                </a:solidFill>
              </a:rPr>
              <a:t> - это явления, при которых одно вещество превращается в другое.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66800" y="1844824"/>
            <a:ext cx="80772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</a:rPr>
              <a:t>При химических реакциях протекают два процесса: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</a:rPr>
              <a:t>1. Разрушение молекул исходного вещества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</a:rPr>
              <a:t>2. Образование молекул продукта реакции.</a:t>
            </a:r>
            <a:endParaRPr lang="ru-RU" dirty="0">
              <a:solidFill>
                <a:schemeClr val="accent5">
                  <a:lumMod val="90000"/>
                </a:schemeClr>
              </a:solidFill>
            </a:endParaRP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914400" y="4495800"/>
            <a:ext cx="609600" cy="381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914400" y="4876800"/>
            <a:ext cx="609600" cy="381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1981200" y="4419600"/>
            <a:ext cx="609600" cy="3810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folHlink"/>
                </a:solidFill>
              </a:rPr>
              <a:t>Cl</a:t>
            </a:r>
            <a:endParaRPr lang="ru-RU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1981200" y="4800600"/>
            <a:ext cx="609600" cy="3810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err="1">
                <a:solidFill>
                  <a:schemeClr val="folHlink"/>
                </a:solidFill>
              </a:rPr>
              <a:t>Cl</a:t>
            </a:r>
            <a:endParaRPr lang="ru-RU" dirty="0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819400" y="4724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4114800" y="4419600"/>
            <a:ext cx="609600" cy="381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4191000" y="5334000"/>
            <a:ext cx="609600" cy="381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Н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5257800" y="4495800"/>
            <a:ext cx="609600" cy="3810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folHlink"/>
                </a:solidFill>
              </a:rPr>
              <a:t>Cl</a:t>
            </a:r>
            <a:endParaRPr lang="ru-RU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5334000" y="5410200"/>
            <a:ext cx="609600" cy="3810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err="1">
                <a:solidFill>
                  <a:schemeClr val="folHlink"/>
                </a:solidFill>
              </a:rPr>
              <a:t>Cl</a:t>
            </a:r>
            <a:endParaRPr lang="ru-RU" dirty="0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6172200" y="47244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7086600" y="4572000"/>
            <a:ext cx="609600" cy="381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H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7086600" y="4953000"/>
            <a:ext cx="609600" cy="3810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folHlink"/>
                </a:solidFill>
              </a:rPr>
              <a:t>Cl</a:t>
            </a:r>
            <a:endParaRPr lang="ru-RU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8077200" y="4495800"/>
            <a:ext cx="609600" cy="381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H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8077200" y="4876800"/>
            <a:ext cx="609600" cy="3810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folHlink"/>
                </a:solidFill>
              </a:rPr>
              <a:t>Cl</a:t>
            </a:r>
            <a:endParaRPr lang="ru-RU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971800" y="42672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99"/>
                </a:solidFill>
              </a:rPr>
              <a:t>1</a:t>
            </a:r>
            <a:endParaRPr lang="ru-RU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6248400" y="42672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99"/>
                </a:solidFill>
              </a:rPr>
              <a:t>2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3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8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3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8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3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8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8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3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8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13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8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33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/>
      <p:bldP spid="5124" grpId="0" animBg="1" autoUpdateAnimBg="0"/>
      <p:bldP spid="5125" grpId="0" animBg="1" autoUpdateAnimBg="0"/>
      <p:bldP spid="5126" grpId="0" animBg="1" autoUpdateAnimBg="0"/>
      <p:bldP spid="5127" grpId="0" animBg="1" autoUpdateAnimBg="0"/>
      <p:bldP spid="5128" grpId="0" animBg="1"/>
      <p:bldP spid="5130" grpId="0" animBg="1" autoUpdateAnimBg="0"/>
      <p:bldP spid="5133" grpId="0" animBg="1" autoUpdateAnimBg="0"/>
      <p:bldP spid="5134" grpId="0" animBg="1" autoUpdateAnimBg="0"/>
      <p:bldP spid="5135" grpId="0" animBg="1" autoUpdateAnimBg="0"/>
      <p:bldP spid="5136" grpId="0" animBg="1"/>
      <p:bldP spid="5137" grpId="0" animBg="1" autoUpdateAnimBg="0"/>
      <p:bldP spid="5138" grpId="0" animBg="1" autoUpdateAnimBg="0"/>
      <p:bldP spid="5139" grpId="0" animBg="1" autoUpdateAnimBg="0"/>
      <p:bldP spid="5140" grpId="0" animBg="1" autoUpdateAnimBg="0"/>
      <p:bldP spid="5141" grpId="0" autoUpdateAnimBg="0"/>
      <p:bldP spid="514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143000" y="228600"/>
            <a:ext cx="7772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Сущность </a:t>
            </a:r>
            <a:r>
              <a:rPr lang="ru-RU" sz="2800" b="1" dirty="0"/>
              <a:t>химической реакции заключается в образовании новых веществ из тех же атомов, из которых состояли исходные вещества.</a:t>
            </a:r>
            <a:endParaRPr lang="ru-RU" dirty="0"/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1547664" y="2708920"/>
            <a:ext cx="863302" cy="813743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2268538" y="2708920"/>
            <a:ext cx="863302" cy="813743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331640" y="3645024"/>
            <a:ext cx="825649" cy="792088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Cl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3352800" y="3733800"/>
            <a:ext cx="787152" cy="55240"/>
          </a:xfrm>
          <a:prstGeom prst="line">
            <a:avLst/>
          </a:prstGeom>
          <a:noFill/>
          <a:ln w="57150">
            <a:solidFill>
              <a:srgbClr val="CC33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1547664" y="2708920"/>
            <a:ext cx="826219" cy="813743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6167" name="Oval 23"/>
          <p:cNvSpPr>
            <a:spLocks noChangeArrowheads="1"/>
          </p:cNvSpPr>
          <p:nvPr/>
        </p:nvSpPr>
        <p:spPr bwMode="auto">
          <a:xfrm>
            <a:off x="1331640" y="3645024"/>
            <a:ext cx="825649" cy="792088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Cl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79" name="Oval 35"/>
          <p:cNvSpPr>
            <a:spLocks noChangeArrowheads="1"/>
          </p:cNvSpPr>
          <p:nvPr/>
        </p:nvSpPr>
        <p:spPr bwMode="auto">
          <a:xfrm>
            <a:off x="2267744" y="2708920"/>
            <a:ext cx="826219" cy="813743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6189" name="Oval 45"/>
          <p:cNvSpPr>
            <a:spLocks noChangeArrowheads="1"/>
          </p:cNvSpPr>
          <p:nvPr/>
        </p:nvSpPr>
        <p:spPr bwMode="auto">
          <a:xfrm>
            <a:off x="2123926" y="3644900"/>
            <a:ext cx="825649" cy="792088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Cl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00" name="Text Box 56"/>
          <p:cNvSpPr txBox="1">
            <a:spLocks noChangeArrowheads="1"/>
          </p:cNvSpPr>
          <p:nvPr/>
        </p:nvSpPr>
        <p:spPr bwMode="auto">
          <a:xfrm>
            <a:off x="2051050" y="32131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CC3399"/>
                </a:solidFill>
              </a:rPr>
              <a:t>+</a:t>
            </a:r>
            <a:endParaRPr lang="ru-RU" dirty="0"/>
          </a:p>
        </p:txBody>
      </p:sp>
      <p:sp>
        <p:nvSpPr>
          <p:cNvPr id="6201" name="Text Box 57"/>
          <p:cNvSpPr txBox="1">
            <a:spLocks noChangeArrowheads="1"/>
          </p:cNvSpPr>
          <p:nvPr/>
        </p:nvSpPr>
        <p:spPr bwMode="auto">
          <a:xfrm>
            <a:off x="5638800" y="3357563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3399"/>
                </a:solidFill>
              </a:rPr>
              <a:t>+</a:t>
            </a:r>
            <a:endParaRPr lang="ru-RU"/>
          </a:p>
        </p:txBody>
      </p:sp>
      <p:sp>
        <p:nvSpPr>
          <p:cNvPr id="6202" name="Oval 58"/>
          <p:cNvSpPr>
            <a:spLocks noChangeArrowheads="1"/>
          </p:cNvSpPr>
          <p:nvPr/>
        </p:nvSpPr>
        <p:spPr bwMode="auto">
          <a:xfrm>
            <a:off x="2123728" y="3645024"/>
            <a:ext cx="825649" cy="792088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Cl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ORBE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1433 L 0.08785 -0.07977 C 0.10695 -0.10104 0.13525 -0.11168 0.16459 -0.11168 C 0.19844 -0.11168 0.22535 -0.10104 0.24427 -0.07977 L 0.3349 0.01433 " pathEditMode="relative" rAng="0" ptsTypes="FffFF">
                                      <p:cBhvr>
                                        <p:cTn id="30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141 L 0.11771 -0.0874 C 0.14271 -0.11029 0.18021 -0.12231 0.21945 -0.12231 C 0.26407 -0.12231 0.29983 -0.11029 0.32483 -0.0874 L 0.44497 0.0141 " pathEditMode="relative" rAng="0" ptsTypes="FffFF">
                                      <p:cBhvr>
                                        <p:cTn id="36" dur="2000" fill="hold"/>
                                        <p:tgtEl>
                                          <p:spTgt spid="6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1551 L 0.09305 0.11482 C 0.1125 0.14491 0.14184 0.16227 0.17222 0.16227 C 0.20729 0.16227 0.23507 0.14491 0.25469 0.11482 L 0.34861 -0.01551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67 L 0.11562 0.12856 C 0.14062 0.15977 0.1776 0.17827 0.21632 0.17827 C 0.26024 0.17827 0.29548 0.15977 0.32048 0.12856 L 0.43906 -0.0067 " pathEditMode="relative" rAng="0" ptsTypes="FffFF">
                                      <p:cBhvr>
                                        <p:cTn id="48" dur="2000" fill="hold"/>
                                        <p:tgtEl>
                                          <p:spTgt spid="6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0" y="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nimBg="1" autoUpdateAnimBg="0"/>
      <p:bldP spid="6148" grpId="0" animBg="1" autoUpdateAnimBg="0"/>
      <p:bldP spid="6149" grpId="0" animBg="1" autoUpdateAnimBg="0"/>
      <p:bldP spid="6156" grpId="0" animBg="1"/>
      <p:bldP spid="6158" grpId="0" animBg="1" autoUpdateAnimBg="0"/>
      <p:bldP spid="6158" grpId="1" animBg="1"/>
      <p:bldP spid="6167" grpId="0" animBg="1" autoUpdateAnimBg="0"/>
      <p:bldP spid="6167" grpId="1" animBg="1"/>
      <p:bldP spid="6179" grpId="0" animBg="1"/>
      <p:bldP spid="6179" grpId="1" animBg="1"/>
      <p:bldP spid="6189" grpId="0" animBg="1" autoUpdateAnimBg="0"/>
      <p:bldP spid="6200" grpId="0" autoUpdateAnimBg="0"/>
      <p:bldP spid="6201" grpId="0" autoUpdateAnimBg="0"/>
      <p:bldP spid="6202" grpId="0" animBg="1" autoUpdateAnimBg="0"/>
      <p:bldP spid="620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t\Documents\Уроки\Презентации\Химия\8 кл\5. Изменения , происходящие с веществами\закон сохранения массы 004_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6280698" cy="51387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Закон сохранения массы веществ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87624" y="228600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</a:rPr>
              <a:t>К</a:t>
            </a: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-52"/>
              </a:rPr>
              <a:t>оличество </a:t>
            </a:r>
            <a:r>
              <a:rPr lang="ru-RU" sz="2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-52"/>
              </a:rPr>
              <a:t>атомов в ходе химической реакции не изменяется, </a:t>
            </a: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-52"/>
              </a:rPr>
              <a:t>поэтому </a:t>
            </a:r>
            <a:r>
              <a:rPr lang="ru-RU" sz="2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-52"/>
              </a:rPr>
              <a:t>масса исходных веществ равна массе продуктов </a:t>
            </a: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-52"/>
              </a:rPr>
              <a:t>реакции</a:t>
            </a:r>
            <a:endParaRPr lang="ru-RU" sz="2400" dirty="0">
              <a:solidFill>
                <a:schemeClr val="tx2">
                  <a:lumMod val="90000"/>
                </a:schemeClr>
              </a:solidFill>
              <a:latin typeface="Times New Roman" pitchFamily="18" charset="-52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676400" y="2209800"/>
            <a:ext cx="693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 b="1" dirty="0">
                <a:solidFill>
                  <a:srgbClr val="FF6600"/>
                </a:solidFill>
                <a:latin typeface="Times New Roman" pitchFamily="18" charset="-52"/>
              </a:rPr>
              <a:t>m (H</a:t>
            </a:r>
            <a:r>
              <a:rPr lang="en-US" sz="4000" b="1" baseline="-25000" dirty="0">
                <a:solidFill>
                  <a:srgbClr val="FF6600"/>
                </a:solidFill>
                <a:latin typeface="Times New Roman" pitchFamily="18" charset="-52"/>
              </a:rPr>
              <a:t>2</a:t>
            </a:r>
            <a:r>
              <a:rPr lang="en-US" sz="4000" b="1" dirty="0">
                <a:solidFill>
                  <a:srgbClr val="FF6600"/>
                </a:solidFill>
                <a:latin typeface="Times New Roman" pitchFamily="18" charset="-52"/>
              </a:rPr>
              <a:t>) + m (Cl</a:t>
            </a:r>
            <a:r>
              <a:rPr lang="en-US" sz="4000" b="1" baseline="-25000" dirty="0">
                <a:solidFill>
                  <a:srgbClr val="FF6600"/>
                </a:solidFill>
                <a:latin typeface="Times New Roman" pitchFamily="18" charset="-52"/>
              </a:rPr>
              <a:t>2</a:t>
            </a:r>
            <a:r>
              <a:rPr lang="en-US" sz="4000" b="1" dirty="0">
                <a:solidFill>
                  <a:srgbClr val="FF6600"/>
                </a:solidFill>
                <a:latin typeface="Times New Roman" pitchFamily="18" charset="-52"/>
              </a:rPr>
              <a:t>) = m (HCL)</a:t>
            </a:r>
            <a:endParaRPr lang="ru-RU" sz="2400" dirty="0">
              <a:latin typeface="Times New Roman" pitchFamily="18" charset="-52"/>
            </a:endParaRP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1950368" y="3068960"/>
            <a:ext cx="839688" cy="732656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>
                <a:solidFill>
                  <a:srgbClr val="FF3300"/>
                </a:solidFill>
                <a:latin typeface="Times New Roman" pitchFamily="18" charset="-52"/>
              </a:rPr>
              <a:t>H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2699792" y="3068960"/>
            <a:ext cx="839688" cy="732656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>
                <a:solidFill>
                  <a:srgbClr val="FF3300"/>
                </a:solidFill>
                <a:latin typeface="Times New Roman" pitchFamily="18" charset="-52"/>
              </a:rPr>
              <a:t>H</a:t>
            </a: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3707135" y="2996952"/>
            <a:ext cx="791319" cy="79208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-52"/>
              </a:rPr>
              <a:t>Cl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4427984" y="2996952"/>
            <a:ext cx="791319" cy="79208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 err="1">
                <a:solidFill>
                  <a:srgbClr val="7030A0"/>
                </a:solidFill>
                <a:latin typeface="Times New Roman" pitchFamily="18" charset="-52"/>
              </a:rPr>
              <a:t>Cl</a:t>
            </a:r>
            <a:endParaRPr lang="ru-RU" sz="2400" b="1" dirty="0">
              <a:solidFill>
                <a:srgbClr val="7030A0"/>
              </a:solidFill>
              <a:latin typeface="Times New Roman" pitchFamily="18" charset="-52"/>
            </a:endParaRP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6300192" y="3573016"/>
            <a:ext cx="821333" cy="740594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 err="1">
                <a:solidFill>
                  <a:srgbClr val="7030A0"/>
                </a:solidFill>
                <a:latin typeface="Times New Roman" pitchFamily="18" charset="-52"/>
              </a:rPr>
              <a:t>Cl</a:t>
            </a:r>
            <a:endParaRPr lang="ru-RU" sz="2400" b="1" dirty="0">
              <a:solidFill>
                <a:srgbClr val="7030A0"/>
              </a:solidFill>
              <a:latin typeface="Times New Roman" pitchFamily="18" charset="-52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6300192" y="2924944"/>
            <a:ext cx="821333" cy="740594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>
                <a:solidFill>
                  <a:srgbClr val="FF3300"/>
                </a:solidFill>
                <a:latin typeface="Times New Roman" pitchFamily="18" charset="-52"/>
              </a:rPr>
              <a:t>H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195513" y="3860800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>
                <a:latin typeface="Times New Roman" pitchFamily="18" charset="-52"/>
              </a:rPr>
              <a:t>1 х 2 = 2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779838" y="3860800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>
                <a:latin typeface="Times New Roman" pitchFamily="18" charset="-52"/>
              </a:rPr>
              <a:t>35,5 х 2 = 71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796136" y="4941168"/>
            <a:ext cx="32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latin typeface="Times New Roman" pitchFamily="18" charset="-52"/>
              </a:rPr>
              <a:t>1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2895600" y="464820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>
                <a:latin typeface="Times New Roman" pitchFamily="18" charset="-52"/>
              </a:rPr>
              <a:t>2</a:t>
            </a: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>
            <a:off x="3048000" y="42672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>
            <a:off x="3810000" y="4267200"/>
            <a:ext cx="1524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6012160" y="3505200"/>
            <a:ext cx="693440" cy="1507976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H="1">
            <a:off x="6732240" y="3962400"/>
            <a:ext cx="125760" cy="1050776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1" name="AutoShape 21"/>
          <p:cNvSpPr>
            <a:spLocks/>
          </p:cNvSpPr>
          <p:nvPr/>
        </p:nvSpPr>
        <p:spPr bwMode="auto">
          <a:xfrm rot="-5400000">
            <a:off x="7163916" y="3357364"/>
            <a:ext cx="228600" cy="2244080"/>
          </a:xfrm>
          <a:prstGeom prst="leftBrace">
            <a:avLst>
              <a:gd name="adj1" fmla="val 5555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7308304" y="4509120"/>
            <a:ext cx="216024" cy="504056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3200400" y="4648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+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505200" y="4648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71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3962400" y="4648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= 73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6084168" y="4941168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+ 35,5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5580112" y="4941168"/>
            <a:ext cx="32556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(                ) Х </a:t>
            </a:r>
            <a:r>
              <a:rPr lang="ru-RU" sz="2400" b="1" dirty="0"/>
              <a:t>2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848600" y="494116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= 73</a:t>
            </a:r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5796136" y="3429000"/>
            <a:ext cx="3760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" name="Oval 8"/>
          <p:cNvSpPr>
            <a:spLocks noChangeArrowheads="1"/>
          </p:cNvSpPr>
          <p:nvPr/>
        </p:nvSpPr>
        <p:spPr bwMode="auto">
          <a:xfrm>
            <a:off x="7452320" y="3573016"/>
            <a:ext cx="821333" cy="740594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 err="1">
                <a:solidFill>
                  <a:srgbClr val="7030A0"/>
                </a:solidFill>
                <a:latin typeface="Times New Roman" pitchFamily="18" charset="-52"/>
              </a:rPr>
              <a:t>Cl</a:t>
            </a:r>
            <a:endParaRPr lang="ru-RU" sz="2400" b="1" dirty="0">
              <a:solidFill>
                <a:srgbClr val="7030A0"/>
              </a:solidFill>
              <a:latin typeface="Times New Roman" pitchFamily="18" charset="-52"/>
            </a:endParaRPr>
          </a:p>
        </p:txBody>
      </p:sp>
      <p:sp>
        <p:nvSpPr>
          <p:cNvPr id="30" name="Oval 10"/>
          <p:cNvSpPr>
            <a:spLocks noChangeArrowheads="1"/>
          </p:cNvSpPr>
          <p:nvPr/>
        </p:nvSpPr>
        <p:spPr bwMode="auto">
          <a:xfrm>
            <a:off x="7452320" y="2924944"/>
            <a:ext cx="821333" cy="740594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>
                <a:solidFill>
                  <a:srgbClr val="FF3300"/>
                </a:solidFill>
                <a:latin typeface="Times New Roman" pitchFamily="18" charset="-52"/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2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0"/>
                            </p:stCondLst>
                            <p:childTnLst>
                              <p:par>
                                <p:cTn id="6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8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8500"/>
                            </p:stCondLst>
                            <p:childTnLst>
                              <p:par>
                                <p:cTn id="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83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4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5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1"/>
      <p:bldP spid="5123" grpId="0" build="p" autoUpdateAnimBg="0"/>
      <p:bldP spid="5124" grpId="0" animBg="1" autoUpdateAnimBg="0"/>
      <p:bldP spid="5125" grpId="0" animBg="1" autoUpdateAnimBg="0"/>
      <p:bldP spid="5126" grpId="0" animBg="1" autoUpdateAnimBg="0"/>
      <p:bldP spid="5127" grpId="0" animBg="1" autoUpdateAnimBg="0"/>
      <p:bldP spid="5128" grpId="0" animBg="1" autoUpdateAnimBg="0"/>
      <p:bldP spid="5130" grpId="0" animBg="1" autoUpdateAnimBg="0"/>
      <p:bldP spid="5132" grpId="0"/>
      <p:bldP spid="5133" grpId="0"/>
      <p:bldP spid="5134" grpId="0"/>
      <p:bldP spid="5135" grpId="0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/>
      <p:bldP spid="5144" grpId="0"/>
      <p:bldP spid="5145" grpId="0"/>
      <p:bldP spid="5146" grpId="0"/>
      <p:bldP spid="5147" grpId="0"/>
      <p:bldP spid="5148" grpId="0"/>
      <p:bldP spid="5149" grpId="0" animBg="1"/>
      <p:bldP spid="29" grpId="0" animBg="1" autoUpdateAnimBg="0"/>
      <p:bldP spid="3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43000" y="2060848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CCFFCC"/>
                </a:solidFill>
              </a:rPr>
              <a:t>Согласно </a:t>
            </a:r>
            <a:r>
              <a:rPr lang="ru-RU" sz="4400" b="1" dirty="0">
                <a:solidFill>
                  <a:srgbClr val="FF9966"/>
                </a:solidFill>
              </a:rPr>
              <a:t>закону сохранения массы веществ </a:t>
            </a:r>
            <a:r>
              <a:rPr lang="ru-RU" sz="4400" b="1" dirty="0">
                <a:solidFill>
                  <a:srgbClr val="CCFFCC"/>
                </a:solidFill>
              </a:rPr>
              <a:t>количество атомов одного и того же элемента должно быть </a:t>
            </a:r>
            <a:r>
              <a:rPr lang="ru-RU" sz="4400" b="1" dirty="0">
                <a:solidFill>
                  <a:srgbClr val="FF9966"/>
                </a:solidFill>
              </a:rPr>
              <a:t>одинаковым</a:t>
            </a:r>
            <a:r>
              <a:rPr lang="ru-RU" sz="4400" b="1" dirty="0">
                <a:solidFill>
                  <a:srgbClr val="FFCCFF"/>
                </a:solidFill>
              </a:rPr>
              <a:t>  </a:t>
            </a:r>
            <a:r>
              <a:rPr lang="ru-RU" sz="4400" b="1" dirty="0">
                <a:solidFill>
                  <a:srgbClr val="CCFFCC"/>
                </a:solidFill>
              </a:rPr>
              <a:t>в левой и правой части уравнения</a:t>
            </a:r>
            <a:r>
              <a:rPr lang="ru-RU" sz="4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600200" y="22860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14600" y="2209800"/>
            <a:ext cx="53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FFCC"/>
                </a:solidFill>
              </a:rPr>
              <a:t>+</a:t>
            </a:r>
            <a:endParaRPr lang="ru-RU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124200" y="22860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3657600" y="22860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495800" y="2514600"/>
            <a:ext cx="609600" cy="0"/>
          </a:xfrm>
          <a:prstGeom prst="line">
            <a:avLst/>
          </a:prstGeom>
          <a:noFill/>
          <a:ln w="57150">
            <a:solidFill>
              <a:srgbClr val="CCFFCC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6400800" y="22860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5791200" y="22860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6934200" y="22860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219200" y="27432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1828800" y="28194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1447800" y="32766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1295400" y="54102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CFFCC"/>
                </a:solidFill>
              </a:rPr>
              <a:t>Тогда в двух молекулах </a:t>
            </a:r>
            <a:r>
              <a:rPr lang="en-US" sz="2800" b="1" dirty="0">
                <a:solidFill>
                  <a:srgbClr val="CCFFCC"/>
                </a:solidFill>
              </a:rPr>
              <a:t>Na</a:t>
            </a:r>
            <a:r>
              <a:rPr lang="en-US" sz="2800" b="1" baseline="-25000" dirty="0">
                <a:solidFill>
                  <a:srgbClr val="CCFFCC"/>
                </a:solidFill>
              </a:rPr>
              <a:t>2</a:t>
            </a:r>
            <a:r>
              <a:rPr lang="en-US" sz="2800" b="1" dirty="0">
                <a:solidFill>
                  <a:srgbClr val="CCFFCC"/>
                </a:solidFill>
              </a:rPr>
              <a:t>O </a:t>
            </a:r>
            <a:r>
              <a:rPr lang="ru-RU" sz="2800" b="1" dirty="0">
                <a:solidFill>
                  <a:srgbClr val="CCFFCC"/>
                </a:solidFill>
              </a:rPr>
              <a:t>четыре атома </a:t>
            </a:r>
            <a:r>
              <a:rPr lang="en-US" sz="2800" b="1" dirty="0">
                <a:solidFill>
                  <a:srgbClr val="CCFFCC"/>
                </a:solidFill>
              </a:rPr>
              <a:t>Na</a:t>
            </a:r>
            <a:r>
              <a:rPr lang="ru-RU" sz="2800" b="1" dirty="0">
                <a:solidFill>
                  <a:srgbClr val="CCFFCC"/>
                </a:solidFill>
              </a:rPr>
              <a:t>.</a:t>
            </a:r>
            <a:endParaRPr lang="ru-RU" dirty="0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3124200" y="22860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3657600" y="22860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3124200" y="28956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CCFF"/>
                </a:solidFill>
              </a:rPr>
              <a:t>2 атома</a:t>
            </a:r>
            <a:endParaRPr lang="ru-RU">
              <a:solidFill>
                <a:srgbClr val="FFCCFF"/>
              </a:solidFill>
            </a:endParaRPr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6400800" y="22860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5791200" y="28956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CCFF"/>
                </a:solidFill>
              </a:rPr>
              <a:t>1 атом</a:t>
            </a:r>
            <a:endParaRPr lang="ru-RU"/>
          </a:p>
        </p:txBody>
      </p:sp>
      <p:sp>
        <p:nvSpPr>
          <p:cNvPr id="9240" name="Oval 24"/>
          <p:cNvSpPr>
            <a:spLocks noChangeArrowheads="1"/>
          </p:cNvSpPr>
          <p:nvPr/>
        </p:nvSpPr>
        <p:spPr bwMode="auto">
          <a:xfrm>
            <a:off x="5867400" y="29718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41" name="Oval 25"/>
          <p:cNvSpPr>
            <a:spLocks noChangeArrowheads="1"/>
          </p:cNvSpPr>
          <p:nvPr/>
        </p:nvSpPr>
        <p:spPr bwMode="auto">
          <a:xfrm>
            <a:off x="7010400" y="2971800"/>
            <a:ext cx="609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666633"/>
                </a:solidFill>
              </a:rPr>
              <a:t>Na</a:t>
            </a:r>
            <a:endParaRPr lang="ru-RU"/>
          </a:p>
        </p:txBody>
      </p:sp>
      <p:sp>
        <p:nvSpPr>
          <p:cNvPr id="9242" name="Oval 26"/>
          <p:cNvSpPr>
            <a:spLocks noChangeArrowheads="1"/>
          </p:cNvSpPr>
          <p:nvPr/>
        </p:nvSpPr>
        <p:spPr bwMode="auto">
          <a:xfrm>
            <a:off x="6477000" y="2971800"/>
            <a:ext cx="533400" cy="5334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6019800" y="35814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CCFF"/>
                </a:solidFill>
              </a:rPr>
              <a:t>2 атома</a:t>
            </a:r>
            <a:endParaRPr lang="ru-RU">
              <a:solidFill>
                <a:srgbClr val="FFCCFF"/>
              </a:solidFill>
            </a:endParaRP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4343400" y="4267200"/>
            <a:ext cx="68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</a:rPr>
              <a:t> 2</a:t>
            </a:r>
            <a:endParaRPr lang="ru-RU"/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600200" y="43434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accent1"/>
                </a:solidFill>
              </a:rPr>
              <a:t>Na</a:t>
            </a:r>
            <a:endParaRPr lang="ru-RU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2362200" y="4343400"/>
            <a:ext cx="76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+</a:t>
            </a:r>
            <a:endParaRPr lang="ru-RU"/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3048000" y="4343400"/>
            <a:ext cx="99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CCFF"/>
                </a:solidFill>
              </a:rPr>
              <a:t>O</a:t>
            </a:r>
            <a:r>
              <a:rPr lang="ru-RU" sz="3200" b="1" baseline="-25000">
                <a:solidFill>
                  <a:srgbClr val="FFCCFF"/>
                </a:solidFill>
              </a:rPr>
              <a:t>2</a:t>
            </a:r>
            <a:endParaRPr lang="ru-RU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3886200" y="43434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33"/>
                </a:solidFill>
              </a:rPr>
              <a:t>=</a:t>
            </a:r>
            <a:endParaRPr lang="ru-RU"/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5029200" y="4343400"/>
            <a:ext cx="1752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1"/>
                </a:solidFill>
              </a:rPr>
              <a:t>Na</a:t>
            </a:r>
            <a:r>
              <a:rPr lang="ru-RU" sz="3200" b="1" baseline="-25000"/>
              <a:t>2</a:t>
            </a:r>
            <a:r>
              <a:rPr lang="ru-RU" sz="3200" b="1">
                <a:solidFill>
                  <a:srgbClr val="FFCCFF"/>
                </a:solidFill>
              </a:rPr>
              <a:t>O</a:t>
            </a:r>
            <a:endParaRPr lang="ru-RU"/>
          </a:p>
        </p:txBody>
      </p:sp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1219200" y="4267200"/>
            <a:ext cx="45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</a:rPr>
              <a:t>4</a:t>
            </a:r>
            <a:endParaRPr lang="ru-RU"/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371600" y="6858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Взаимодействие натрия с кислородом: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ORBE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23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ORBE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6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0"/>
                            </p:stCondLst>
                            <p:childTnLst>
                              <p:par>
                                <p:cTn id="72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500"/>
                            </p:stCondLst>
                            <p:childTnLst>
                              <p:par>
                                <p:cTn id="7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8000"/>
                            </p:stCondLst>
                            <p:childTnLst>
                              <p:par>
                                <p:cTn id="82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9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1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000"/>
                            </p:stCondLst>
                            <p:childTnLst>
                              <p:par>
                                <p:cTn id="96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ISTLD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3500"/>
                            </p:stCondLst>
                            <p:childTnLst>
                              <p:par>
                                <p:cTn id="101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ISTL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4575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75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835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85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135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2850"/>
                            </p:stCondLst>
                            <p:childTnLst>
                              <p:par>
                                <p:cTn id="120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HNBUS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 autoUpdateAnimBg="0"/>
      <p:bldP spid="9221" grpId="0" autoUpdateAnimBg="0"/>
      <p:bldP spid="9222" grpId="0" animBg="1" autoUpdateAnimBg="0"/>
      <p:bldP spid="9223" grpId="0" animBg="1" autoUpdateAnimBg="0"/>
      <p:bldP spid="9224" grpId="0" animBg="1"/>
      <p:bldP spid="9225" grpId="0" animBg="1" autoUpdateAnimBg="0"/>
      <p:bldP spid="9226" grpId="0" animBg="1" autoUpdateAnimBg="0"/>
      <p:bldP spid="9227" grpId="0" animBg="1" autoUpdateAnimBg="0"/>
      <p:bldP spid="9228" grpId="0" animBg="1" autoUpdateAnimBg="0"/>
      <p:bldP spid="9229" grpId="0" animBg="1" autoUpdateAnimBg="0"/>
      <p:bldP spid="9230" grpId="0" animBg="1" autoUpdateAnimBg="0"/>
      <p:bldP spid="9234" grpId="0" autoUpdateAnimBg="0"/>
      <p:bldP spid="9235" grpId="0" animBg="1" autoUpdateAnimBg="0"/>
      <p:bldP spid="9236" grpId="0" animBg="1" autoUpdateAnimBg="0"/>
      <p:bldP spid="9237" grpId="0" autoUpdateAnimBg="0"/>
      <p:bldP spid="9238" grpId="0" animBg="1" autoUpdateAnimBg="0"/>
      <p:bldP spid="9239" grpId="0" autoUpdateAnimBg="0"/>
      <p:bldP spid="9240" grpId="0" animBg="1" autoUpdateAnimBg="0"/>
      <p:bldP spid="9241" grpId="0" animBg="1" autoUpdateAnimBg="0"/>
      <p:bldP spid="9242" grpId="0" animBg="1" autoUpdateAnimBg="0"/>
      <p:bldP spid="9245" grpId="0" autoUpdateAnimBg="0"/>
      <p:bldP spid="9246" grpId="0" autoUpdateAnimBg="0"/>
      <p:bldP spid="9247" grpId="0" autoUpdateAnimBg="0"/>
      <p:bldP spid="9248" grpId="0" autoUpdateAnimBg="0"/>
      <p:bldP spid="9249" grpId="0" autoUpdateAnimBg="0"/>
      <p:bldP spid="9250" grpId="0" autoUpdateAnimBg="0"/>
      <p:bldP spid="9251" grpId="0" autoUpdateAnimBg="0"/>
      <p:bldP spid="9252" grpId="0" autoUpdateAnimBg="0"/>
      <p:bldP spid="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71600" y="6858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Разложение оксида ртути:</a:t>
            </a:r>
            <a:endParaRPr lang="ru-RU" dirty="0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1676400" y="2438400"/>
            <a:ext cx="762000" cy="609600"/>
          </a:xfrm>
          <a:prstGeom prst="ellipse">
            <a:avLst/>
          </a:prstGeom>
          <a:solidFill>
            <a:srgbClr val="FF7C80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A50021"/>
                </a:solidFill>
              </a:rPr>
              <a:t>Hg</a:t>
            </a:r>
            <a:endParaRPr lang="ru-RU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2438400" y="2438400"/>
            <a:ext cx="762000" cy="6096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О</a:t>
            </a:r>
            <a:endParaRPr lang="ru-RU">
              <a:solidFill>
                <a:srgbClr val="FFCCFF"/>
              </a:solidFill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3429000" y="2743200"/>
            <a:ext cx="8382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4648200" y="2514600"/>
            <a:ext cx="762000" cy="609600"/>
          </a:xfrm>
          <a:prstGeom prst="ellipse">
            <a:avLst/>
          </a:prstGeom>
          <a:solidFill>
            <a:srgbClr val="FF7C80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A50021"/>
                </a:solidFill>
              </a:rPr>
              <a:t>Hg</a:t>
            </a:r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638800" y="25146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</a:rPr>
              <a:t>+</a:t>
            </a:r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6400800" y="2590800"/>
            <a:ext cx="762000" cy="6096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О</a:t>
            </a:r>
            <a:endParaRPr lang="ru-RU">
              <a:solidFill>
                <a:srgbClr val="FFCCFF"/>
              </a:solidFill>
            </a:endParaRP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7162800" y="2590800"/>
            <a:ext cx="762000" cy="6096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О</a:t>
            </a:r>
            <a:endParaRPr lang="ru-RU">
              <a:solidFill>
                <a:srgbClr val="FFCCFF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52600" y="41910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7C80"/>
                </a:solidFill>
              </a:rPr>
              <a:t>Hg</a:t>
            </a:r>
            <a:r>
              <a:rPr lang="en-US" sz="3600" b="1">
                <a:solidFill>
                  <a:srgbClr val="FFCCFF"/>
                </a:solidFill>
              </a:rPr>
              <a:t>O</a:t>
            </a:r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200400" y="4572000"/>
            <a:ext cx="9906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648200" y="41910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7C80"/>
                </a:solidFill>
              </a:rPr>
              <a:t>Hg</a:t>
            </a:r>
            <a:endParaRPr lang="ru-RU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5638800" y="4267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</a:rPr>
              <a:t>+</a:t>
            </a:r>
            <a:endParaRPr lang="ru-RU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6629400" y="4191000"/>
            <a:ext cx="83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CCFF"/>
                </a:solidFill>
              </a:rPr>
              <a:t>O</a:t>
            </a:r>
            <a:r>
              <a:rPr lang="ru-RU" sz="3600" b="1" baseline="-25000">
                <a:solidFill>
                  <a:srgbClr val="FFCCFF"/>
                </a:solidFill>
              </a:rPr>
              <a:t>2</a:t>
            </a:r>
            <a:endParaRPr lang="ru-RU"/>
          </a:p>
        </p:txBody>
      </p:sp>
      <p:sp>
        <p:nvSpPr>
          <p:cNvPr id="10256" name="Oval 16"/>
          <p:cNvSpPr>
            <a:spLocks noChangeArrowheads="1"/>
          </p:cNvSpPr>
          <p:nvPr/>
        </p:nvSpPr>
        <p:spPr bwMode="auto">
          <a:xfrm>
            <a:off x="2438400" y="2438400"/>
            <a:ext cx="762000" cy="6858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752600" y="3352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1 АТОМ</a:t>
            </a:r>
            <a:endParaRPr lang="ru-RU"/>
          </a:p>
        </p:txBody>
      </p:sp>
      <p:sp>
        <p:nvSpPr>
          <p:cNvPr id="10258" name="Oval 18"/>
          <p:cNvSpPr>
            <a:spLocks noChangeArrowheads="1"/>
          </p:cNvSpPr>
          <p:nvPr/>
        </p:nvSpPr>
        <p:spPr bwMode="auto">
          <a:xfrm>
            <a:off x="6400800" y="2590800"/>
            <a:ext cx="762000" cy="6858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10259" name="Oval 19"/>
          <p:cNvSpPr>
            <a:spLocks noChangeArrowheads="1"/>
          </p:cNvSpPr>
          <p:nvPr/>
        </p:nvSpPr>
        <p:spPr bwMode="auto">
          <a:xfrm>
            <a:off x="7162800" y="2590800"/>
            <a:ext cx="762000" cy="6858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3300"/>
                </a:solidFill>
              </a:rPr>
              <a:t>O</a:t>
            </a:r>
            <a:endParaRPr lang="ru-RU"/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477000" y="3429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2 АТОМА</a:t>
            </a:r>
            <a:endParaRPr lang="ru-RU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1295400" y="41910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</a:rPr>
              <a:t>2</a:t>
            </a:r>
            <a:endParaRPr lang="ru-RU"/>
          </a:p>
        </p:txBody>
      </p:sp>
      <p:sp>
        <p:nvSpPr>
          <p:cNvPr id="10262" name="Oval 22"/>
          <p:cNvSpPr>
            <a:spLocks noChangeArrowheads="1"/>
          </p:cNvSpPr>
          <p:nvPr/>
        </p:nvSpPr>
        <p:spPr bwMode="auto">
          <a:xfrm>
            <a:off x="1676400" y="3200400"/>
            <a:ext cx="762000" cy="609600"/>
          </a:xfrm>
          <a:prstGeom prst="ellipse">
            <a:avLst/>
          </a:prstGeom>
          <a:solidFill>
            <a:srgbClr val="FF7C80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A50021"/>
                </a:solidFill>
              </a:rPr>
              <a:t>Hg</a:t>
            </a:r>
            <a:endParaRPr lang="ru-RU"/>
          </a:p>
        </p:txBody>
      </p:sp>
      <p:sp>
        <p:nvSpPr>
          <p:cNvPr id="10263" name="Oval 23"/>
          <p:cNvSpPr>
            <a:spLocks noChangeArrowheads="1"/>
          </p:cNvSpPr>
          <p:nvPr/>
        </p:nvSpPr>
        <p:spPr bwMode="auto">
          <a:xfrm>
            <a:off x="2438400" y="3200400"/>
            <a:ext cx="762000" cy="6096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О</a:t>
            </a:r>
            <a:endParaRPr lang="ru-RU">
              <a:solidFill>
                <a:srgbClr val="FFCCFF"/>
              </a:solidFill>
            </a:endParaRP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1295400" y="5410200"/>
            <a:ext cx="7543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Тогда  в левой части уравнения стало 2 атома ртути.</a:t>
            </a:r>
            <a:endParaRPr lang="ru-RU"/>
          </a:p>
        </p:txBody>
      </p:sp>
      <p:sp>
        <p:nvSpPr>
          <p:cNvPr id="10267" name="Oval 27"/>
          <p:cNvSpPr>
            <a:spLocks noChangeArrowheads="1"/>
          </p:cNvSpPr>
          <p:nvPr/>
        </p:nvSpPr>
        <p:spPr bwMode="auto">
          <a:xfrm>
            <a:off x="4648200" y="3124200"/>
            <a:ext cx="762000" cy="609600"/>
          </a:xfrm>
          <a:prstGeom prst="ellipse">
            <a:avLst/>
          </a:prstGeom>
          <a:solidFill>
            <a:srgbClr val="FF7C80"/>
          </a:solidFill>
          <a:ln w="9525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A50021"/>
                </a:solidFill>
              </a:rPr>
              <a:t>Hg</a:t>
            </a:r>
            <a:endParaRPr lang="ru-RU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4114800" y="41910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</a:rPr>
              <a:t>2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8000"/>
                            </p:stCondLst>
                            <p:childTnLst>
                              <p:par>
                                <p:cTn id="62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500"/>
                            </p:stCondLst>
                            <p:childTnLst>
                              <p:par>
                                <p:cTn id="6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10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2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4500"/>
                            </p:stCondLst>
                            <p:childTnLst>
                              <p:par>
                                <p:cTn id="83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OORBE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575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575"/>
                            </p:stCondLst>
                            <p:childTnLst>
                              <p:par>
                                <p:cTn id="95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1075"/>
                            </p:stCondLst>
                            <p:childTnLst>
                              <p:par>
                                <p:cTn id="100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OORBE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nimBg="1" autoUpdateAnimBg="0"/>
      <p:bldP spid="10244" grpId="0" animBg="1" autoUpdateAnimBg="0"/>
      <p:bldP spid="10245" grpId="0" animBg="1"/>
      <p:bldP spid="10246" grpId="0" animBg="1" autoUpdateAnimBg="0"/>
      <p:bldP spid="10247" grpId="0" autoUpdateAnimBg="0"/>
      <p:bldP spid="10248" grpId="0" animBg="1" autoUpdateAnimBg="0"/>
      <p:bldP spid="10249" grpId="0" animBg="1" autoUpdateAnimBg="0"/>
      <p:bldP spid="10250" grpId="0" autoUpdateAnimBg="0"/>
      <p:bldP spid="10251" grpId="0" animBg="1"/>
      <p:bldP spid="10252" grpId="0" autoUpdateAnimBg="0"/>
      <p:bldP spid="10253" grpId="0" autoUpdateAnimBg="0"/>
      <p:bldP spid="10254" grpId="0" autoUpdateAnimBg="0"/>
      <p:bldP spid="10256" grpId="0" animBg="1" autoUpdateAnimBg="0"/>
      <p:bldP spid="10257" grpId="0" autoUpdateAnimBg="0"/>
      <p:bldP spid="10258" grpId="0" animBg="1" autoUpdateAnimBg="0"/>
      <p:bldP spid="10259" grpId="0" animBg="1" autoUpdateAnimBg="0"/>
      <p:bldP spid="10260" grpId="0" autoUpdateAnimBg="0"/>
      <p:bldP spid="10261" grpId="0" autoUpdateAnimBg="0"/>
      <p:bldP spid="10262" grpId="0" animBg="1" autoUpdateAnimBg="0"/>
      <p:bldP spid="10263" grpId="0" animBg="1" autoUpdateAnimBg="0"/>
      <p:bldP spid="10264" grpId="0" autoUpdateAnimBg="0"/>
      <p:bldP spid="10267" grpId="0" animBg="1" autoUpdateAnimBg="0"/>
      <p:bldP spid="1026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371600" y="381000"/>
            <a:ext cx="708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FFCC"/>
                </a:solidFill>
              </a:rPr>
              <a:t>Алюминий взаимодействует с кислородом с образованием оксида алюминия.</a:t>
            </a:r>
            <a:endParaRPr lang="ru-RU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524000" y="2743200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FFFF99"/>
                </a:solidFill>
              </a:rPr>
              <a:t>Al</a:t>
            </a:r>
            <a:endParaRPr lang="ru-RU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362200" y="2819400"/>
            <a:ext cx="68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2"/>
                </a:solidFill>
              </a:rPr>
              <a:t>+</a:t>
            </a:r>
            <a:endParaRPr lang="ru-RU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276600" y="2743200"/>
            <a:ext cx="91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99CC"/>
                </a:solidFill>
              </a:rPr>
              <a:t>O</a:t>
            </a:r>
            <a:r>
              <a:rPr lang="ru-RU" sz="4400" b="1" baseline="-25000">
                <a:solidFill>
                  <a:srgbClr val="FF99CC"/>
                </a:solidFill>
              </a:rPr>
              <a:t>2</a:t>
            </a:r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114800" y="3200400"/>
            <a:ext cx="6858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257800" y="2819400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FFFF99"/>
                </a:solidFill>
              </a:rPr>
              <a:t>Al</a:t>
            </a:r>
            <a:endParaRPr lang="ru-RU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400800" y="28194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99CC"/>
                </a:solidFill>
              </a:rPr>
              <a:t>O</a:t>
            </a:r>
            <a:endParaRPr lang="ru-RU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791200" y="2667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+3</a:t>
            </a:r>
            <a:endParaRPr lang="ru-RU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781800" y="2667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-2</a:t>
            </a:r>
            <a:endParaRPr lang="ru-RU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248400" y="2209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CCFF"/>
                </a:solidFill>
              </a:rPr>
              <a:t>6</a:t>
            </a:r>
            <a:endParaRPr lang="ru-RU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019800" y="3200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FF99"/>
                </a:solidFill>
              </a:rPr>
              <a:t>2</a:t>
            </a:r>
            <a:endParaRPr lang="ru-RU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7010400" y="3200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99CC"/>
                </a:solidFill>
              </a:rPr>
              <a:t>3</a:t>
            </a:r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3886200" y="3581400"/>
            <a:ext cx="0" cy="6858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124200" y="44196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99CC"/>
                </a:solidFill>
              </a:rPr>
              <a:t>2 атома</a:t>
            </a:r>
            <a:endParaRPr lang="ru-RU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7239000" y="36576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553200" y="4419600"/>
            <a:ext cx="144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99CC"/>
                </a:solidFill>
              </a:rPr>
              <a:t>3 атома</a:t>
            </a:r>
            <a:endParaRPr lang="ru-RU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3429000" y="5105400"/>
            <a:ext cx="495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1"/>
                </a:solidFill>
              </a:rPr>
              <a:t>Наименьшее общее кратное между числами 2 и 3 - число 6.</a:t>
            </a:r>
            <a:endParaRPr lang="ru-RU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2819400" y="28194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FFCC"/>
                </a:solidFill>
              </a:rPr>
              <a:t>3</a:t>
            </a:r>
            <a:endParaRPr lang="ru-RU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800600" y="2819400"/>
            <a:ext cx="68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FFCC"/>
                </a:solidFill>
              </a:rPr>
              <a:t>2</a:t>
            </a:r>
            <a:endParaRPr lang="ru-RU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1524000" y="601980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FF99"/>
                </a:solidFill>
              </a:rPr>
              <a:t>Атомов </a:t>
            </a:r>
            <a:r>
              <a:rPr lang="en-US" sz="2800" b="1">
                <a:solidFill>
                  <a:srgbClr val="FFFF99"/>
                </a:solidFill>
              </a:rPr>
              <a:t>Al</a:t>
            </a:r>
            <a:r>
              <a:rPr lang="ru-RU" sz="2800" b="1">
                <a:solidFill>
                  <a:srgbClr val="FFFF99"/>
                </a:solidFill>
              </a:rPr>
              <a:t> в правой части уравнения 2х2=4</a:t>
            </a:r>
            <a:endParaRPr lang="ru-RU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1143000" y="2819400"/>
            <a:ext cx="38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99"/>
                </a:solidFill>
              </a:rPr>
              <a:t>4</a:t>
            </a:r>
            <a:endParaRPr lang="ru-RU" sz="4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a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7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7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2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700"/>
                            </p:stCondLst>
                            <p:childTnLst>
                              <p:par>
                                <p:cTn id="39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200"/>
                            </p:stCondLst>
                            <p:childTnLst>
                              <p:par>
                                <p:cTn id="44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700"/>
                            </p:stCondLst>
                            <p:childTnLst>
                              <p:par>
                                <p:cTn id="49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200"/>
                            </p:stCondLst>
                            <p:childTnLst>
                              <p:par>
                                <p:cTn id="54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200"/>
                            </p:stCondLst>
                            <p:childTnLst>
                              <p:par>
                                <p:cTn id="59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395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450"/>
                            </p:stCondLst>
                            <p:childTnLst>
                              <p:par>
                                <p:cTn id="68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95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8450"/>
                            </p:stCondLst>
                            <p:childTnLst>
                              <p:par>
                                <p:cTn id="7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995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4550"/>
                            </p:stCondLst>
                            <p:childTnLst>
                              <p:par>
                                <p:cTn id="8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6050"/>
                            </p:stCondLst>
                            <p:childTnLst>
                              <p:par>
                                <p:cTn id="92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7550"/>
                            </p:stCondLst>
                            <p:childTnLst>
                              <p:par>
                                <p:cTn id="97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3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650"/>
                            </p:stCondLst>
                            <p:childTnLst>
                              <p:par>
                                <p:cTn id="102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  <p:bldP spid="11269" grpId="0" autoUpdateAnimBg="0"/>
      <p:bldP spid="11270" grpId="0" animBg="1"/>
      <p:bldP spid="11271" grpId="0" autoUpdateAnimBg="0"/>
      <p:bldP spid="11272" grpId="0" autoUpdateAnimBg="0"/>
      <p:bldP spid="11273" grpId="0" autoUpdateAnimBg="0"/>
      <p:bldP spid="11274" grpId="0" autoUpdateAnimBg="0"/>
      <p:bldP spid="11275" grpId="0" autoUpdateAnimBg="0"/>
      <p:bldP spid="11276" grpId="0" autoUpdateAnimBg="0"/>
      <p:bldP spid="11277" grpId="0" autoUpdateAnimBg="0"/>
      <p:bldP spid="11278" grpId="0" animBg="1"/>
      <p:bldP spid="11279" grpId="0" autoUpdateAnimBg="0"/>
      <p:bldP spid="11281" grpId="0" animBg="1"/>
      <p:bldP spid="11282" grpId="0" autoUpdateAnimBg="0"/>
      <p:bldP spid="11283" grpId="0" autoUpdateAnimBg="0"/>
      <p:bldP spid="11284" grpId="0" autoUpdateAnimBg="0"/>
      <p:bldP spid="11285" grpId="0" autoUpdateAnimBg="0"/>
      <p:bldP spid="11286" grpId="0" autoUpdateAnimBg="0"/>
      <p:bldP spid="11287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</TotalTime>
  <Words>407</Words>
  <Application>Microsoft Office PowerPoint</Application>
  <PresentationFormat>Экран (4:3)</PresentationFormat>
  <Paragraphs>133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Расстановка коэффициентов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Расстановка коэффициентов</dc:title>
  <dc:creator>a</dc:creator>
  <cp:lastModifiedBy>USER</cp:lastModifiedBy>
  <cp:revision>14</cp:revision>
  <dcterms:created xsi:type="dcterms:W3CDTF">2004-10-06T05:46:29Z</dcterms:created>
  <dcterms:modified xsi:type="dcterms:W3CDTF">2020-04-06T19:24:00Z</dcterms:modified>
</cp:coreProperties>
</file>