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6" r:id="rId4"/>
    <p:sldId id="258" r:id="rId5"/>
    <p:sldId id="261" r:id="rId6"/>
    <p:sldId id="273" r:id="rId7"/>
    <p:sldId id="259" r:id="rId8"/>
    <p:sldId id="274" r:id="rId9"/>
    <p:sldId id="277" r:id="rId10"/>
    <p:sldId id="275" r:id="rId11"/>
    <p:sldId id="278" r:id="rId12"/>
    <p:sldId id="260" r:id="rId13"/>
    <p:sldId id="279" r:id="rId14"/>
    <p:sldId id="281" r:id="rId15"/>
    <p:sldId id="282" r:id="rId16"/>
    <p:sldId id="280" r:id="rId17"/>
    <p:sldId id="28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 horzBarState="maximized">
    <p:restoredLeft sz="15620"/>
    <p:restoredTop sz="94660"/>
  </p:normalViewPr>
  <p:slideViewPr>
    <p:cSldViewPr>
      <p:cViewPr>
        <p:scale>
          <a:sx n="90" d="100"/>
          <a:sy n="90" d="100"/>
        </p:scale>
        <p:origin x="-684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FDC4769-CDA8-42ED-B731-237EDD8BB2BB}" type="doc">
      <dgm:prSet loTypeId="urn:microsoft.com/office/officeart/2005/8/layout/chevron2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41E28C6-DE51-4835-87B2-025383533FBC}">
      <dgm:prSet phldrT="[Текст]" phldr="1"/>
      <dgm:spPr/>
      <dgm:t>
        <a:bodyPr/>
        <a:lstStyle/>
        <a:p>
          <a:endParaRPr lang="ru-RU" b="1" dirty="0">
            <a:latin typeface="Georgia" pitchFamily="18" charset="0"/>
          </a:endParaRPr>
        </a:p>
      </dgm:t>
    </dgm:pt>
    <dgm:pt modelId="{273A85CD-F2DC-4925-A358-07CD7E7A1566}" type="parTrans" cxnId="{FAFCF67A-2B0E-4DD2-AA08-28E5206D6586}">
      <dgm:prSet/>
      <dgm:spPr/>
      <dgm:t>
        <a:bodyPr/>
        <a:lstStyle/>
        <a:p>
          <a:endParaRPr lang="ru-RU" b="1">
            <a:latin typeface="Georgia" pitchFamily="18" charset="0"/>
          </a:endParaRPr>
        </a:p>
      </dgm:t>
    </dgm:pt>
    <dgm:pt modelId="{9519240E-4B35-4E82-8AE1-AA11B64C1F4A}" type="sibTrans" cxnId="{FAFCF67A-2B0E-4DD2-AA08-28E5206D6586}">
      <dgm:prSet/>
      <dgm:spPr/>
      <dgm:t>
        <a:bodyPr/>
        <a:lstStyle/>
        <a:p>
          <a:endParaRPr lang="ru-RU" b="1">
            <a:latin typeface="Georgia" pitchFamily="18" charset="0"/>
          </a:endParaRPr>
        </a:p>
      </dgm:t>
    </dgm:pt>
    <dgm:pt modelId="{2EC3C3FB-A97B-4533-9245-B6A2AF3DB1A6}">
      <dgm:prSet phldrT="[Текст]" phldr="1"/>
      <dgm:spPr/>
      <dgm:t>
        <a:bodyPr/>
        <a:lstStyle/>
        <a:p>
          <a:endParaRPr lang="ru-RU" b="1" dirty="0">
            <a:latin typeface="Georgia" pitchFamily="18" charset="0"/>
          </a:endParaRPr>
        </a:p>
      </dgm:t>
    </dgm:pt>
    <dgm:pt modelId="{A9BAB33D-C613-407B-A6BB-EBCF4081336B}" type="parTrans" cxnId="{758DD0D8-EB1F-481D-AD2C-9CE1569C8CB0}">
      <dgm:prSet/>
      <dgm:spPr/>
      <dgm:t>
        <a:bodyPr/>
        <a:lstStyle/>
        <a:p>
          <a:endParaRPr lang="ru-RU" b="1">
            <a:latin typeface="Georgia" pitchFamily="18" charset="0"/>
          </a:endParaRPr>
        </a:p>
      </dgm:t>
    </dgm:pt>
    <dgm:pt modelId="{CF41259A-512A-448E-9045-96AC57215245}" type="sibTrans" cxnId="{758DD0D8-EB1F-481D-AD2C-9CE1569C8CB0}">
      <dgm:prSet/>
      <dgm:spPr/>
      <dgm:t>
        <a:bodyPr/>
        <a:lstStyle/>
        <a:p>
          <a:endParaRPr lang="ru-RU" b="1">
            <a:latin typeface="Georgia" pitchFamily="18" charset="0"/>
          </a:endParaRPr>
        </a:p>
      </dgm:t>
    </dgm:pt>
    <dgm:pt modelId="{B7176818-11AD-4DFF-9AE1-42E55A5E2D14}">
      <dgm:prSet phldrT="[Текст]"/>
      <dgm:spPr/>
      <dgm:t>
        <a:bodyPr/>
        <a:lstStyle/>
        <a:p>
          <a:r>
            <a:rPr lang="ru-RU" b="1" dirty="0" smtClean="0">
              <a:latin typeface="Georgia" pitchFamily="18" charset="0"/>
            </a:rPr>
            <a:t>Способ группировки</a:t>
          </a:r>
          <a:endParaRPr lang="ru-RU" b="1" dirty="0">
            <a:latin typeface="Georgia" pitchFamily="18" charset="0"/>
          </a:endParaRPr>
        </a:p>
      </dgm:t>
    </dgm:pt>
    <dgm:pt modelId="{8549E12A-6876-4B44-BE45-AD12D37D2310}" type="parTrans" cxnId="{B729F21A-3584-4F52-91EE-D2240658A03A}">
      <dgm:prSet/>
      <dgm:spPr/>
      <dgm:t>
        <a:bodyPr/>
        <a:lstStyle/>
        <a:p>
          <a:endParaRPr lang="ru-RU" b="1">
            <a:latin typeface="Georgia" pitchFamily="18" charset="0"/>
          </a:endParaRPr>
        </a:p>
      </dgm:t>
    </dgm:pt>
    <dgm:pt modelId="{0FAD0248-DF03-4248-8F25-1562BA07DF0E}" type="sibTrans" cxnId="{B729F21A-3584-4F52-91EE-D2240658A03A}">
      <dgm:prSet/>
      <dgm:spPr/>
      <dgm:t>
        <a:bodyPr/>
        <a:lstStyle/>
        <a:p>
          <a:endParaRPr lang="ru-RU" b="1">
            <a:latin typeface="Georgia" pitchFamily="18" charset="0"/>
          </a:endParaRPr>
        </a:p>
      </dgm:t>
    </dgm:pt>
    <dgm:pt modelId="{9135D949-1EF9-4750-AE77-54D6A45A048F}">
      <dgm:prSet phldrT="[Текст]" phldr="1"/>
      <dgm:spPr/>
      <dgm:t>
        <a:bodyPr/>
        <a:lstStyle/>
        <a:p>
          <a:endParaRPr lang="ru-RU" b="1" dirty="0">
            <a:latin typeface="Georgia" pitchFamily="18" charset="0"/>
          </a:endParaRPr>
        </a:p>
      </dgm:t>
    </dgm:pt>
    <dgm:pt modelId="{77BD42E4-8A51-443E-B024-2A0586036826}" type="parTrans" cxnId="{F2D3A6D7-F294-494F-B6AA-41AD44576934}">
      <dgm:prSet/>
      <dgm:spPr/>
      <dgm:t>
        <a:bodyPr/>
        <a:lstStyle/>
        <a:p>
          <a:endParaRPr lang="ru-RU" b="1">
            <a:latin typeface="Georgia" pitchFamily="18" charset="0"/>
          </a:endParaRPr>
        </a:p>
      </dgm:t>
    </dgm:pt>
    <dgm:pt modelId="{C4FD31F0-689C-45BC-9932-96D72DB25822}" type="sibTrans" cxnId="{F2D3A6D7-F294-494F-B6AA-41AD44576934}">
      <dgm:prSet/>
      <dgm:spPr/>
      <dgm:t>
        <a:bodyPr/>
        <a:lstStyle/>
        <a:p>
          <a:endParaRPr lang="ru-RU" b="1">
            <a:latin typeface="Georgia" pitchFamily="18" charset="0"/>
          </a:endParaRPr>
        </a:p>
      </dgm:t>
    </dgm:pt>
    <dgm:pt modelId="{535DDBDE-BBE0-49CC-BCC3-814B19419BA4}">
      <dgm:prSet phldrT="[Текст]"/>
      <dgm:spPr/>
      <dgm:t>
        <a:bodyPr/>
        <a:lstStyle/>
        <a:p>
          <a:r>
            <a:rPr lang="ru-RU" b="1" dirty="0" smtClean="0">
              <a:latin typeface="Georgia" pitchFamily="18" charset="0"/>
            </a:rPr>
            <a:t>С помощью формул сокращенного умножения</a:t>
          </a:r>
          <a:endParaRPr lang="ru-RU" b="1" dirty="0">
            <a:latin typeface="Georgia" pitchFamily="18" charset="0"/>
          </a:endParaRPr>
        </a:p>
      </dgm:t>
    </dgm:pt>
    <dgm:pt modelId="{10CA7E8A-93DD-47B6-A51E-8C5D14BD4CF6}" type="parTrans" cxnId="{0065CAB6-37A9-41D8-B8C1-A647B4209942}">
      <dgm:prSet/>
      <dgm:spPr/>
      <dgm:t>
        <a:bodyPr/>
        <a:lstStyle/>
        <a:p>
          <a:endParaRPr lang="ru-RU" b="1">
            <a:latin typeface="Georgia" pitchFamily="18" charset="0"/>
          </a:endParaRPr>
        </a:p>
      </dgm:t>
    </dgm:pt>
    <dgm:pt modelId="{5C3FDCE9-6B64-45AD-8777-CCA84FAAADC0}" type="sibTrans" cxnId="{0065CAB6-37A9-41D8-B8C1-A647B4209942}">
      <dgm:prSet/>
      <dgm:spPr/>
      <dgm:t>
        <a:bodyPr/>
        <a:lstStyle/>
        <a:p>
          <a:endParaRPr lang="ru-RU" b="1">
            <a:latin typeface="Georgia" pitchFamily="18" charset="0"/>
          </a:endParaRPr>
        </a:p>
      </dgm:t>
    </dgm:pt>
    <dgm:pt modelId="{3EC8AEFE-CD6F-4B05-BE2D-1BADCEDA3801}">
      <dgm:prSet/>
      <dgm:spPr/>
      <dgm:t>
        <a:bodyPr/>
        <a:lstStyle/>
        <a:p>
          <a:endParaRPr lang="ru-RU" b="1" dirty="0">
            <a:latin typeface="Georgia" pitchFamily="18" charset="0"/>
          </a:endParaRPr>
        </a:p>
      </dgm:t>
    </dgm:pt>
    <dgm:pt modelId="{C00A2D28-2C66-4864-938A-0E2A9AFECB56}" type="parTrans" cxnId="{E6785206-BA0D-43CD-9B4F-A35AC10A2B2D}">
      <dgm:prSet/>
      <dgm:spPr/>
      <dgm:t>
        <a:bodyPr/>
        <a:lstStyle/>
        <a:p>
          <a:endParaRPr lang="ru-RU" b="1">
            <a:latin typeface="Georgia" pitchFamily="18" charset="0"/>
          </a:endParaRPr>
        </a:p>
      </dgm:t>
    </dgm:pt>
    <dgm:pt modelId="{7CE8F173-99AA-4144-98F6-ADD662C0484E}" type="sibTrans" cxnId="{E6785206-BA0D-43CD-9B4F-A35AC10A2B2D}">
      <dgm:prSet/>
      <dgm:spPr/>
      <dgm:t>
        <a:bodyPr/>
        <a:lstStyle/>
        <a:p>
          <a:endParaRPr lang="ru-RU" b="1">
            <a:latin typeface="Georgia" pitchFamily="18" charset="0"/>
          </a:endParaRPr>
        </a:p>
      </dgm:t>
    </dgm:pt>
    <dgm:pt modelId="{2C93261F-864D-4C83-9E83-60C352F261D9}">
      <dgm:prSet/>
      <dgm:spPr/>
      <dgm:t>
        <a:bodyPr/>
        <a:lstStyle/>
        <a:p>
          <a:r>
            <a:rPr lang="ru-RU" b="1" dirty="0" smtClean="0">
              <a:latin typeface="Georgia" pitchFamily="18" charset="0"/>
            </a:rPr>
            <a:t>С помощью комбинации различных приемов</a:t>
          </a:r>
          <a:endParaRPr lang="ru-RU" b="1" dirty="0">
            <a:latin typeface="Georgia" pitchFamily="18" charset="0"/>
          </a:endParaRPr>
        </a:p>
      </dgm:t>
    </dgm:pt>
    <dgm:pt modelId="{9BA2E08E-77E3-40B6-846C-58AA32E1BB87}" type="parTrans" cxnId="{84266016-583B-47EE-AF73-7F2AD4965491}">
      <dgm:prSet/>
      <dgm:spPr/>
      <dgm:t>
        <a:bodyPr/>
        <a:lstStyle/>
        <a:p>
          <a:endParaRPr lang="ru-RU" b="1">
            <a:latin typeface="Georgia" pitchFamily="18" charset="0"/>
          </a:endParaRPr>
        </a:p>
      </dgm:t>
    </dgm:pt>
    <dgm:pt modelId="{02B17B25-C420-4F76-8865-58BC9FE25E42}" type="sibTrans" cxnId="{84266016-583B-47EE-AF73-7F2AD4965491}">
      <dgm:prSet/>
      <dgm:spPr/>
      <dgm:t>
        <a:bodyPr/>
        <a:lstStyle/>
        <a:p>
          <a:endParaRPr lang="ru-RU" b="1">
            <a:latin typeface="Georgia" pitchFamily="18" charset="0"/>
          </a:endParaRPr>
        </a:p>
      </dgm:t>
    </dgm:pt>
    <dgm:pt modelId="{660D3BF7-A736-4CFB-8E86-B96083237F12}">
      <dgm:prSet phldrT="[Текст]"/>
      <dgm:spPr/>
      <dgm:t>
        <a:bodyPr/>
        <a:lstStyle/>
        <a:p>
          <a:r>
            <a:rPr lang="ru-RU" b="1" dirty="0" smtClean="0">
              <a:latin typeface="Georgia" pitchFamily="18" charset="0"/>
            </a:rPr>
            <a:t>Вынесение общего множителя за скобки</a:t>
          </a:r>
          <a:endParaRPr lang="ru-RU" b="1" dirty="0">
            <a:latin typeface="Georgia" pitchFamily="18" charset="0"/>
          </a:endParaRPr>
        </a:p>
      </dgm:t>
    </dgm:pt>
    <dgm:pt modelId="{C91305E1-F816-4D14-82B3-C0FF23F98568}" type="sibTrans" cxnId="{A63C8480-908E-4D90-B10D-16D8879F08F8}">
      <dgm:prSet/>
      <dgm:spPr/>
      <dgm:t>
        <a:bodyPr/>
        <a:lstStyle/>
        <a:p>
          <a:endParaRPr lang="ru-RU" b="1">
            <a:latin typeface="Georgia" pitchFamily="18" charset="0"/>
          </a:endParaRPr>
        </a:p>
      </dgm:t>
    </dgm:pt>
    <dgm:pt modelId="{D464286B-C895-4F98-B53A-B7731CB0F8B7}" type="parTrans" cxnId="{A63C8480-908E-4D90-B10D-16D8879F08F8}">
      <dgm:prSet/>
      <dgm:spPr/>
      <dgm:t>
        <a:bodyPr/>
        <a:lstStyle/>
        <a:p>
          <a:endParaRPr lang="ru-RU" b="1">
            <a:latin typeface="Georgia" pitchFamily="18" charset="0"/>
          </a:endParaRPr>
        </a:p>
      </dgm:t>
    </dgm:pt>
    <dgm:pt modelId="{12BD863F-B5A2-4053-8711-178EEEC22A8F}" type="pres">
      <dgm:prSet presAssocID="{EFDC4769-CDA8-42ED-B731-237EDD8BB2BB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03BC400-0D09-472D-A03F-3ABBD410CAF4}" type="pres">
      <dgm:prSet presAssocID="{041E28C6-DE51-4835-87B2-025383533FBC}" presName="composite" presStyleCnt="0"/>
      <dgm:spPr/>
    </dgm:pt>
    <dgm:pt modelId="{2A0068BC-6ACA-4833-BC3D-5DB619D9B85C}" type="pres">
      <dgm:prSet presAssocID="{041E28C6-DE51-4835-87B2-025383533FBC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FF48CC-8A7B-461F-8ECA-D74E1BE3EAEE}" type="pres">
      <dgm:prSet presAssocID="{041E28C6-DE51-4835-87B2-025383533FBC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BE65F8-4A95-4DD7-94B8-DEED024FDC68}" type="pres">
      <dgm:prSet presAssocID="{9519240E-4B35-4E82-8AE1-AA11B64C1F4A}" presName="sp" presStyleCnt="0"/>
      <dgm:spPr/>
    </dgm:pt>
    <dgm:pt modelId="{E563EFA4-C3F5-4A3D-9136-4AA7DDF48F39}" type="pres">
      <dgm:prSet presAssocID="{2EC3C3FB-A97B-4533-9245-B6A2AF3DB1A6}" presName="composite" presStyleCnt="0"/>
      <dgm:spPr/>
    </dgm:pt>
    <dgm:pt modelId="{37E4CB73-CA99-4A46-B05B-BD9DBFA20D21}" type="pres">
      <dgm:prSet presAssocID="{2EC3C3FB-A97B-4533-9245-B6A2AF3DB1A6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6B40D9-C2A7-4F9C-B49B-B8D0E4194C00}" type="pres">
      <dgm:prSet presAssocID="{2EC3C3FB-A97B-4533-9245-B6A2AF3DB1A6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092688-1D50-4296-8534-4A42CC4E496F}" type="pres">
      <dgm:prSet presAssocID="{CF41259A-512A-448E-9045-96AC57215245}" presName="sp" presStyleCnt="0"/>
      <dgm:spPr/>
    </dgm:pt>
    <dgm:pt modelId="{48B17F99-EEB1-40C2-9414-E05D0D34B63A}" type="pres">
      <dgm:prSet presAssocID="{9135D949-1EF9-4750-AE77-54D6A45A048F}" presName="composite" presStyleCnt="0"/>
      <dgm:spPr/>
    </dgm:pt>
    <dgm:pt modelId="{E0AE79DC-04B6-4CD9-9782-FEDD4C0B9B97}" type="pres">
      <dgm:prSet presAssocID="{9135D949-1EF9-4750-AE77-54D6A45A048F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E7CA1B-1655-46D0-8332-0A5BF55C8C32}" type="pres">
      <dgm:prSet presAssocID="{9135D949-1EF9-4750-AE77-54D6A45A048F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D0F763-0740-431F-89A9-E7FD1B5C3370}" type="pres">
      <dgm:prSet presAssocID="{C4FD31F0-689C-45BC-9932-96D72DB25822}" presName="sp" presStyleCnt="0"/>
      <dgm:spPr/>
    </dgm:pt>
    <dgm:pt modelId="{C948ABA8-DC13-4710-AD75-9287357E4CA3}" type="pres">
      <dgm:prSet presAssocID="{3EC8AEFE-CD6F-4B05-BE2D-1BADCEDA3801}" presName="composite" presStyleCnt="0"/>
      <dgm:spPr/>
    </dgm:pt>
    <dgm:pt modelId="{3B9A763B-FD5E-4280-9B89-978ABC0DCDA0}" type="pres">
      <dgm:prSet presAssocID="{3EC8AEFE-CD6F-4B05-BE2D-1BADCEDA3801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38F832-BF38-44D8-9482-49B67F347772}" type="pres">
      <dgm:prSet presAssocID="{3EC8AEFE-CD6F-4B05-BE2D-1BADCEDA3801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79380D2-D310-4F3D-8D41-354F2AE9E890}" type="presOf" srcId="{EFDC4769-CDA8-42ED-B731-237EDD8BB2BB}" destId="{12BD863F-B5A2-4053-8711-178EEEC22A8F}" srcOrd="0" destOrd="0" presId="urn:microsoft.com/office/officeart/2005/8/layout/chevron2"/>
    <dgm:cxn modelId="{0065CAB6-37A9-41D8-B8C1-A647B4209942}" srcId="{9135D949-1EF9-4750-AE77-54D6A45A048F}" destId="{535DDBDE-BBE0-49CC-BCC3-814B19419BA4}" srcOrd="0" destOrd="0" parTransId="{10CA7E8A-93DD-47B6-A51E-8C5D14BD4CF6}" sibTransId="{5C3FDCE9-6B64-45AD-8777-CCA84FAAADC0}"/>
    <dgm:cxn modelId="{B729F21A-3584-4F52-91EE-D2240658A03A}" srcId="{2EC3C3FB-A97B-4533-9245-B6A2AF3DB1A6}" destId="{B7176818-11AD-4DFF-9AE1-42E55A5E2D14}" srcOrd="0" destOrd="0" parTransId="{8549E12A-6876-4B44-BE45-AD12D37D2310}" sibTransId="{0FAD0248-DF03-4248-8F25-1562BA07DF0E}"/>
    <dgm:cxn modelId="{84266016-583B-47EE-AF73-7F2AD4965491}" srcId="{3EC8AEFE-CD6F-4B05-BE2D-1BADCEDA3801}" destId="{2C93261F-864D-4C83-9E83-60C352F261D9}" srcOrd="0" destOrd="0" parTransId="{9BA2E08E-77E3-40B6-846C-58AA32E1BB87}" sibTransId="{02B17B25-C420-4F76-8865-58BC9FE25E42}"/>
    <dgm:cxn modelId="{FAFCF67A-2B0E-4DD2-AA08-28E5206D6586}" srcId="{EFDC4769-CDA8-42ED-B731-237EDD8BB2BB}" destId="{041E28C6-DE51-4835-87B2-025383533FBC}" srcOrd="0" destOrd="0" parTransId="{273A85CD-F2DC-4925-A358-07CD7E7A1566}" sibTransId="{9519240E-4B35-4E82-8AE1-AA11B64C1F4A}"/>
    <dgm:cxn modelId="{2C04DFC8-AEB9-468B-9675-1B714995E65A}" type="presOf" srcId="{660D3BF7-A736-4CFB-8E86-B96083237F12}" destId="{48FF48CC-8A7B-461F-8ECA-D74E1BE3EAEE}" srcOrd="0" destOrd="0" presId="urn:microsoft.com/office/officeart/2005/8/layout/chevron2"/>
    <dgm:cxn modelId="{5E76D7B1-1496-4922-98B1-6AC77C313154}" type="presOf" srcId="{535DDBDE-BBE0-49CC-BCC3-814B19419BA4}" destId="{0CE7CA1B-1655-46D0-8332-0A5BF55C8C32}" srcOrd="0" destOrd="0" presId="urn:microsoft.com/office/officeart/2005/8/layout/chevron2"/>
    <dgm:cxn modelId="{527A5EC4-90BB-4654-99AE-924C4CA633BD}" type="presOf" srcId="{3EC8AEFE-CD6F-4B05-BE2D-1BADCEDA3801}" destId="{3B9A763B-FD5E-4280-9B89-978ABC0DCDA0}" srcOrd="0" destOrd="0" presId="urn:microsoft.com/office/officeart/2005/8/layout/chevron2"/>
    <dgm:cxn modelId="{00FE8111-0253-42D5-864C-C4D2E28A560A}" type="presOf" srcId="{B7176818-11AD-4DFF-9AE1-42E55A5E2D14}" destId="{B26B40D9-C2A7-4F9C-B49B-B8D0E4194C00}" srcOrd="0" destOrd="0" presId="urn:microsoft.com/office/officeart/2005/8/layout/chevron2"/>
    <dgm:cxn modelId="{A63C8480-908E-4D90-B10D-16D8879F08F8}" srcId="{041E28C6-DE51-4835-87B2-025383533FBC}" destId="{660D3BF7-A736-4CFB-8E86-B96083237F12}" srcOrd="0" destOrd="0" parTransId="{D464286B-C895-4F98-B53A-B7731CB0F8B7}" sibTransId="{C91305E1-F816-4D14-82B3-C0FF23F98568}"/>
    <dgm:cxn modelId="{E730045C-DCCE-49C4-BFAB-B760659C509E}" type="presOf" srcId="{2EC3C3FB-A97B-4533-9245-B6A2AF3DB1A6}" destId="{37E4CB73-CA99-4A46-B05B-BD9DBFA20D21}" srcOrd="0" destOrd="0" presId="urn:microsoft.com/office/officeart/2005/8/layout/chevron2"/>
    <dgm:cxn modelId="{758DD0D8-EB1F-481D-AD2C-9CE1569C8CB0}" srcId="{EFDC4769-CDA8-42ED-B731-237EDD8BB2BB}" destId="{2EC3C3FB-A97B-4533-9245-B6A2AF3DB1A6}" srcOrd="1" destOrd="0" parTransId="{A9BAB33D-C613-407B-A6BB-EBCF4081336B}" sibTransId="{CF41259A-512A-448E-9045-96AC57215245}"/>
    <dgm:cxn modelId="{E6785206-BA0D-43CD-9B4F-A35AC10A2B2D}" srcId="{EFDC4769-CDA8-42ED-B731-237EDD8BB2BB}" destId="{3EC8AEFE-CD6F-4B05-BE2D-1BADCEDA3801}" srcOrd="3" destOrd="0" parTransId="{C00A2D28-2C66-4864-938A-0E2A9AFECB56}" sibTransId="{7CE8F173-99AA-4144-98F6-ADD662C0484E}"/>
    <dgm:cxn modelId="{36BD9E01-FCD5-4826-B14C-9D11C39AA5CF}" type="presOf" srcId="{2C93261F-864D-4C83-9E83-60C352F261D9}" destId="{3638F832-BF38-44D8-9482-49B67F347772}" srcOrd="0" destOrd="0" presId="urn:microsoft.com/office/officeart/2005/8/layout/chevron2"/>
    <dgm:cxn modelId="{F2D3A6D7-F294-494F-B6AA-41AD44576934}" srcId="{EFDC4769-CDA8-42ED-B731-237EDD8BB2BB}" destId="{9135D949-1EF9-4750-AE77-54D6A45A048F}" srcOrd="2" destOrd="0" parTransId="{77BD42E4-8A51-443E-B024-2A0586036826}" sibTransId="{C4FD31F0-689C-45BC-9932-96D72DB25822}"/>
    <dgm:cxn modelId="{F225A8AA-5210-4007-A93F-F9AA192195D6}" type="presOf" srcId="{041E28C6-DE51-4835-87B2-025383533FBC}" destId="{2A0068BC-6ACA-4833-BC3D-5DB619D9B85C}" srcOrd="0" destOrd="0" presId="urn:microsoft.com/office/officeart/2005/8/layout/chevron2"/>
    <dgm:cxn modelId="{9E4D568C-2474-42C8-BDE3-2D310B281E88}" type="presOf" srcId="{9135D949-1EF9-4750-AE77-54D6A45A048F}" destId="{E0AE79DC-04B6-4CD9-9782-FEDD4C0B9B97}" srcOrd="0" destOrd="0" presId="urn:microsoft.com/office/officeart/2005/8/layout/chevron2"/>
    <dgm:cxn modelId="{8805C994-1152-4A11-9740-B8661B6067EF}" type="presParOf" srcId="{12BD863F-B5A2-4053-8711-178EEEC22A8F}" destId="{C03BC400-0D09-472D-A03F-3ABBD410CAF4}" srcOrd="0" destOrd="0" presId="urn:microsoft.com/office/officeart/2005/8/layout/chevron2"/>
    <dgm:cxn modelId="{808C67BA-33DE-4540-A33A-F2564AD00702}" type="presParOf" srcId="{C03BC400-0D09-472D-A03F-3ABBD410CAF4}" destId="{2A0068BC-6ACA-4833-BC3D-5DB619D9B85C}" srcOrd="0" destOrd="0" presId="urn:microsoft.com/office/officeart/2005/8/layout/chevron2"/>
    <dgm:cxn modelId="{908EE204-39A7-4031-92B7-BBFB47602714}" type="presParOf" srcId="{C03BC400-0D09-472D-A03F-3ABBD410CAF4}" destId="{48FF48CC-8A7B-461F-8ECA-D74E1BE3EAEE}" srcOrd="1" destOrd="0" presId="urn:microsoft.com/office/officeart/2005/8/layout/chevron2"/>
    <dgm:cxn modelId="{5E2C612E-B19F-4D0A-9E0B-E40818E81DE6}" type="presParOf" srcId="{12BD863F-B5A2-4053-8711-178EEEC22A8F}" destId="{59BE65F8-4A95-4DD7-94B8-DEED024FDC68}" srcOrd="1" destOrd="0" presId="urn:microsoft.com/office/officeart/2005/8/layout/chevron2"/>
    <dgm:cxn modelId="{B9E82B55-6CEE-4444-A630-949361D504F4}" type="presParOf" srcId="{12BD863F-B5A2-4053-8711-178EEEC22A8F}" destId="{E563EFA4-C3F5-4A3D-9136-4AA7DDF48F39}" srcOrd="2" destOrd="0" presId="urn:microsoft.com/office/officeart/2005/8/layout/chevron2"/>
    <dgm:cxn modelId="{D5E29ED1-3F8F-4E69-96BD-190F9EC72546}" type="presParOf" srcId="{E563EFA4-C3F5-4A3D-9136-4AA7DDF48F39}" destId="{37E4CB73-CA99-4A46-B05B-BD9DBFA20D21}" srcOrd="0" destOrd="0" presId="urn:microsoft.com/office/officeart/2005/8/layout/chevron2"/>
    <dgm:cxn modelId="{07A048A5-73FF-4087-8304-7B7DBD4F2E21}" type="presParOf" srcId="{E563EFA4-C3F5-4A3D-9136-4AA7DDF48F39}" destId="{B26B40D9-C2A7-4F9C-B49B-B8D0E4194C00}" srcOrd="1" destOrd="0" presId="urn:microsoft.com/office/officeart/2005/8/layout/chevron2"/>
    <dgm:cxn modelId="{8CAA9CBE-FA09-44B3-8192-B49BC635530D}" type="presParOf" srcId="{12BD863F-B5A2-4053-8711-178EEEC22A8F}" destId="{B6092688-1D50-4296-8534-4A42CC4E496F}" srcOrd="3" destOrd="0" presId="urn:microsoft.com/office/officeart/2005/8/layout/chevron2"/>
    <dgm:cxn modelId="{26C18BA8-70C6-4FC0-AADD-2C94061562C6}" type="presParOf" srcId="{12BD863F-B5A2-4053-8711-178EEEC22A8F}" destId="{48B17F99-EEB1-40C2-9414-E05D0D34B63A}" srcOrd="4" destOrd="0" presId="urn:microsoft.com/office/officeart/2005/8/layout/chevron2"/>
    <dgm:cxn modelId="{CFC3ED81-4DBE-472D-9944-BA2DFA12FF8E}" type="presParOf" srcId="{48B17F99-EEB1-40C2-9414-E05D0D34B63A}" destId="{E0AE79DC-04B6-4CD9-9782-FEDD4C0B9B97}" srcOrd="0" destOrd="0" presId="urn:microsoft.com/office/officeart/2005/8/layout/chevron2"/>
    <dgm:cxn modelId="{8CE7089E-D9FB-4EB2-BB71-FF28DDC606D4}" type="presParOf" srcId="{48B17F99-EEB1-40C2-9414-E05D0D34B63A}" destId="{0CE7CA1B-1655-46D0-8332-0A5BF55C8C32}" srcOrd="1" destOrd="0" presId="urn:microsoft.com/office/officeart/2005/8/layout/chevron2"/>
    <dgm:cxn modelId="{F717E534-27FA-4249-95B6-4CE69F1619B5}" type="presParOf" srcId="{12BD863F-B5A2-4053-8711-178EEEC22A8F}" destId="{77D0F763-0740-431F-89A9-E7FD1B5C3370}" srcOrd="5" destOrd="0" presId="urn:microsoft.com/office/officeart/2005/8/layout/chevron2"/>
    <dgm:cxn modelId="{0E972950-EF5F-471E-A7DD-52F6E6D50CC7}" type="presParOf" srcId="{12BD863F-B5A2-4053-8711-178EEEC22A8F}" destId="{C948ABA8-DC13-4710-AD75-9287357E4CA3}" srcOrd="6" destOrd="0" presId="urn:microsoft.com/office/officeart/2005/8/layout/chevron2"/>
    <dgm:cxn modelId="{A508EE3C-B9A0-4A00-BC83-254AEED922D9}" type="presParOf" srcId="{C948ABA8-DC13-4710-AD75-9287357E4CA3}" destId="{3B9A763B-FD5E-4280-9B89-978ABC0DCDA0}" srcOrd="0" destOrd="0" presId="urn:microsoft.com/office/officeart/2005/8/layout/chevron2"/>
    <dgm:cxn modelId="{6876664B-1851-4234-9F1A-17CE27FA52AF}" type="presParOf" srcId="{C948ABA8-DC13-4710-AD75-9287357E4CA3}" destId="{3638F832-BF38-44D8-9482-49B67F347772}" srcOrd="1" destOrd="0" presId="urn:microsoft.com/office/officeart/2005/8/layout/chevron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E0A4D-8E12-4826-BA40-8F5CC65AD71B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D42A9-5AAA-42F8-994E-4E94C3D6E3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E0A4D-8E12-4826-BA40-8F5CC65AD71B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D42A9-5AAA-42F8-994E-4E94C3D6E3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E0A4D-8E12-4826-BA40-8F5CC65AD71B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D42A9-5AAA-42F8-994E-4E94C3D6E3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E0A4D-8E12-4826-BA40-8F5CC65AD71B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D42A9-5AAA-42F8-994E-4E94C3D6E3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E0A4D-8E12-4826-BA40-8F5CC65AD71B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D42A9-5AAA-42F8-994E-4E94C3D6E3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E0A4D-8E12-4826-BA40-8F5CC65AD71B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D42A9-5AAA-42F8-994E-4E94C3D6E3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E0A4D-8E12-4826-BA40-8F5CC65AD71B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D42A9-5AAA-42F8-994E-4E94C3D6E3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E0A4D-8E12-4826-BA40-8F5CC65AD71B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D42A9-5AAA-42F8-994E-4E94C3D6E3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E0A4D-8E12-4826-BA40-8F5CC65AD71B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D42A9-5AAA-42F8-994E-4E94C3D6E3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E0A4D-8E12-4826-BA40-8F5CC65AD71B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D42A9-5AAA-42F8-994E-4E94C3D6E3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E0A4D-8E12-4826-BA40-8F5CC65AD71B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D42A9-5AAA-42F8-994E-4E94C3D6E3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r="5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8E0A4D-8E12-4826-BA40-8F5CC65AD71B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3D42A9-5AAA-42F8-994E-4E94C3D6E36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5984" y="1285860"/>
            <a:ext cx="592935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0099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Georgia" pitchFamily="18" charset="0"/>
              </a:rPr>
              <a:t>Разложение многочлена на множители</a:t>
            </a:r>
            <a:endParaRPr lang="ru-RU" sz="5400" b="1" dirty="0">
              <a:solidFill>
                <a:srgbClr val="000099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7356" y="169111"/>
            <a:ext cx="714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99"/>
                </a:solidFill>
                <a:latin typeface="Georgia" pitchFamily="18" charset="0"/>
              </a:rPr>
              <a:t>СПОСОБ  ГРУППИРОВКИ</a:t>
            </a:r>
            <a:endParaRPr lang="ru-RU" sz="2400" b="1" dirty="0">
              <a:solidFill>
                <a:srgbClr val="000099"/>
              </a:solidFill>
              <a:latin typeface="Georg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357422" y="1357298"/>
            <a:ext cx="4338688" cy="34163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№ 2. Разложить на множители: </a:t>
            </a:r>
          </a:p>
          <a:p>
            <a:pPr>
              <a:lnSpc>
                <a:spcPct val="150000"/>
              </a:lnSpc>
            </a:pP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i="1" dirty="0" err="1" smtClean="0">
                <a:latin typeface="Times New Roman" pitchFamily="18" charset="0"/>
                <a:cs typeface="Times New Roman" pitchFamily="18" charset="0"/>
              </a:rPr>
              <a:t>ab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3a + 4b + 12</a:t>
            </a: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б)  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400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+ у +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2400" i="1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+ 5</a:t>
            </a:r>
          </a:p>
          <a:p>
            <a:pPr>
              <a:lnSpc>
                <a:spcPct val="150000"/>
              </a:lnSpc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в)   ах − 3х + 6 − 2а</a:t>
            </a:r>
          </a:p>
          <a:p>
            <a:pPr>
              <a:lnSpc>
                <a:spcPct val="150000"/>
              </a:lnSpc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г)   6х</a:t>
            </a:r>
            <a:r>
              <a:rPr lang="ru-RU" sz="2400" i="1" baseline="30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−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+ 6 −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en-US" sz="2400" i="1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2400" i="1" baseline="30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7356" y="169111"/>
            <a:ext cx="714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99"/>
                </a:solidFill>
                <a:latin typeface="Georgia" pitchFamily="18" charset="0"/>
              </a:rPr>
              <a:t>СПОСОБ  ГРУППИРОВКИ</a:t>
            </a:r>
            <a:endParaRPr lang="ru-RU" sz="2400" b="1" dirty="0">
              <a:solidFill>
                <a:srgbClr val="000099"/>
              </a:solidFill>
              <a:latin typeface="Georg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357422" y="1357298"/>
            <a:ext cx="6365845" cy="540147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№ 2. Проверь себя: </a:t>
            </a:r>
          </a:p>
          <a:p>
            <a:pPr>
              <a:lnSpc>
                <a:spcPct val="150000"/>
              </a:lnSpc>
            </a:pPr>
            <a:endParaRPr lang="ru-RU" sz="1400" i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ab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3a + </a:t>
            </a:r>
            <a:r>
              <a:rPr lang="en-US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4b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+ 12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= (</a:t>
            </a:r>
            <a:r>
              <a:rPr lang="en-US" sz="2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ab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US" sz="2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4b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) + (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3a + 12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) =</a:t>
            </a:r>
          </a:p>
          <a:p>
            <a:pPr>
              <a:lnSpc>
                <a:spcPct val="150000"/>
              </a:lnSpc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b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+ 4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) +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a +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4) = (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+ 4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)(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b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б)   </a:t>
            </a:r>
            <a:r>
              <a:rPr lang="en-US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400" b="1" i="1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+ у + </a:t>
            </a:r>
            <a:r>
              <a:rPr lang="ru-RU" sz="2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2400" b="1" i="1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+ 5 = (</a:t>
            </a:r>
            <a:r>
              <a:rPr lang="en-US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400" b="1" i="1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2400" b="1" i="1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) + (у + 5) = </a:t>
            </a:r>
          </a:p>
          <a:p>
            <a:pPr>
              <a:lnSpc>
                <a:spcPct val="150000"/>
              </a:lnSpc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=  у</a:t>
            </a:r>
            <a:r>
              <a:rPr lang="ru-RU" sz="2400" i="1" baseline="30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+ у) + 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(у + 5) = (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+ у)(у</a:t>
            </a:r>
            <a:r>
              <a:rPr lang="ru-RU" sz="2400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1)</a:t>
            </a: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в)   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ах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− 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3х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− 2а + 6 =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− 3) − 2(а − 3) = </a:t>
            </a:r>
          </a:p>
          <a:p>
            <a:pPr>
              <a:lnSpc>
                <a:spcPct val="150000"/>
              </a:lnSpc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=  (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− 3)(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− 2) </a:t>
            </a:r>
          </a:p>
          <a:p>
            <a:pPr>
              <a:lnSpc>
                <a:spcPct val="150000"/>
              </a:lnSpc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г)   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6х</a:t>
            </a:r>
            <a:r>
              <a:rPr lang="ru-RU" sz="2400" b="1" i="1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i="1" baseline="30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−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+ 6 − </a:t>
            </a:r>
            <a:r>
              <a:rPr lang="ru-RU" sz="2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en-US" sz="2400" b="1" i="1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b="1" i="1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= (6х</a:t>
            </a:r>
            <a:r>
              <a:rPr lang="ru-RU" sz="2400" i="1" baseline="30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−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en-US" sz="2400" i="1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) + (−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+ 6) = </a:t>
            </a:r>
          </a:p>
          <a:p>
            <a:pPr>
              <a:lnSpc>
                <a:spcPct val="150000"/>
              </a:lnSpc>
            </a:pP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х</a:t>
            </a:r>
            <a:r>
              <a:rPr lang="ru-RU" sz="2400" i="1" baseline="30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(6</a:t>
            </a:r>
            <a:r>
              <a:rPr lang="ru-RU" sz="2400" i="1" baseline="30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−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) + </a:t>
            </a: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(6 −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) = (6 −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)(х</a:t>
            </a:r>
            <a:r>
              <a:rPr lang="ru-RU" sz="2400" i="1" baseline="30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1)</a:t>
            </a: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7356" y="169111"/>
            <a:ext cx="71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99"/>
                </a:solidFill>
                <a:latin typeface="Georgia" pitchFamily="18" charset="0"/>
              </a:rPr>
              <a:t>С ПОМОЩЬЮ ФОРМУЛ СОКРАЩЕННОГО УМНОЖЕНИЯ</a:t>
            </a:r>
            <a:endParaRPr lang="ru-RU" sz="2400" b="1" dirty="0">
              <a:solidFill>
                <a:srgbClr val="000099"/>
              </a:solidFill>
              <a:latin typeface="Georgia" pitchFamily="18" charset="0"/>
            </a:endParaRPr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1928794" y="1643050"/>
            <a:ext cx="7215206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</a:t>
            </a:r>
            <a:r>
              <a:rPr kumimoji="0" lang="ru-RU" sz="24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− b</a:t>
            </a:r>
            <a:r>
              <a:rPr kumimoji="0" lang="ru-RU" sz="24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= (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−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)(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+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    (разность квадратов)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</a:t>
            </a:r>
            <a:r>
              <a:rPr kumimoji="0" lang="ru-RU" sz="24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+ 2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ab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+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</a:t>
            </a:r>
            <a:r>
              <a:rPr kumimoji="0" lang="ru-RU" sz="24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= (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+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r>
              <a:rPr kumimoji="0" lang="ru-RU" sz="24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(квадрат суммы)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</a:t>
            </a:r>
            <a:r>
              <a:rPr kumimoji="0" lang="ru-RU" sz="24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− 2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ab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+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</a:t>
            </a:r>
            <a:r>
              <a:rPr kumimoji="0" lang="ru-RU" sz="24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= (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−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r>
              <a:rPr kumimoji="0" lang="ru-RU" sz="24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(квадрат разности)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</a:t>
            </a:r>
            <a:r>
              <a:rPr kumimoji="0" lang="en-US" sz="24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− b</a:t>
            </a:r>
            <a:r>
              <a:rPr kumimoji="0" lang="en-US" sz="24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= (a − b)(a</a:t>
            </a:r>
            <a:r>
              <a:rPr kumimoji="0" lang="en-US" sz="24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+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ab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+ b</a:t>
            </a:r>
            <a:r>
              <a:rPr kumimoji="0" lang="en-US" sz="24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  (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разность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кубов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</a:t>
            </a:r>
            <a:r>
              <a:rPr kumimoji="0" lang="en-US" sz="24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+ b</a:t>
            </a:r>
            <a:r>
              <a:rPr kumimoji="0" lang="en-US" sz="24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= (a + b)(a</a:t>
            </a:r>
            <a:r>
              <a:rPr kumimoji="0" lang="en-US" sz="24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−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ab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+ b</a:t>
            </a:r>
            <a:r>
              <a:rPr kumimoji="0" lang="en-US" sz="24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  (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сумма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кубов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7356" y="169111"/>
            <a:ext cx="71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99"/>
                </a:solidFill>
                <a:latin typeface="Georgia" pitchFamily="18" charset="0"/>
              </a:rPr>
              <a:t>С ПОМОЩЬЮ ФОРМУЛ СОКРАЩЕННОГО УМНОЖЕНИЯ</a:t>
            </a:r>
            <a:endParaRPr lang="ru-RU" sz="2400" b="1" dirty="0">
              <a:solidFill>
                <a:srgbClr val="000099"/>
              </a:solidFill>
              <a:latin typeface="Georgia" pitchFamily="18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143108" y="1785926"/>
            <a:ext cx="7000892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Разложить на множители: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sz="2400" i="1" baseline="30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−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4х</a:t>
            </a:r>
            <a:r>
              <a:rPr lang="ru-RU" sz="2400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sz="12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Решение: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1. 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Выражение  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sz="2400" i="1" baseline="30000" dirty="0" smtClean="0">
                <a:latin typeface="Times New Roman" pitchFamily="18" charset="0"/>
                <a:cs typeface="Times New Roman" pitchFamily="18" charset="0"/>
              </a:rPr>
              <a:t>4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можно представить в виде квадрата:   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sz="2400" i="1" baseline="30000" dirty="0" smtClean="0"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= (y</a:t>
            </a:r>
            <a:r>
              <a:rPr lang="ru-RU" sz="2400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400" i="1" baseline="30000" dirty="0" smtClean="0">
                <a:latin typeface="Times New Roman" pitchFamily="18" charset="0"/>
                <a:cs typeface="Times New Roman" pitchFamily="18" charset="0"/>
              </a:rPr>
              <a:t> 2</a:t>
            </a: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2. 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Выражение  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4х</a:t>
            </a:r>
            <a:r>
              <a:rPr lang="ru-RU" sz="2400" i="1" baseline="30000" dirty="0" smtClean="0">
                <a:latin typeface="Times New Roman" pitchFamily="18" charset="0"/>
                <a:cs typeface="Times New Roman" pitchFamily="18" charset="0"/>
              </a:rPr>
              <a:t>2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можно представить в виде квадрата: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 4х</a:t>
            </a:r>
            <a:r>
              <a:rPr lang="ru-RU" sz="2400" i="1" baseline="30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(2х)</a:t>
            </a:r>
            <a:r>
              <a:rPr lang="ru-RU" sz="2400" i="1" baseline="30000" dirty="0" smtClean="0">
                <a:latin typeface="Times New Roman" pitchFamily="18" charset="0"/>
                <a:cs typeface="Times New Roman" pitchFamily="18" charset="0"/>
              </a:rPr>
              <a:t> 2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 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Таким образом мы получаем разность квадратов двух выражений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   y</a:t>
            </a:r>
            <a:r>
              <a:rPr lang="ru-RU" sz="2400" i="1" baseline="30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− 4х</a:t>
            </a:r>
            <a:r>
              <a:rPr lang="ru-RU" sz="2400" i="1" baseline="30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= (y</a:t>
            </a:r>
            <a:r>
              <a:rPr lang="ru-RU" sz="2400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400" i="1" baseline="30000" dirty="0" smtClean="0">
                <a:latin typeface="Times New Roman" pitchFamily="18" charset="0"/>
                <a:cs typeface="Times New Roman" pitchFamily="18" charset="0"/>
              </a:rPr>
              <a:t> 2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−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87371" y="6000768"/>
            <a:ext cx="11705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(2х)</a:t>
            </a:r>
            <a:r>
              <a:rPr lang="ru-RU" sz="2400" i="1" baseline="30000" dirty="0" smtClean="0">
                <a:latin typeface="Times New Roman" pitchFamily="18" charset="0"/>
                <a:cs typeface="Times New Roman" pitchFamily="18" charset="0"/>
              </a:rPr>
              <a:t> 2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=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715008" y="6000768"/>
            <a:ext cx="23262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(y</a:t>
            </a:r>
            <a:r>
              <a:rPr lang="ru-RU" sz="2400" i="1" baseline="30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− 2х)(y</a:t>
            </a:r>
            <a:r>
              <a:rPr lang="ru-RU" sz="2400" i="1" baseline="30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+ 2х)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000760" y="1142984"/>
            <a:ext cx="3071802" cy="461665"/>
          </a:xfrm>
          <a:prstGeom prst="rect">
            <a:avLst/>
          </a:prstGeom>
          <a:ln w="1905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r"/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</a:t>
            </a:r>
            <a:r>
              <a:rPr kumimoji="0" lang="ru-RU" sz="2400" b="1" i="0" u="none" strike="noStrike" cap="none" normalizeH="0" baseline="3000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− b</a:t>
            </a:r>
            <a:r>
              <a:rPr kumimoji="0" lang="ru-RU" sz="2400" b="1" i="0" u="none" strike="noStrike" cap="none" normalizeH="0" baseline="3000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= (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−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)(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+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7356" y="169111"/>
            <a:ext cx="71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99"/>
                </a:solidFill>
                <a:latin typeface="Georgia" pitchFamily="18" charset="0"/>
              </a:rPr>
              <a:t>С ПОМОЩЬЮ ФОРМУЛ СОКРАЩЕННОГО УМНОЖЕНИЯ</a:t>
            </a:r>
            <a:endParaRPr lang="ru-RU" sz="2400" b="1" dirty="0">
              <a:solidFill>
                <a:srgbClr val="000099"/>
              </a:solidFill>
              <a:latin typeface="Georgia" pitchFamily="18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143108" y="1571612"/>
            <a:ext cx="7000892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Разложить на множители: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sz="2400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+ 4ху + 4х</a:t>
            </a:r>
            <a:r>
              <a:rPr lang="ru-RU" sz="2400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sz="12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Решение:</a:t>
            </a:r>
          </a:p>
          <a:p>
            <a:endParaRPr lang="ru-RU" sz="1200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Выражение  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sz="2400" i="1" baseline="30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−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это квадрат  выражения 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y</a:t>
            </a: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2. 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Выражение  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4х</a:t>
            </a:r>
            <a:r>
              <a:rPr lang="ru-RU" sz="2400" i="1" baseline="30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−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это квадрат выражения 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2х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Выражение  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4ху</a:t>
            </a:r>
            <a:r>
              <a:rPr lang="ru-RU" sz="2400" i="1" baseline="30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−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это удвоенное произведение первого и второго выражения </a:t>
            </a:r>
          </a:p>
          <a:p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Таким образом мы получаем квадрат суммы двух выражений</a:t>
            </a:r>
          </a:p>
          <a:p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y</a:t>
            </a:r>
            <a:r>
              <a:rPr lang="ru-RU" sz="2400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+ 4ху + 4х</a:t>
            </a:r>
            <a:r>
              <a:rPr lang="ru-RU" sz="2400" i="1" baseline="30000" dirty="0" smtClean="0">
                <a:latin typeface="Times New Roman" pitchFamily="18" charset="0"/>
                <a:cs typeface="Times New Roman" pitchFamily="18" charset="0"/>
              </a:rPr>
              <a:t>2 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= y</a:t>
            </a:r>
            <a:r>
              <a:rPr lang="ru-RU" sz="2400" i="1" baseline="30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+ 2 </a:t>
            </a:r>
            <a:r>
              <a:rPr lang="en-US" sz="2400" dirty="0" smtClean="0"/>
              <a:t>∙</a:t>
            </a:r>
            <a:r>
              <a:rPr lang="ru-RU" sz="2400" dirty="0" smtClean="0"/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2х </a:t>
            </a:r>
            <a:r>
              <a:rPr lang="en-US" sz="2400" dirty="0" smtClean="0"/>
              <a:t>∙</a:t>
            </a:r>
            <a:r>
              <a:rPr lang="ru-RU" sz="2400" dirty="0" smtClean="0"/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у + (2х)</a:t>
            </a:r>
            <a:r>
              <a:rPr lang="ru-RU" sz="2400" i="1" baseline="30000" dirty="0" smtClean="0">
                <a:latin typeface="Times New Roman" pitchFamily="18" charset="0"/>
                <a:cs typeface="Times New Roman" pitchFamily="18" charset="0"/>
              </a:rPr>
              <a:t>2 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= (у + 2х)</a:t>
            </a:r>
            <a:r>
              <a:rPr lang="ru-RU" sz="2400" i="1" baseline="30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=</a:t>
            </a: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  = (у + 2х)(у + 2х)</a:t>
            </a:r>
            <a:r>
              <a:rPr lang="ru-RU" sz="2400" i="1" baseline="30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500694" y="1142984"/>
            <a:ext cx="3571868" cy="461665"/>
          </a:xfrm>
          <a:prstGeom prst="rect">
            <a:avLst/>
          </a:prstGeom>
          <a:ln w="1905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</a:t>
            </a:r>
            <a:r>
              <a:rPr kumimoji="0" lang="ru-RU" sz="2400" b="1" i="0" u="none" strike="noStrike" cap="none" normalizeH="0" baseline="3000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+ 2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ab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+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</a:t>
            </a:r>
            <a:r>
              <a:rPr kumimoji="0" lang="ru-RU" sz="2400" b="1" i="0" u="none" strike="noStrike" cap="none" normalizeH="0" baseline="3000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= (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+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r>
              <a:rPr kumimoji="0" lang="ru-RU" sz="2400" b="1" i="0" u="none" strike="noStrike" cap="none" normalizeH="0" baseline="3000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endParaRPr lang="ru-RU" sz="2400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7356" y="169111"/>
            <a:ext cx="71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99"/>
                </a:solidFill>
                <a:latin typeface="Georgia" pitchFamily="18" charset="0"/>
              </a:rPr>
              <a:t>С ПОМОЩЬЮ ФОРМУЛ СОКРАЩЕННОГО УМНОЖЕНИЯ</a:t>
            </a:r>
            <a:endParaRPr lang="ru-RU" sz="2400" b="1" dirty="0">
              <a:solidFill>
                <a:srgbClr val="000099"/>
              </a:solidFill>
              <a:latin typeface="Georgia" pitchFamily="18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143108" y="1714488"/>
            <a:ext cx="7000892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Разложить на множители: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sz="2400" i="1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− 8х</a:t>
            </a:r>
            <a:r>
              <a:rPr lang="ru-RU" sz="2400" i="1" baseline="30000" dirty="0" smtClean="0">
                <a:latin typeface="Times New Roman" pitchFamily="18" charset="0"/>
                <a:cs typeface="Times New Roman" pitchFamily="18" charset="0"/>
              </a:rPr>
              <a:t>6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sz="12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Решение:</a:t>
            </a:r>
          </a:p>
          <a:p>
            <a:endParaRPr lang="ru-RU" sz="1200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Выражение  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sz="2400" i="1" baseline="30000" dirty="0" smtClean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−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это куб выражения 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y</a:t>
            </a: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2. 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Выражение  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8х</a:t>
            </a:r>
            <a:r>
              <a:rPr lang="ru-RU" sz="2400" i="1" baseline="30000" dirty="0" smtClean="0">
                <a:latin typeface="Times New Roman" pitchFamily="18" charset="0"/>
                <a:cs typeface="Times New Roman" pitchFamily="18" charset="0"/>
              </a:rPr>
              <a:t>6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−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это куб выражения 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2х</a:t>
            </a:r>
            <a:r>
              <a:rPr lang="ru-RU" sz="2400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Таким образом мы получаем разность кубов двух выражений</a:t>
            </a:r>
          </a:p>
          <a:p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y</a:t>
            </a:r>
            <a:r>
              <a:rPr lang="ru-RU" sz="2400" i="1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− 8х</a:t>
            </a:r>
            <a:r>
              <a:rPr lang="ru-RU" sz="2400" i="1" baseline="30000" dirty="0" smtClean="0">
                <a:latin typeface="Times New Roman" pitchFamily="18" charset="0"/>
                <a:cs typeface="Times New Roman" pitchFamily="18" charset="0"/>
              </a:rPr>
              <a:t>6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= y</a:t>
            </a:r>
            <a:r>
              <a:rPr lang="ru-RU" sz="2400" i="1" baseline="30000" dirty="0" smtClean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− (2х</a:t>
            </a:r>
            <a:r>
              <a:rPr lang="ru-RU" sz="2400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400" i="1" baseline="30000" dirty="0" smtClean="0">
                <a:latin typeface="Times New Roman" pitchFamily="18" charset="0"/>
                <a:cs typeface="Times New Roman" pitchFamily="18" charset="0"/>
              </a:rPr>
              <a:t> 3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= (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sz="2400" i="1" baseline="30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− 2х</a:t>
            </a:r>
            <a:r>
              <a:rPr lang="ru-RU" sz="2400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)(у</a:t>
            </a:r>
            <a:r>
              <a:rPr lang="ru-RU" sz="2400" i="1" baseline="30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+ 2х</a:t>
            </a:r>
            <a:r>
              <a:rPr lang="ru-RU" sz="2400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у + 4х</a:t>
            </a:r>
            <a:r>
              <a:rPr lang="ru-RU" sz="2400" i="1" baseline="30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400" i="1" baseline="30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929190" y="1142984"/>
            <a:ext cx="4143372" cy="461665"/>
          </a:xfrm>
          <a:prstGeom prst="rect">
            <a:avLst/>
          </a:prstGeom>
          <a:ln w="1905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</a:t>
            </a:r>
            <a:r>
              <a:rPr kumimoji="0" lang="en-US" sz="2400" b="1" i="0" u="none" strike="noStrike" cap="none" normalizeH="0" baseline="3000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− b</a:t>
            </a:r>
            <a:r>
              <a:rPr kumimoji="0" lang="en-US" sz="2400" b="1" i="0" u="none" strike="noStrike" cap="none" normalizeH="0" baseline="3000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= (a − b)(a</a:t>
            </a:r>
            <a:r>
              <a:rPr kumimoji="0" lang="en-US" sz="2400" b="1" i="0" u="none" strike="noStrike" cap="none" normalizeH="0" baseline="3000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+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ab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+ b</a:t>
            </a:r>
            <a:r>
              <a:rPr kumimoji="0" lang="en-US" sz="2400" b="1" i="0" u="none" strike="noStrike" cap="none" normalizeH="0" baseline="3000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7356" y="169111"/>
            <a:ext cx="71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99"/>
                </a:solidFill>
                <a:latin typeface="Georgia" pitchFamily="18" charset="0"/>
              </a:rPr>
              <a:t>С ПОМОЩЬЮ ФОРМУЛ СОКРАЩЕННОГО УМНОЖЕНИЯ</a:t>
            </a:r>
            <a:endParaRPr lang="ru-RU" sz="2400" b="1" dirty="0">
              <a:solidFill>
                <a:srgbClr val="000099"/>
              </a:solidFill>
              <a:latin typeface="Georg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357422" y="1357298"/>
            <a:ext cx="4338688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№ 3. Разложить на множители: </a:t>
            </a:r>
          </a:p>
          <a:p>
            <a:pPr>
              <a:lnSpc>
                <a:spcPct val="150000"/>
              </a:lnSpc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а)   4 − 36а</a:t>
            </a:r>
            <a:r>
              <a:rPr lang="ru-RU" sz="2400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б)   а</a:t>
            </a:r>
            <a:r>
              <a:rPr lang="ru-RU" sz="2400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− 12а + 36</a:t>
            </a:r>
          </a:p>
          <a:p>
            <a:pPr>
              <a:lnSpc>
                <a:spcPct val="150000"/>
              </a:lnSpc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в)  1000</a:t>
            </a:r>
            <a:r>
              <a:rPr lang="ru-RU" sz="2400" i="1" baseline="30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−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en-US" sz="2400" i="1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i="1" baseline="30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00298" y="4357694"/>
            <a:ext cx="3165418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№ 4. Реши уравнение: </a:t>
            </a:r>
          </a:p>
          <a:p>
            <a:pPr>
              <a:lnSpc>
                <a:spcPct val="150000"/>
              </a:lnSpc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i="1" baseline="30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− 49 = 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7356" y="169111"/>
            <a:ext cx="71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99"/>
                </a:solidFill>
                <a:latin typeface="Georgia" pitchFamily="18" charset="0"/>
              </a:rPr>
              <a:t>С ПОМОЩЬЮ ФОРМУЛ СОКРАЩЕННОГО УМНОЖЕНИЯ</a:t>
            </a:r>
            <a:endParaRPr lang="ru-RU" sz="2400" b="1" dirty="0">
              <a:solidFill>
                <a:srgbClr val="000099"/>
              </a:solidFill>
              <a:latin typeface="Georg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357422" y="1357298"/>
            <a:ext cx="6133410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№ 3. Проверь себя: </a:t>
            </a:r>
          </a:p>
          <a:p>
            <a:pPr>
              <a:lnSpc>
                <a:spcPct val="150000"/>
              </a:lnSpc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а)   4 − 36а</a:t>
            </a:r>
            <a:r>
              <a:rPr lang="ru-RU" sz="2400" i="1" baseline="30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= (2 − 6а)(2 + 6а) </a:t>
            </a:r>
          </a:p>
          <a:p>
            <a:pPr>
              <a:lnSpc>
                <a:spcPct val="150000"/>
              </a:lnSpc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б)   а</a:t>
            </a:r>
            <a:r>
              <a:rPr lang="ru-RU" sz="2400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− 12а + 36 = (а − 6)</a:t>
            </a:r>
            <a:r>
              <a:rPr lang="ru-RU" sz="2400" i="1" baseline="30000" dirty="0" smtClean="0">
                <a:latin typeface="Times New Roman" pitchFamily="18" charset="0"/>
                <a:cs typeface="Times New Roman" pitchFamily="18" charset="0"/>
              </a:rPr>
              <a:t> 2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= (а − 6)(а − 6) </a:t>
            </a:r>
          </a:p>
          <a:p>
            <a:pPr>
              <a:lnSpc>
                <a:spcPct val="150000"/>
              </a:lnSpc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в)  1000</a:t>
            </a:r>
            <a:r>
              <a:rPr lang="ru-RU" sz="2400" i="1" baseline="30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−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en-US" sz="2400" i="1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i="1" baseline="30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= (10 −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)(100 +10х +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i="1" baseline="30000" dirty="0" smtClean="0">
                <a:latin typeface="Times New Roman" pitchFamily="18" charset="0"/>
                <a:cs typeface="Times New Roman" pitchFamily="18" charset="0"/>
              </a:rPr>
              <a:t> 2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) </a:t>
            </a:r>
            <a:endParaRPr lang="ru-RU" sz="2400" i="1" baseline="30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00298" y="3714752"/>
            <a:ext cx="4163319" cy="28623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№ 4. Проверь себя: </a:t>
            </a:r>
          </a:p>
          <a:p>
            <a:pPr>
              <a:lnSpc>
                <a:spcPct val="150000"/>
              </a:lnSpc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i="1" baseline="30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− 49 = 0</a:t>
            </a:r>
          </a:p>
          <a:p>
            <a:pPr>
              <a:lnSpc>
                <a:spcPct val="150000"/>
              </a:lnSpc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− 7)(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+ 7) = 0</a:t>
            </a:r>
          </a:p>
          <a:p>
            <a:pPr>
              <a:lnSpc>
                <a:spcPct val="150000"/>
              </a:lnSpc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− 7) = 0                (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+ 7) = 0</a:t>
            </a:r>
          </a:p>
          <a:p>
            <a:pPr>
              <a:lnSpc>
                <a:spcPct val="150000"/>
              </a:lnSpc>
            </a:pP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= 7                         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= −7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356" y="169111"/>
            <a:ext cx="71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99"/>
                </a:solidFill>
                <a:latin typeface="Georgia" pitchFamily="18" charset="0"/>
              </a:rPr>
              <a:t>СПОСОБЫ РАЗЛОЖЕНИЯ МНОГОЧЛЕНОВ НА МНОЖИТЕЛИ</a:t>
            </a:r>
            <a:endParaRPr lang="ru-RU" sz="2400" b="1" dirty="0">
              <a:solidFill>
                <a:srgbClr val="000099"/>
              </a:solidFill>
              <a:latin typeface="Georgia" pitchFamily="18" charset="0"/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2071670" y="1571612"/>
          <a:ext cx="6715172" cy="4572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7356" y="169111"/>
            <a:ext cx="71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99"/>
                </a:solidFill>
                <a:latin typeface="Georgia" pitchFamily="18" charset="0"/>
              </a:rPr>
              <a:t>ВЫНЕСЕНИЕ ОБЩЕГО </a:t>
            </a:r>
          </a:p>
          <a:p>
            <a:pPr algn="ctr"/>
            <a:r>
              <a:rPr lang="ru-RU" sz="2400" b="1" dirty="0" smtClean="0">
                <a:solidFill>
                  <a:srgbClr val="000099"/>
                </a:solidFill>
                <a:latin typeface="Georgia" pitchFamily="18" charset="0"/>
              </a:rPr>
              <a:t>МНОЖИТЕЛЯ ЗА СКОБКИ</a:t>
            </a:r>
            <a:endParaRPr lang="ru-RU" sz="2400" b="1" dirty="0">
              <a:solidFill>
                <a:srgbClr val="000099"/>
              </a:solidFill>
              <a:latin typeface="Georg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14546" y="1214422"/>
            <a:ext cx="692945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Алгоритм отыскания общего множителя: 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найти наибольший общий делитель коэффициентов всех одночленов,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входящих в многочлен,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он и будет общим числовым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множителем;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найти общую буквенную часть для всех членов многочлена (выбрать наименьший показатель степени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произведение коэффициента и общей буквенной части, найденных на первом и втором шагах, является общим множителем, который выносим за скобки.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7356" y="169111"/>
            <a:ext cx="71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99"/>
                </a:solidFill>
                <a:latin typeface="Georgia" pitchFamily="18" charset="0"/>
              </a:rPr>
              <a:t>ВЫНЕСЕНИЕ ОБЩЕГО </a:t>
            </a:r>
          </a:p>
          <a:p>
            <a:pPr algn="ctr"/>
            <a:r>
              <a:rPr lang="ru-RU" sz="2400" b="1" dirty="0" smtClean="0">
                <a:solidFill>
                  <a:srgbClr val="000099"/>
                </a:solidFill>
                <a:latin typeface="Georgia" pitchFamily="18" charset="0"/>
              </a:rPr>
              <a:t>МНОЖИТЕЛЯ ЗА СКОБКИ</a:t>
            </a:r>
            <a:endParaRPr lang="ru-RU" sz="2400" b="1" dirty="0">
              <a:solidFill>
                <a:srgbClr val="000099"/>
              </a:solidFill>
              <a:latin typeface="Georgia" pitchFamily="18" charset="0"/>
            </a:endParaRP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2143108" y="1000108"/>
            <a:ext cx="7000892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Разложить на множители: 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5y</a:t>
            </a:r>
            <a:r>
              <a:rPr lang="ru-RU" sz="2400" i="1" baseline="30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x − 20y</a:t>
            </a:r>
            <a:r>
              <a:rPr lang="ru-RU" sz="2400" i="1" baseline="30000" dirty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sz="12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Решение: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1. Наибольший общий делитель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коэффициентов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20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равен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5</a:t>
            </a:r>
          </a:p>
          <a:p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2. Общая буквенная часть с наименьшим показателем степени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sz="2400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  Произведение коэффициента и общей буквенной части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найденных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первом и втором шагах, т. 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5y</a:t>
            </a:r>
            <a:r>
              <a:rPr lang="ru-RU" sz="2400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является общим множителем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который и выносим за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скобки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5y</a:t>
            </a:r>
            <a:r>
              <a:rPr lang="ru-RU" sz="2400" i="1" baseline="30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x − 20y</a:t>
            </a:r>
            <a:r>
              <a:rPr lang="ru-RU" sz="2400" i="1" baseline="30000" dirty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5y</a:t>
            </a:r>
            <a:r>
              <a:rPr lang="ru-RU" sz="2400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(y</a:t>
            </a:r>
            <a:r>
              <a:rPr lang="ru-RU" sz="2400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x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− 4)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53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53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53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536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536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7356" y="169111"/>
            <a:ext cx="71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99"/>
                </a:solidFill>
                <a:latin typeface="Georgia" pitchFamily="18" charset="0"/>
              </a:rPr>
              <a:t>ВЫНЕСЕНИЕ ОБЩЕГО </a:t>
            </a:r>
          </a:p>
          <a:p>
            <a:pPr algn="ctr"/>
            <a:r>
              <a:rPr lang="ru-RU" sz="2400" b="1" dirty="0" smtClean="0">
                <a:solidFill>
                  <a:srgbClr val="000099"/>
                </a:solidFill>
                <a:latin typeface="Georgia" pitchFamily="18" charset="0"/>
              </a:rPr>
              <a:t>МНОЖИТЕЛЯ ЗА СКОБКИ</a:t>
            </a:r>
            <a:endParaRPr lang="ru-RU" sz="2400" b="1" dirty="0">
              <a:solidFill>
                <a:srgbClr val="000099"/>
              </a:solidFill>
              <a:latin typeface="Georg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357422" y="1357298"/>
            <a:ext cx="4338688" cy="34163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№ 1. Разложить на множители: </a:t>
            </a:r>
          </a:p>
          <a:p>
            <a:pPr>
              <a:lnSpc>
                <a:spcPct val="150000"/>
              </a:lnSpc>
            </a:pP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а)   4х</a:t>
            </a:r>
            <a:r>
              <a:rPr lang="ru-RU" sz="2400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12х</a:t>
            </a:r>
          </a:p>
          <a:p>
            <a:pPr>
              <a:lnSpc>
                <a:spcPct val="150000"/>
              </a:lnSpc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б)  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 i="1" baseline="300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− 2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 i="1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в)   5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 i="1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400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−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i="1" dirty="0" err="1" smtClean="0">
                <a:latin typeface="Times New Roman" pitchFamily="18" charset="0"/>
                <a:cs typeface="Times New Roman" pitchFamily="18" charset="0"/>
              </a:rPr>
              <a:t>bc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+ 15abc</a:t>
            </a: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г)  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(a + b)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−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sz="2400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(a + b)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i="1" baseline="30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7356" y="169111"/>
            <a:ext cx="71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99"/>
                </a:solidFill>
                <a:latin typeface="Georgia" pitchFamily="18" charset="0"/>
              </a:rPr>
              <a:t>ВЫНЕСЕНИЕ ОБЩЕГО </a:t>
            </a:r>
          </a:p>
          <a:p>
            <a:pPr algn="ctr"/>
            <a:r>
              <a:rPr lang="ru-RU" sz="2400" b="1" dirty="0" smtClean="0">
                <a:solidFill>
                  <a:srgbClr val="000099"/>
                </a:solidFill>
                <a:latin typeface="Georgia" pitchFamily="18" charset="0"/>
              </a:rPr>
              <a:t>МНОЖИТЕЛЯ ЗА СКОБКИ</a:t>
            </a:r>
            <a:endParaRPr lang="ru-RU" sz="2400" b="1" dirty="0">
              <a:solidFill>
                <a:srgbClr val="000099"/>
              </a:solidFill>
              <a:latin typeface="Georg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357422" y="1357298"/>
            <a:ext cx="6675225" cy="34163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№ 1. Проверь себя: </a:t>
            </a:r>
          </a:p>
          <a:p>
            <a:pPr>
              <a:lnSpc>
                <a:spcPct val="150000"/>
              </a:lnSpc>
            </a:pP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а)   4х</a:t>
            </a:r>
            <a:r>
              <a:rPr lang="ru-RU" sz="2400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12х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= 4x(x +3)</a:t>
            </a: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б)  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 i="1" baseline="300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− 2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 i="1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= a</a:t>
            </a:r>
            <a:r>
              <a:rPr lang="en-US" sz="2400" i="1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(a</a:t>
            </a:r>
            <a:r>
              <a:rPr lang="ru-RU" sz="2400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−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2)</a:t>
            </a: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в)   5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 i="1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400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−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1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i="1" dirty="0" err="1" smtClean="0">
                <a:latin typeface="Times New Roman" pitchFamily="18" charset="0"/>
                <a:cs typeface="Times New Roman" pitchFamily="18" charset="0"/>
              </a:rPr>
              <a:t>bc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+ 15abc = 5abc(a</a:t>
            </a:r>
            <a:r>
              <a:rPr lang="en-US" sz="2400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b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−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2a + 3)</a:t>
            </a:r>
            <a:r>
              <a:rPr lang="en-US" sz="2400" i="1" baseline="30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г)  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(a + b)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−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sz="2400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(a + b)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= (a + b)(2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−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sz="2400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i="1" baseline="30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7356" y="169111"/>
            <a:ext cx="714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99"/>
                </a:solidFill>
                <a:latin typeface="Georgia" pitchFamily="18" charset="0"/>
              </a:rPr>
              <a:t>СПОСОБ  ГРУППИРОВКИ</a:t>
            </a:r>
            <a:endParaRPr lang="ru-RU" sz="2400" b="1" dirty="0">
              <a:solidFill>
                <a:srgbClr val="000099"/>
              </a:solidFill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14546" y="1214422"/>
            <a:ext cx="692945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Чтобы разложить многочлен на множители способом группировки, надо: 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1. объединяем слагаемые многочлена в группы (обычно по два, реже по три и т. д.), которые содержат общий множитель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2. выносим общий множитель за скобки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3. полученные произведения имеют общий множитель в виде многочлена, который снова выносим за скобки.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7356" y="169111"/>
            <a:ext cx="714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99"/>
                </a:solidFill>
                <a:latin typeface="Georgia" pitchFamily="18" charset="0"/>
              </a:rPr>
              <a:t>СПОСОБ  ГРУППИРОВКИ</a:t>
            </a:r>
            <a:endParaRPr lang="ru-RU" sz="2400" b="1" dirty="0">
              <a:solidFill>
                <a:srgbClr val="000099"/>
              </a:solidFill>
              <a:latin typeface="Georgia" pitchFamily="18" charset="0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143108" y="1000108"/>
            <a:ext cx="7000892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Разложить на множители: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i="1" baseline="30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ху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+ 3х + 3у  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Решение: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1. 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Объединим в одну группу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i="1" baseline="30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ху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во вторую -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3у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3х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2. 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первой группе можно вынести за скобку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во второй –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3.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 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Теперь мы видим, что полученные произведения имеют общий множитель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+ у),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который можно вынести за скобку 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i="1" baseline="30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ху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+ 3х + 3у = (х</a:t>
            </a:r>
            <a:r>
              <a:rPr lang="ru-RU" sz="2400" i="1" baseline="30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ху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) + (3х + 3у) = </a:t>
            </a: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            =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+ у) + 3(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+ у)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86446" y="6182045"/>
            <a:ext cx="21675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= (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+ у)(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+3)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7356" y="169111"/>
            <a:ext cx="714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99"/>
                </a:solidFill>
                <a:latin typeface="Georgia" pitchFamily="18" charset="0"/>
              </a:rPr>
              <a:t>СПОСОБ  ГРУППИРОВКИ</a:t>
            </a:r>
            <a:endParaRPr lang="ru-RU" sz="2400" b="1" dirty="0">
              <a:solidFill>
                <a:srgbClr val="000099"/>
              </a:solidFill>
              <a:latin typeface="Georgia" pitchFamily="18" charset="0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143108" y="1000108"/>
            <a:ext cx="7000892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Разложить на множители: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i="1" baseline="30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ху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+ 3х + 3у  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Решение: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1. 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Объединим в одну группу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i="1" baseline="30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3х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во вторую -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ху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3у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2. 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первой группе можно вынести за скобку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во второй –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у.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 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Теперь мы видим, что полученные произведения  имеют общий множитель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+ 3),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который можно вынести за скобку 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i="1" baseline="30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ху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+ 3х + 3у = (х</a:t>
            </a:r>
            <a:r>
              <a:rPr lang="ru-RU" sz="2400" i="1" baseline="30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+ 3х) + (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ху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+ 3у) = </a:t>
            </a: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            =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+ 3) + у(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+ 3)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86446" y="6143644"/>
            <a:ext cx="21675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= (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+ 3)(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+у)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266</Words>
  <Application>Microsoft Office PowerPoint</Application>
  <PresentationFormat>Экран (4:3)</PresentationFormat>
  <Paragraphs>160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sam</dc:creator>
  <cp:lastModifiedBy>sam</cp:lastModifiedBy>
  <cp:revision>17</cp:revision>
  <dcterms:created xsi:type="dcterms:W3CDTF">2020-04-05T19:27:17Z</dcterms:created>
  <dcterms:modified xsi:type="dcterms:W3CDTF">2020-04-06T09:01:36Z</dcterms:modified>
</cp:coreProperties>
</file>