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notesSlides/notesSlide5.xml" ContentType="application/vnd.openxmlformats-officedocument.presentationml.notesSlide+xml"/>
  <Override PartName="/ppt/notesSlides/_rels/notesSlide5.xml.rels" ContentType="application/vnd.openxmlformats-package.relationships+xml"/>
  <Override PartName="/ppt/notesSlides/_rels/notesSlide10.xml.rels" ContentType="application/vnd.openxmlformats-package.relationships+xml"/>
  <Override PartName="/ppt/notesSlides/notesSlide10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ffffff"/>
                </a:solidFill>
                <a:latin typeface="Constantia"/>
              </a:rPr>
              <a:t>Для перемещения страницы щёлкните мышью</a:t>
            </a:r>
            <a:endParaRPr b="0" lang="en-US" sz="1800" spc="-1" strike="noStrike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89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90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8FA41B00-F57D-467F-B221-E00A121FBB21}" type="slidenum">
              <a:rPr b="0" lang="ru-RU" sz="1400" spc="-1" strike="noStrike">
                <a:latin typeface="Times New Roman"/>
              </a:rPr>
              <a:t>1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 fontScale="5000"/>
          </a:bodyPr>
          <a:p>
            <a:pPr marL="216000" indent="-216000">
              <a:lnSpc>
                <a:spcPct val="100000"/>
              </a:lnSpc>
            </a:pPr>
            <a:r>
              <a:rPr b="1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Диагностика воображения с помощью теста Е. Торренса "Закончи рисунок"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В данном исследовании был выбран метод диагностики воображения у школьников младшего возраста на основе теста "Закончи рисунок" из образной батареи тестов Е. Торренса. Данный способ исследования можно отнести и к проективному методу.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С точки зрения Е.Торренса, деятельность воображения начинается с появления чувствительности к недостаткам, отсутствию элементов, дисгармонии, проблемам и так далее. Согласно терминологии Е. Торренса, "...происходит идентификация трудностей, возникновение догадок или формирование гипотез относительно недостающих элементов, проверка и перепроверка этих гипотез, их возможное воплощение, что проявляется в создании многообразных рисунков".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Материал данного метода, используемый в исследованиях и диагностике, позволяет активизировать деятельность воображения, не ограничивая его (воображения) свободу действий; выявляет одно из главных его качеств — видение целостности объекта (явления, проекта, ситуации) раньше его составляющих частей. Возможность реконструировать, моделировать объект, комбинировать его составные части, используя анализ и синтез воображения, уже изначально «заложена» природой в детей, в их психический процесс воображения.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Данный тест способствует многозначному нахождению решений поставленных задач, предложенных заданий, развитию видения перспективы. Предложенный вариант теста представляет собой набор картинок с изображением некоторых элементов, незаконченных линий, фигур, используя которые участникам нужно нарисовать каждую картинку - проявляя своё воображение, применяя свои идеи, - закончив рисунок так, чтобы получилось осмысленное изображение. Тест предполагает использование 10-ти картинок, которые не повторяются и не дублируются по своим исходным данным (составляющим элементам), что даёт наиболее продуктивные и надёжные результаты. Детям раздаются отдельные листы бумаги с изображением простых элементов отдельных предметов, линий. Затем им предлагается, на основе каждой из предложенных картинок, нарисовать как можно больше рисунков, причём создание каждого рисунка может производиться как внутри контура, так и за его пределами; при любом, удобном для ребёнка, развороте листка бумаги с изображенной на нём фигурой. Время исполнения рисунков не ограничивается во избежание торопливости, неуверенности, тревожности детей. Слева или справа от каждого рисунка нужно написать название законченного рисунка. В тесте использованы следующие оценочные показатели: беглость, гибкость, оригинальность, разработанность.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1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Инструкция:</a:t>
            </a:r>
            <a:br/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Итак, перед вами лист с десятью незаконченными рисунками. Если вы дорисуете к ним свои дополнительные линии, изображения, у вас получатся интересные предметы или сюжетные картинки. Постарайтесь применять новые идеи. Дорисовывать можно что хотите, чем хотите и как хотите; лист можно поворачивать. После завершения рисунка дайте ему название, которое следует написать в строке слева или справа от рисунка." Затем тестируемым были розданы листы с 10-ю незавершёнными фигурами и было предложено приступить к работе.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Целью применения этого метода было определение уровня развития воображения у детей младшего школьного возраста. При исследовании необходимо чёткое осознание концепции воображения, критериев воображения, таких как продуктивность, гибкость, оригинальность, разработанность.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Сначала следует определить, стоит ли результат засчитывать, т.е, релевантен ли он заданию. Те варианты, которые не соответствуют заданиям, не учитываются. Нерелевантными считаются результаты, в которых не выполнено основное условие задания: использование исходного элемента; это те результаты, в которых рисунок участника никак не связан с незавершёнными фигурами, изображениями.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1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Обработка результатов: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Каждую релевантную идею следует отнести к одной из категорий ответов. Для этого составляем списки тестируемых школьников, списки критериев воображения, определяем баллы выполнения заданий теста. Записываем все данные в соответствующие им графы.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Определяем баллы за продуктивность (количественный показатель): его высчитываем по выполненному числу замыслов, композиций, идей с использованием исходного изображения. Максимальный балл - 10.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Определяем баллы за гибкость: этот показатель определяется числом различных категорий ответов. Для определения категории могут использоваться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как сами рисунки, так и их названия, что иногда не совпадает, идеи. Засчитывается от 0 до 1 балла за каждый неповторяемый нюанс. (Для тех ответов, которые не могут быть включены ни в одну из категорий ответов,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следует применить новые категории с обозначениями "Х1", "Х2" и т.д., что требуется очень редко). Низкий показатель гибкости указывает на ригидность мышления, низкий уровень информированности, ограниченность/неразвитость интеллектуального потенциала и/или низкую мотивацию, самомотивацию, заинтересованность.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Определяем баллы за оригинальность: это результаты, в которых тестируемые: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- проявляют оригинальность, находчивость, пластичность, фантазии; здесь засчитывается максимально 2 балла, минимально - 0 баллов;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- объединяют несколько исходных фигур, элементов в единый рисунок. Такие результаты указывают на нестандартность воображения, творческого мышления и отхождение от общепринятого ограничения. Инструкция к тесту и раздельность исходных элементов рисунков никаким образом не указывает на возможность такого решения, но, вместе с тем, и не запрещает его. Торренс считает необходимым присуждать дополнительные баллы по оригинальности за объединение в блоки исходных фигур: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- за объединение двух рисунков - 2 балла;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- за объединение 3-5 рисунков - 5 баллов;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- за объединение 6-10 рисунков - 10 баллов (максимальная).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Эти премиальные баллы добавляются к общей сумме баллов за оригинальность. Высокие значения этого показателя характеризуют высокую творческую и интеллектуальную активность, неконформность, устойчивость жизненных позиций. Оригинальность решения способствует умению конструировать.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Определяем баллы за разработанность: при оценке тщательности разработки ответов, баллы даются за каждую значительную деталь, идею, дополняющую исходный стимульный элемент как в границах его контура, так и за его пределами. При этом, однако, добавленный элемент каждого рисунка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должен быть значительным, иначе его разработанность не оценивается. Таким образом, по 1 баллу даётся за: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- каждую существенную добавленную деталь. При этом каждый класс деталей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оценивается один раз и при повторении не учитывается;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- цвет (если он дополняет основную идею рисунка; создаёт фон);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- специальную штриховку (но не за каждую линию, а за общую идею): тени, объём, тональность;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- украшение (если оно имеет смысл);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- каждую вариацию оформления (кроме чисто количественных повторений), значимую по отношению к основному изображению: так, одинаковые предметы, фигуры разного размера могут передавать идею пространства, перспективу;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- поворот рисунка на 90 градсов и более; необычность ракурса (например, вид изнутри); выход за рамки задания большей части рисунка;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- каждое дополнение в названии сверх необходимого минимума.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Если линия разделяет рисунок на две значимые части, то подсчитывают баллы в обеих частях и суммируют их. Если линия обозначает определенный предмет - пояс, шарф и т. д., то она оценивается одним баллом.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Максимальное количество баллов равно 10-ти.</a:t>
            </a:r>
            <a:endParaRPr b="0" lang="ru-RU" sz="12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Таким образом, данный метод даёт возможность достаточно полного изучения воображения у детей младшего школьного возраста; его особенностей и диагностики его развития.</a:t>
            </a:r>
            <a:endParaRPr b="0" lang="ru-RU" sz="1200" spc="-1" strike="noStrike">
              <a:latin typeface="Arial"/>
            </a:endParaRPr>
          </a:p>
        </p:txBody>
      </p:sp>
      <p:sp>
        <p:nvSpPr>
          <p:cNvPr id="221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C34CFD5-4AB5-4239-ADDB-06F59830EBA4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218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894C37C-AF9A-40F1-8670-27D2B91F758B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323964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02208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323964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602208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323964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602208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5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6" name="PlaceHolder 6"/>
          <p:cNvSpPr>
            <a:spLocks noGrp="1"/>
          </p:cNvSpPr>
          <p:nvPr>
            <p:ph type="body"/>
          </p:nvPr>
        </p:nvSpPr>
        <p:spPr>
          <a:xfrm>
            <a:off x="323964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7" name="PlaceHolder 7"/>
          <p:cNvSpPr>
            <a:spLocks noGrp="1"/>
          </p:cNvSpPr>
          <p:nvPr>
            <p:ph type="body"/>
          </p:nvPr>
        </p:nvSpPr>
        <p:spPr>
          <a:xfrm>
            <a:off x="602208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7" name="PlaceHolder 5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323964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602208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83" name="PlaceHolder 6"/>
          <p:cNvSpPr>
            <a:spLocks noGrp="1"/>
          </p:cNvSpPr>
          <p:nvPr>
            <p:ph type="body"/>
          </p:nvPr>
        </p:nvSpPr>
        <p:spPr>
          <a:xfrm>
            <a:off x="323964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84" name="PlaceHolder 7"/>
          <p:cNvSpPr>
            <a:spLocks noGrp="1"/>
          </p:cNvSpPr>
          <p:nvPr>
            <p:ph type="body"/>
          </p:nvPr>
        </p:nvSpPr>
        <p:spPr>
          <a:xfrm>
            <a:off x="602208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3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533520" y="1371600"/>
            <a:ext cx="7851240" cy="1828440"/>
          </a:xfrm>
          <a:prstGeom prst="rect">
            <a:avLst/>
          </a:prstGeom>
        </p:spPr>
        <p:txBody>
          <a:bodyPr lIns="0" rIns="18360" tIns="0" bIns="0" anchor="b">
            <a:normAutofit/>
          </a:bodyPr>
          <a:p>
            <a:pPr algn="r">
              <a:lnSpc>
                <a:spcPct val="100000"/>
              </a:lnSpc>
            </a:pPr>
            <a:r>
              <a:rPr b="1" lang="en-US" sz="5600" spc="-1" strike="noStrike">
                <a:solidFill>
                  <a:srgbClr val="50e0ea"/>
                </a:solidFill>
                <a:latin typeface="Calibri"/>
              </a:rPr>
              <a:t>Образец заголовка</a:t>
            </a:r>
            <a:endParaRPr b="0" lang="en-US" sz="5600" spc="-1" strike="noStrike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543C0499-A97B-4D63-A76C-89799D164227}" type="datetime">
              <a:rPr b="0" lang="ru-RU" sz="1200" spc="-1" strike="noStrike">
                <a:solidFill>
                  <a:srgbClr val="d1eaed"/>
                </a:solidFill>
                <a:latin typeface="Constantia"/>
              </a:rPr>
              <a:t>3.4.20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9F28E3DD-9A9A-425D-BCEF-CDD3D5D56F0E}" type="slidenum">
              <a:rPr b="0" lang="ru-RU" sz="1200" spc="-1" strike="noStrike">
                <a:solidFill>
                  <a:srgbClr val="d1eaed"/>
                </a:solidFill>
                <a:latin typeface="Constant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00" spc="-1" strike="noStrike">
                <a:solidFill>
                  <a:srgbClr val="ffffff"/>
                </a:solidFill>
                <a:latin typeface="Constantia"/>
              </a:rPr>
              <a:t>Для правки структуры щёлкните мышью</a:t>
            </a:r>
            <a:endParaRPr b="0" lang="en-US" sz="2600" spc="-1" strike="noStrike">
              <a:solidFill>
                <a:srgbClr val="ffffff"/>
              </a:solidFill>
              <a:latin typeface="Constant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100" spc="-1" strike="noStrike">
                <a:solidFill>
                  <a:srgbClr val="ffffff"/>
                </a:solidFill>
                <a:latin typeface="Constantia"/>
              </a:rPr>
              <a:t>Второй уровень структуры</a:t>
            </a:r>
            <a:endParaRPr b="0" lang="en-US" sz="2100" spc="-1" strike="noStrike">
              <a:solidFill>
                <a:srgbClr val="ffffff"/>
              </a:solidFill>
              <a:latin typeface="Constant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Constantia"/>
              </a:rPr>
              <a:t>Третий уровень структуры</a:t>
            </a:r>
            <a:endParaRPr b="0" lang="en-US" sz="2000" spc="-1" strike="noStrike">
              <a:solidFill>
                <a:srgbClr val="ffffff"/>
              </a:solidFill>
              <a:latin typeface="Constant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ffffff"/>
                </a:solidFill>
                <a:latin typeface="Constantia"/>
              </a:rPr>
              <a:t>Четвёртый уровень структуры</a:t>
            </a:r>
            <a:endParaRPr b="0" lang="en-US" sz="2000" spc="-1" strike="noStrike">
              <a:solidFill>
                <a:srgbClr val="ffffff"/>
              </a:solidFill>
              <a:latin typeface="Constant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Constantia"/>
              </a:rPr>
              <a:t>Пятый уровень структуры</a:t>
            </a:r>
            <a:endParaRPr b="0" lang="en-US" sz="2000" spc="-1" strike="noStrike">
              <a:solidFill>
                <a:srgbClr val="ffffff"/>
              </a:solidFill>
              <a:latin typeface="Constant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Constantia"/>
              </a:rPr>
              <a:t>Шестой уровень структуры</a:t>
            </a:r>
            <a:endParaRPr b="0" lang="en-US" sz="2000" spc="-1" strike="noStrike">
              <a:solidFill>
                <a:srgbClr val="ffffff"/>
              </a:solidFill>
              <a:latin typeface="Constant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Constantia"/>
              </a:rPr>
              <a:t>Седьмой уровень структуры</a:t>
            </a:r>
            <a:endParaRPr b="0" lang="en-US" sz="2000" spc="-1" strike="noStrike">
              <a:solidFill>
                <a:srgbClr val="ffffff"/>
              </a:solidFill>
              <a:latin typeface="Constant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8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49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1" name="PlaceHolder 6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en-US" sz="5000" spc="-1" strike="noStrike">
                <a:solidFill>
                  <a:srgbClr val="04617b"/>
                </a:solidFill>
                <a:latin typeface="Calibri"/>
              </a:rPr>
              <a:t>Образец заголовка</a:t>
            </a:r>
            <a:endParaRPr b="0" lang="en-US" sz="5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2" name="PlaceHolder 7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</a:rPr>
              <a:t>Образец текста</a:t>
            </a:r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640080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b="0" lang="en-US" sz="2400" spc="-1" strike="noStrike">
                <a:solidFill>
                  <a:srgbClr val="000000"/>
                </a:solidFill>
                <a:latin typeface="Constantia"/>
              </a:rPr>
              <a:t>Второй уровень</a:t>
            </a:r>
            <a:endParaRPr b="0" lang="en-US" sz="2400" spc="-1" strike="noStrike">
              <a:solidFill>
                <a:srgbClr val="000000"/>
              </a:solidFill>
              <a:latin typeface="Constantia"/>
            </a:endParaRPr>
          </a:p>
          <a:p>
            <a:pPr lvl="2" marL="914400" indent="-246600">
              <a:lnSpc>
                <a:spcPct val="100000"/>
              </a:lnSpc>
              <a:spcBef>
                <a:spcPts val="42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b="0" lang="en-US" sz="2100" spc="-1" strike="noStrike">
                <a:solidFill>
                  <a:srgbClr val="000000"/>
                </a:solidFill>
                <a:latin typeface="Constantia"/>
              </a:rPr>
              <a:t>Третий уровень</a:t>
            </a:r>
            <a:endParaRPr b="0" lang="en-US" sz="2100" spc="-1" strike="noStrike">
              <a:solidFill>
                <a:srgbClr val="000000"/>
              </a:solidFill>
              <a:latin typeface="Constantia"/>
            </a:endParaRPr>
          </a:p>
          <a:p>
            <a:pPr lvl="3" marL="1188720" indent="-209880">
              <a:lnSpc>
                <a:spcPct val="100000"/>
              </a:lnSpc>
              <a:spcBef>
                <a:spcPts val="400"/>
              </a:spcBef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b="0" lang="en-US" sz="2000" spc="-1" strike="noStrike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  <a:p>
            <a:pPr lvl="4" marL="1463040" indent="-209880">
              <a:lnSpc>
                <a:spcPct val="100000"/>
              </a:lnSpc>
              <a:spcBef>
                <a:spcPts val="400"/>
              </a:spcBef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b="0" lang="en-US" sz="2000" spc="-1" strike="noStrike">
                <a:solidFill>
                  <a:srgbClr val="000000"/>
                </a:solidFill>
                <a:latin typeface="Constantia"/>
              </a:rPr>
              <a:t>Пятый уровень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3" name="PlaceHolder 8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C038D9D3-79D0-4C20-963D-A94593261D81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3.4.20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54" name="PlaceHolder 9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55" name="PlaceHolder 10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DE89F466-0AA2-4FCA-B6AB-9860876A4BEC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94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95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97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EE96DC9B-43BE-487E-AE69-8580C9330531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3.4.20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98" name="PlaceHolder 7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99" name="PlaceHolder 8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B6A6B873-362C-4781-8B73-0E82186586DF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00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onstantia"/>
              </a:rPr>
              <a:t>Для правки текста заглавия щёлкните мышью</a:t>
            </a:r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1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</a:rPr>
              <a:t>Для правки структуры щёлкните мышью</a:t>
            </a:r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100" spc="-1" strike="noStrike">
                <a:solidFill>
                  <a:srgbClr val="000000"/>
                </a:solidFill>
                <a:latin typeface="Constantia"/>
              </a:rPr>
              <a:t>Второй уровень структуры</a:t>
            </a:r>
            <a:endParaRPr b="0" lang="en-US" sz="2100" spc="-1" strike="noStrike">
              <a:solidFill>
                <a:srgbClr val="000000"/>
              </a:solidFill>
              <a:latin typeface="Constant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onstantia"/>
              </a:rPr>
              <a:t>Третий уровень структуры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onstantia"/>
              </a:rPr>
              <a:t>Четвёртый уровень структуры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onstantia"/>
              </a:rPr>
              <a:t>Пятый уровень структуры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onstantia"/>
              </a:rPr>
              <a:t>Шестой уровень структуры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onstantia"/>
              </a:rPr>
              <a:t>Седьмой уровень структуры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40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141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2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43" name="PlaceHolder 6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en-US" sz="5000" spc="-1" strike="noStrike">
                <a:solidFill>
                  <a:srgbClr val="04617b"/>
                </a:solidFill>
                <a:latin typeface="Calibri"/>
              </a:rPr>
              <a:t>Образец заголовка</a:t>
            </a:r>
            <a:endParaRPr b="0" lang="en-US" sz="5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44" name="PlaceHolder 7"/>
          <p:cNvSpPr>
            <a:spLocks noGrp="1"/>
          </p:cNvSpPr>
          <p:nvPr>
            <p:ph type="body"/>
          </p:nvPr>
        </p:nvSpPr>
        <p:spPr>
          <a:xfrm>
            <a:off x="457200" y="1920240"/>
            <a:ext cx="4038120" cy="443448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</a:rPr>
              <a:t>Образец текста</a:t>
            </a:r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640080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b="0" lang="en-US" sz="2400" spc="-1" strike="noStrike">
                <a:solidFill>
                  <a:srgbClr val="000000"/>
                </a:solidFill>
                <a:latin typeface="Constantia"/>
              </a:rPr>
              <a:t>Второй уровень</a:t>
            </a:r>
            <a:endParaRPr b="0" lang="en-US" sz="2400" spc="-1" strike="noStrike">
              <a:solidFill>
                <a:srgbClr val="000000"/>
              </a:solidFill>
              <a:latin typeface="Constantia"/>
            </a:endParaRPr>
          </a:p>
          <a:p>
            <a:pPr lvl="2" marL="914400" indent="-246600">
              <a:lnSpc>
                <a:spcPct val="100000"/>
              </a:lnSpc>
              <a:spcBef>
                <a:spcPts val="40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b="0" lang="en-US" sz="2000" spc="-1" strike="noStrike">
                <a:solidFill>
                  <a:srgbClr val="000000"/>
                </a:solidFill>
                <a:latin typeface="Constantia"/>
              </a:rPr>
              <a:t>Третий уровень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  <a:p>
            <a:pPr lvl="3" marL="1188720" indent="-209880">
              <a:lnSpc>
                <a:spcPct val="100000"/>
              </a:lnSpc>
              <a:spcBef>
                <a:spcPts val="360"/>
              </a:spcBef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b="0" lang="en-US" sz="1800" spc="-1" strike="noStrike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  <a:p>
            <a:pPr lvl="4" marL="1463040" indent="-209880">
              <a:lnSpc>
                <a:spcPct val="100000"/>
              </a:lnSpc>
              <a:spcBef>
                <a:spcPts val="360"/>
              </a:spcBef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b="0" lang="en-US" sz="1800" spc="-1" strike="noStrike">
                <a:solidFill>
                  <a:srgbClr val="000000"/>
                </a:solidFill>
                <a:latin typeface="Constantia"/>
              </a:rPr>
              <a:t>Пятый уровень</a:t>
            </a:r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45" name="PlaceHolder 8"/>
          <p:cNvSpPr>
            <a:spLocks noGrp="1"/>
          </p:cNvSpPr>
          <p:nvPr>
            <p:ph type="body"/>
          </p:nvPr>
        </p:nvSpPr>
        <p:spPr>
          <a:xfrm>
            <a:off x="4648320" y="1920240"/>
            <a:ext cx="4038120" cy="443448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</a:rPr>
              <a:t>Образец текста</a:t>
            </a:r>
            <a:endParaRPr b="0" lang="en-US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640080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b="0" lang="en-US" sz="2400" spc="-1" strike="noStrike">
                <a:solidFill>
                  <a:srgbClr val="000000"/>
                </a:solidFill>
                <a:latin typeface="Constantia"/>
              </a:rPr>
              <a:t>Второй уровень</a:t>
            </a:r>
            <a:endParaRPr b="0" lang="en-US" sz="2400" spc="-1" strike="noStrike">
              <a:solidFill>
                <a:srgbClr val="000000"/>
              </a:solidFill>
              <a:latin typeface="Constantia"/>
            </a:endParaRPr>
          </a:p>
          <a:p>
            <a:pPr lvl="2" marL="914400" indent="-246600">
              <a:lnSpc>
                <a:spcPct val="100000"/>
              </a:lnSpc>
              <a:spcBef>
                <a:spcPts val="40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b="0" lang="en-US" sz="2000" spc="-1" strike="noStrike">
                <a:solidFill>
                  <a:srgbClr val="000000"/>
                </a:solidFill>
                <a:latin typeface="Constantia"/>
              </a:rPr>
              <a:t>Третий уровень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  <a:p>
            <a:pPr lvl="3" marL="1188720" indent="-209880">
              <a:lnSpc>
                <a:spcPct val="100000"/>
              </a:lnSpc>
              <a:spcBef>
                <a:spcPts val="360"/>
              </a:spcBef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b="0" lang="en-US" sz="1800" spc="-1" strike="noStrike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  <a:p>
            <a:pPr lvl="4" marL="1463040" indent="-209880">
              <a:lnSpc>
                <a:spcPct val="100000"/>
              </a:lnSpc>
              <a:spcBef>
                <a:spcPts val="360"/>
              </a:spcBef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b="0" lang="en-US" sz="1800" spc="-1" strike="noStrike">
                <a:solidFill>
                  <a:srgbClr val="000000"/>
                </a:solidFill>
                <a:latin typeface="Constantia"/>
              </a:rPr>
              <a:t>Пятый уровень</a:t>
            </a:r>
            <a:endParaRPr b="0" lang="en-US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46" name="PlaceHolder 9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EB9EF49C-39DD-4603-B28B-94F32B57D3BB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3.4.20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47" name="PlaceHolder 10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48" name="PlaceHolder 11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C3DA2471-4BC3-4737-98AC-C4671F181BD5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://www.universalinternetlibrary.ru/book/46733/ogl.shtml" TargetMode="External"/><Relationship Id="rId2" Type="http://schemas.openxmlformats.org/officeDocument/2006/relationships/hyperlink" Target="http://med-books.info/psihologiya-pedagogika-voennaya/transformatsiya-psihicheskih-poznavatelnyih.html" TargetMode="External"/><Relationship Id="rId3" Type="http://schemas.openxmlformats.org/officeDocument/2006/relationships/hyperlink" Target="http://www.gumer.info/" TargetMode="External"/><Relationship Id="rId4" Type="http://schemas.openxmlformats.org/officeDocument/2006/relationships/hyperlink" Target="http://www.psychology-online.net/articles/doc-171.html" TargetMode="External"/><Relationship Id="rId5" Type="http://schemas.openxmlformats.org/officeDocument/2006/relationships/hyperlink" Target="http://studopedia.net/10_135869_bm-teplov-videlil-sleduyushchie-tri-osnovnih-priznaka-ponyatiya-sposobnost.html" TargetMode="External"/><Relationship Id="rId6" Type="http://schemas.openxmlformats.org/officeDocument/2006/relationships/hyperlink" Target="http://log-in.ru/books/psikhologiya-deyatelnosti-i-sposobnosti-cheloveka-shadrikov-v-d-obshaya-psikhologiya/" TargetMode="External"/><Relationship Id="rId7" Type="http://schemas.openxmlformats.org/officeDocument/2006/relationships/hyperlink" Target="http://www.km.ru/referats/333019-diagnostika-voobrazheniya-u-detei-mladshego-shkolnogo-vozrasta" TargetMode="External"/><Relationship Id="rId8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0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457200" y="2286000"/>
            <a:ext cx="7851240" cy="1371240"/>
          </a:xfrm>
          <a:prstGeom prst="rect">
            <a:avLst/>
          </a:prstGeom>
          <a:noFill/>
          <a:ln>
            <a:noFill/>
          </a:ln>
        </p:spPr>
        <p:txBody>
          <a:bodyPr lIns="0" rIns="18360" tIns="0" bIns="0" anchor="b">
            <a:normAutofit fontScale="1000"/>
          </a:bodyPr>
          <a:p>
            <a:pPr algn="ctr">
              <a:lnSpc>
                <a:spcPct val="100000"/>
              </a:lnSpc>
            </a:pPr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r>
              <a:rPr b="1" lang="en-US" sz="2200" spc="-1" strike="noStrike">
                <a:solidFill>
                  <a:srgbClr val="000000"/>
                </a:solidFill>
                <a:latin typeface="Arial"/>
              </a:rPr>
              <a:t>МИНИСТЕРСТВО ОБРАЗОВАНИЯ И НАУКИ РОССИЙСКОЙ ФЕДЕРАЦИИ</a:t>
            </a:r>
            <a:br/>
            <a:r>
              <a:rPr b="1" lang="en-US" sz="2200" spc="-1" strike="noStrike">
                <a:solidFill>
                  <a:srgbClr val="000000"/>
                </a:solidFill>
                <a:latin typeface="Arial"/>
              </a:rPr>
              <a:t>ФГБОУ ВПО «СЫКТЫВКАРСКИЙ ГОСУДАРСТВЕННЫЙ УНИВЕРСИТЕТ»</a:t>
            </a:r>
            <a:br/>
            <a:r>
              <a:rPr b="1" lang="en-US" sz="2200" spc="-1" strike="noStrike">
                <a:solidFill>
                  <a:srgbClr val="000000"/>
                </a:solidFill>
                <a:latin typeface="Arial"/>
              </a:rPr>
              <a:t>Институт педагогики и психологии</a:t>
            </a:r>
            <a:br/>
            <a:r>
              <a:rPr b="1" lang="en-US" sz="2200" spc="-1" strike="noStrike">
                <a:solidFill>
                  <a:srgbClr val="000000"/>
                </a:solidFill>
                <a:latin typeface="Arial"/>
              </a:rPr>
              <a:t>Кафедра начального и дошкольного образования</a:t>
            </a:r>
            <a:br/>
            <a:br/>
            <a:endParaRPr b="0" lang="en-US" sz="2200" spc="-1" strike="noStrike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92" name="TextShape 2"/>
          <p:cNvSpPr txBox="1"/>
          <p:nvPr/>
        </p:nvSpPr>
        <p:spPr>
          <a:xfrm>
            <a:off x="457200" y="2057400"/>
            <a:ext cx="8381520" cy="4495320"/>
          </a:xfrm>
          <a:prstGeom prst="rect">
            <a:avLst/>
          </a:prstGeom>
          <a:noFill/>
          <a:ln>
            <a:noFill/>
          </a:ln>
        </p:spPr>
        <p:txBody>
          <a:bodyPr lIns="0" rIns="18360" tIns="45000" bIns="45000">
            <a:normAutofit fontScale="97000"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1" i="1" lang="ru-RU" sz="6000" spc="-1" strike="noStrike">
                <a:solidFill>
                  <a:srgbClr val="000000"/>
                </a:solidFill>
                <a:latin typeface="Arial"/>
              </a:rPr>
              <a:t>Развитие творческих способностей</a:t>
            </a:r>
            <a:endParaRPr b="0" lang="ru-RU" sz="60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519"/>
              </a:spcBef>
            </a:pPr>
            <a:r>
              <a:rPr b="1" i="1" lang="ru-RU" sz="2600" spc="-1" strike="noStrike">
                <a:solidFill>
                  <a:srgbClr val="000000"/>
                </a:solidFill>
                <a:latin typeface="Arial"/>
              </a:rPr>
              <a:t>Выполнила</a:t>
            </a:r>
            <a:endParaRPr b="0" lang="ru-RU" sz="26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519"/>
              </a:spcBef>
            </a:pPr>
            <a:r>
              <a:rPr b="0" lang="ru-RU" sz="2600" spc="-1" strike="noStrike">
                <a:solidFill>
                  <a:srgbClr val="000000"/>
                </a:solidFill>
                <a:latin typeface="Arial"/>
              </a:rPr>
              <a:t>Лыюрова Светлана Ивановна</a:t>
            </a:r>
            <a:endParaRPr b="0" lang="ru-RU" sz="26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519"/>
              </a:spcBef>
            </a:pPr>
            <a:endParaRPr b="0" lang="ru-RU" sz="2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519"/>
              </a:spcBef>
            </a:pPr>
            <a:endParaRPr b="0" lang="ru-RU" sz="2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519"/>
              </a:spcBef>
            </a:pP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457200" y="704160"/>
            <a:ext cx="8229240" cy="165780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rmAutofit/>
          </a:bodyPr>
          <a:p>
            <a:pPr algn="ctr">
              <a:lnSpc>
                <a:spcPct val="100000"/>
              </a:lnSpc>
            </a:pPr>
            <a:r>
              <a:rPr b="1" i="1" lang="en-US" sz="3200" spc="-1" strike="noStrike">
                <a:solidFill>
                  <a:srgbClr val="04617b"/>
                </a:solidFill>
                <a:latin typeface="Arial"/>
              </a:rPr>
              <a:t>Диагностика уровня развития  воображения у дошкольников с помощью теста Е.Торренса</a:t>
            </a:r>
            <a:endParaRPr b="0" lang="en-US" sz="32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1" name="TextShape 2"/>
          <p:cNvSpPr txBox="1"/>
          <p:nvPr/>
        </p:nvSpPr>
        <p:spPr>
          <a:xfrm>
            <a:off x="304920" y="2590920"/>
            <a:ext cx="8381520" cy="39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88000"/>
          </a:bodyPr>
          <a:p>
            <a:pPr marL="274320" indent="-273960" algn="ctr">
              <a:lnSpc>
                <a:spcPct val="100000"/>
              </a:lnSpc>
              <a:spcBef>
                <a:spcPts val="641"/>
              </a:spcBef>
            </a:pPr>
            <a:r>
              <a:rPr b="1" i="1" lang="en-US" sz="3200" spc="-1" strike="noStrike">
                <a:solidFill>
                  <a:srgbClr val="000000"/>
                </a:solidFill>
                <a:latin typeface="Arial"/>
              </a:rPr>
              <a:t>«Закончи рисунок»</a:t>
            </a:r>
            <a:endParaRPr b="0" lang="en-US" sz="32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100000"/>
              </a:lnSpc>
              <a:spcBef>
                <a:spcPts val="641"/>
              </a:spcBef>
            </a:pPr>
            <a:r>
              <a:rPr b="1" i="1" lang="en-US" sz="3200" spc="-1" strike="noStrike">
                <a:solidFill>
                  <a:srgbClr val="0f6fc6"/>
                </a:solidFill>
                <a:latin typeface="Arial"/>
              </a:rPr>
              <a:t>Цель </a:t>
            </a:r>
            <a:r>
              <a:rPr b="0" lang="en-US" sz="3200" spc="-1" strike="noStrike">
                <a:solidFill>
                  <a:srgbClr val="000000"/>
                </a:solidFill>
                <a:latin typeface="Constantia"/>
              </a:rPr>
              <a:t>- </a:t>
            </a:r>
            <a:r>
              <a:rPr b="0" i="1" lang="en-US" sz="3200" spc="-1" strike="noStrike">
                <a:solidFill>
                  <a:srgbClr val="000000"/>
                </a:solidFill>
                <a:latin typeface="Arial"/>
              </a:rPr>
              <a:t>определение уровня развития воображения у детей младшего школьного возраста. При исследовании необходимо чёткое осознание концепции воображения, критериев воображения, таких как продуктивность, гибкость, оригинальность, разработанность.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[7]</a:t>
            </a:r>
            <a:endParaRPr b="0" lang="en-US" sz="32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457200" y="704160"/>
            <a:ext cx="8229240" cy="165780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rmAutofit/>
          </a:bodyPr>
          <a:p>
            <a:pPr algn="ctr">
              <a:lnSpc>
                <a:spcPct val="100000"/>
              </a:lnSpc>
            </a:pPr>
            <a:r>
              <a:rPr b="1" i="1" lang="en-US" sz="3200" spc="-1" strike="noStrike">
                <a:solidFill>
                  <a:srgbClr val="04617b"/>
                </a:solidFill>
                <a:latin typeface="Arial"/>
              </a:rPr>
              <a:t>Задания на развитие творческих способностей у дошкольников на НОД</a:t>
            </a:r>
            <a:endParaRPr b="0" lang="en-US" sz="32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3" name="TextShape 2"/>
          <p:cNvSpPr txBox="1"/>
          <p:nvPr/>
        </p:nvSpPr>
        <p:spPr>
          <a:xfrm>
            <a:off x="304920" y="2743200"/>
            <a:ext cx="8381520" cy="3580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73000"/>
          </a:bodyPr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i="1" lang="en-US" sz="3000" spc="-1" strike="noStrike">
                <a:solidFill>
                  <a:srgbClr val="000000"/>
                </a:solidFill>
                <a:latin typeface="Arial"/>
              </a:rPr>
              <a:t>Нарисуй новый воздушный шар (обувь, одежду и т.д.);</a:t>
            </a:r>
            <a:endParaRPr b="0" lang="en-US" sz="3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i="1" lang="en-US" sz="3000" spc="-1" strike="noStrike">
                <a:solidFill>
                  <a:srgbClr val="000000"/>
                </a:solidFill>
                <a:latin typeface="Arial"/>
              </a:rPr>
              <a:t>Нарисуй несуществующее животное;</a:t>
            </a:r>
            <a:endParaRPr b="0" lang="en-US" sz="3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i="1" lang="en-US" sz="3000" spc="-1" strike="noStrike">
                <a:solidFill>
                  <a:srgbClr val="000000"/>
                </a:solidFill>
                <a:latin typeface="Arial"/>
              </a:rPr>
              <a:t>«Волшебные кляксы»;</a:t>
            </a:r>
            <a:endParaRPr b="0" lang="en-US" sz="3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i="1" lang="en-US" sz="3000" spc="-1" strike="noStrike">
                <a:solidFill>
                  <a:srgbClr val="000000"/>
                </a:solidFill>
                <a:latin typeface="Arial"/>
              </a:rPr>
              <a:t>Задание «танграмм»;</a:t>
            </a:r>
            <a:endParaRPr b="0" lang="en-US" sz="3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i="1" lang="en-US" sz="3000" spc="-1" strike="noStrike">
                <a:solidFill>
                  <a:srgbClr val="000000"/>
                </a:solidFill>
                <a:latin typeface="Arial"/>
              </a:rPr>
              <a:t>Сложи любое животное из геометрических фигур;</a:t>
            </a:r>
            <a:endParaRPr b="0" lang="en-US" sz="3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i="1" lang="en-US" sz="3000" spc="-1" strike="noStrike">
                <a:solidFill>
                  <a:srgbClr val="000000"/>
                </a:solidFill>
                <a:latin typeface="Arial"/>
              </a:rPr>
              <a:t>Оригами из бумаги -  цветок</a:t>
            </a:r>
            <a:endParaRPr b="0" lang="en-US" sz="3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i="1" lang="en-US" sz="3000" spc="-1" strike="noStrike">
                <a:solidFill>
                  <a:srgbClr val="000000"/>
                </a:solidFill>
                <a:latin typeface="Arial"/>
              </a:rPr>
              <a:t>«Оживи круги».</a:t>
            </a:r>
            <a:endParaRPr b="0" lang="en-US" sz="3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</a:pPr>
            <a:endParaRPr b="0" lang="en-US" sz="30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rmAutofit/>
          </a:bodyPr>
          <a:p>
            <a:pPr algn="ctr">
              <a:lnSpc>
                <a:spcPct val="100000"/>
              </a:lnSpc>
            </a:pPr>
            <a:r>
              <a:rPr b="1" i="1" lang="en-US" sz="3200" spc="-1" strike="noStrike">
                <a:solidFill>
                  <a:srgbClr val="04617b"/>
                </a:solidFill>
                <a:latin typeface="Arial"/>
              </a:rPr>
              <a:t>Библиография:</a:t>
            </a:r>
            <a:endParaRPr b="0" lang="en-US" sz="32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5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</a:rPr>
              <a:t>1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. Дружинин В.Н. Психология общих способностей. - </a:t>
            </a:r>
            <a:r>
              <a:rPr b="0" lang="en-US" sz="1400" spc="-1" strike="noStrike" u="sng">
                <a:solidFill>
                  <a:srgbClr val="e2d700"/>
                </a:solidFill>
                <a:uFillTx/>
                <a:latin typeface="Arial"/>
                <a:hlinkClick r:id="rId1"/>
              </a:rPr>
              <a:t>http://www.universalinternetlibrary.ru/book/46733/ogl.shtml</a:t>
            </a: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281"/>
              </a:spcBef>
            </a:pP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28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2. Под редакцией  А.Г. Карянян, Ю.Г. Сулимова Трансформация психических познавательных процессов способности </a:t>
            </a:r>
            <a:r>
              <a:rPr b="0" lang="en-US" sz="1400" spc="-1" strike="noStrike" u="sng">
                <a:solidFill>
                  <a:srgbClr val="e2d700"/>
                </a:solidFill>
                <a:uFillTx/>
                <a:latin typeface="Arial"/>
                <a:hlinkClick r:id="rId2"/>
              </a:rPr>
              <a:t>http://med-books.info/psihologiya-pedagogika-voennaya/transformatsiya-psihicheskih-poznavatelnyih.html</a:t>
            </a: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28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3. Маклаков А. Общая психология </a:t>
            </a:r>
            <a:r>
              <a:rPr b="0" lang="en-US" sz="1400" spc="-1" strike="noStrike" u="sng">
                <a:solidFill>
                  <a:srgbClr val="e2d700"/>
                </a:solidFill>
                <a:uFillTx/>
                <a:latin typeface="Arial"/>
                <a:hlinkClick r:id="rId3"/>
              </a:rPr>
              <a:t>http://www.gumer.info/</a:t>
            </a: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281"/>
              </a:spcBef>
            </a:pP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28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4. Рубинштейн С.Л. Способности. - </a:t>
            </a:r>
            <a:r>
              <a:rPr b="0" lang="en-US" sz="1400" spc="-1" strike="noStrike" u="sng">
                <a:solidFill>
                  <a:srgbClr val="e2d700"/>
                </a:solidFill>
                <a:uFillTx/>
                <a:latin typeface="Arial"/>
                <a:hlinkClick r:id="rId4"/>
              </a:rPr>
              <a:t>http://www.psychology-online.net/articles/doc-171.html</a:t>
            </a: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28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5. Теплов Б.М. Выделил три основных признака понятия «способности»</a:t>
            </a: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281"/>
              </a:spcBef>
            </a:pPr>
            <a:r>
              <a:rPr b="0" lang="en-US" sz="1400" spc="-1" strike="noStrike" u="sng">
                <a:solidFill>
                  <a:srgbClr val="e2d700"/>
                </a:solidFill>
                <a:uFillTx/>
                <a:latin typeface="Arial"/>
                <a:hlinkClick r:id="rId5"/>
              </a:rPr>
              <a:t>http://studopedia.net/10_135869_bm-teplov-videlil-sleduyushchie-tri-osnovnih-priznaka-ponyatiya-sposobnost.html</a:t>
            </a: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281"/>
              </a:spcBef>
            </a:pP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28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6.  Шадриков В.Д. Психология деятельности и способности человека. -  </a:t>
            </a:r>
            <a:r>
              <a:rPr b="0" i="1" lang="en-US" sz="1400" spc="-1" strike="noStrike" u="sng">
                <a:solidFill>
                  <a:srgbClr val="e2d700"/>
                </a:solidFill>
                <a:uFillTx/>
                <a:latin typeface="Arial"/>
                <a:hlinkClick r:id="rId6"/>
              </a:rPr>
              <a:t>/http://log-in.ru/books/psikhologiya-deyatelnosti-i-sposobnosti-cheloveka-shadrikov-v-d-obshaya-psikhologiya</a:t>
            </a: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28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7. Диагностика воображения детей младшего школьного возраста. - </a:t>
            </a:r>
            <a:r>
              <a:rPr b="0" lang="en-US" sz="1400" spc="-1" strike="noStrike" u="sng">
                <a:solidFill>
                  <a:srgbClr val="e2d700"/>
                </a:solidFill>
                <a:uFillTx/>
                <a:latin typeface="Arial"/>
                <a:hlinkClick r:id="rId7"/>
              </a:rPr>
              <a:t>http://www.km.ru/referats/333019-diagnostika-voobrazheniya-u-detei-mladshego-shkolnogo-vozrasta</a:t>
            </a: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281"/>
              </a:spcBef>
            </a:pP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281"/>
              </a:spcBef>
            </a:pP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281"/>
              </a:spcBef>
            </a:pP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281"/>
              </a:spcBef>
            </a:pP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14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rmAutofit/>
          </a:bodyPr>
          <a:p>
            <a:pPr algn="ctr">
              <a:lnSpc>
                <a:spcPct val="100000"/>
              </a:lnSpc>
            </a:pPr>
            <a:r>
              <a:rPr b="1" i="1" lang="en-US" sz="3200" spc="-1" strike="noStrike">
                <a:solidFill>
                  <a:srgbClr val="04617b"/>
                </a:solidFill>
                <a:latin typeface="Arial"/>
              </a:rPr>
              <a:t>Способности по  С.Л.Рубинштейну:</a:t>
            </a:r>
            <a:endParaRPr b="0" lang="en-US" sz="32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94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274320" indent="-273960" algn="ctr">
              <a:lnSpc>
                <a:spcPct val="100000"/>
              </a:lnSpc>
              <a:spcBef>
                <a:spcPts val="56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i="1" lang="en-US" sz="2800" spc="-1" strike="noStrike">
                <a:solidFill>
                  <a:srgbClr val="002060"/>
                </a:solidFill>
                <a:latin typeface="Arial"/>
              </a:rPr>
              <a:t>Способности</a:t>
            </a:r>
            <a:r>
              <a:rPr b="0" i="1" lang="en-US" sz="2800" spc="-1" strike="noStrike">
                <a:solidFill>
                  <a:srgbClr val="000000"/>
                </a:solidFill>
                <a:latin typeface="Arial"/>
              </a:rPr>
              <a:t> — это закрепленная в индивиде система обобщенных психических деятельностей;</a:t>
            </a:r>
            <a:endParaRPr b="0" lang="en-US" sz="2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100000"/>
              </a:lnSpc>
              <a:spcBef>
                <a:spcPts val="56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i="1" lang="en-US" sz="2800" spc="-1" strike="noStrike">
                <a:solidFill>
                  <a:srgbClr val="002060"/>
                </a:solidFill>
                <a:latin typeface="Arial"/>
              </a:rPr>
              <a:t>Способности </a:t>
            </a:r>
            <a:r>
              <a:rPr b="0" i="1" lang="en-US" sz="2800" spc="-1" strike="noStrike">
                <a:solidFill>
                  <a:srgbClr val="000000"/>
                </a:solidFill>
                <a:latin typeface="Arial"/>
              </a:rPr>
              <a:t>— результаты закрепления не способов действия, а психических процессов («деятельностей»), посредством которых действия и деятельности регулируются.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 [3]</a:t>
            </a:r>
            <a:endParaRPr b="0" lang="en-US" sz="28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100000"/>
              </a:lnSpc>
              <a:spcBef>
                <a:spcPts val="561"/>
              </a:spcBef>
            </a:pPr>
            <a:endParaRPr b="0" lang="en-US" sz="28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228600" y="685800"/>
            <a:ext cx="8686440" cy="499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f6fc6"/>
                </a:solidFill>
                <a:latin typeface="Arial"/>
              </a:rPr>
              <a:t>Шадриков В.Д. считал, что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2400" spc="-1" strike="noStrike">
                <a:solidFill>
                  <a:srgbClr val="0f6fc6"/>
                </a:solidFill>
                <a:latin typeface="Arial"/>
              </a:rPr>
              <a:t>Способности</a:t>
            </a:r>
            <a:r>
              <a:rPr b="0" i="1" lang="ru-RU" sz="2400" spc="-1" strike="noStrike">
                <a:solidFill>
                  <a:srgbClr val="0f6fc6"/>
                </a:solidFill>
                <a:latin typeface="Arial"/>
              </a:rPr>
              <a:t>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есть проявление личности. Они всегда выражаются в уровне мастерства, в искусстве, искусности </a:t>
            </a:r>
            <a:br/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человека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. [6] 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f6fc6"/>
                </a:solidFill>
                <a:latin typeface="Arial"/>
              </a:rPr>
              <a:t>К.К.Платонов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в своих работах писал </a:t>
            </a:r>
            <a:r>
              <a:rPr b="1" i="1" lang="ru-RU" sz="2400" spc="-1" strike="noStrike">
                <a:solidFill>
                  <a:srgbClr val="0f6fc6"/>
                </a:solidFill>
                <a:latin typeface="Arial"/>
              </a:rPr>
              <a:t>о способностях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как о совокупности таких свойств личности, которые определяют успешность обучения какой-либо деятельности и совершенствования в ней.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 [4]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Autofit/>
          </a:bodyPr>
          <a:p>
            <a:pPr algn="ctr">
              <a:lnSpc>
                <a:spcPct val="100000"/>
              </a:lnSpc>
            </a:pPr>
            <a:r>
              <a:rPr b="1" i="1" lang="en-US" sz="2800" spc="-1" strike="noStrike">
                <a:solidFill>
                  <a:srgbClr val="04617b"/>
                </a:solidFill>
                <a:latin typeface="Arial"/>
              </a:rPr>
              <a:t>С.Л. Рубинштейн предложил следующую структуру способностей: 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[4]</a:t>
            </a:r>
            <a:endParaRPr b="0" lang="en-US" sz="2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97" name="TextShape 2"/>
          <p:cNvSpPr txBox="1"/>
          <p:nvPr/>
        </p:nvSpPr>
        <p:spPr>
          <a:xfrm>
            <a:off x="457200" y="1920240"/>
            <a:ext cx="4038120" cy="4434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274320" indent="-273960" algn="ctr">
              <a:lnSpc>
                <a:spcPct val="100000"/>
              </a:lnSpc>
              <a:spcBef>
                <a:spcPts val="40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i="1" lang="en-US" sz="2000" spc="-1" strike="noStrike" u="sng">
                <a:solidFill>
                  <a:srgbClr val="000000"/>
                </a:solidFill>
                <a:uFillTx/>
                <a:latin typeface="Arial"/>
              </a:rPr>
              <a:t>Общие способности 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400"/>
              </a:spcBef>
            </a:pPr>
            <a:r>
              <a:rPr b="1" i="1" lang="en-US" sz="2000" spc="-1" strike="noStrike">
                <a:solidFill>
                  <a:srgbClr val="000000"/>
                </a:solidFill>
                <a:latin typeface="Arial"/>
              </a:rPr>
              <a:t>     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100000"/>
              </a:lnSpc>
              <a:spcBef>
                <a:spcPts val="400"/>
              </a:spcBef>
            </a:pPr>
            <a:r>
              <a:rPr b="0" i="1" lang="en-US" sz="2000" spc="-1" strike="noStrike">
                <a:solidFill>
                  <a:srgbClr val="000000"/>
                </a:solidFill>
                <a:latin typeface="Arial"/>
              </a:rPr>
              <a:t>      </a:t>
            </a:r>
            <a:r>
              <a:rPr b="0" i="1" lang="en-US" sz="2000" spc="-1" strike="noStrike">
                <a:solidFill>
                  <a:srgbClr val="000000"/>
                </a:solidFill>
                <a:latin typeface="Arial"/>
              </a:rPr>
              <a:t>("общая способность” или "общая одаренность”, по С.Л. Рубинштейну), обеспечивающие овладение знаниями и умениями, которые человек реализует в разных видах деятельности. Чаще всего к общим способностям относят интеллектуальные (умственные) способности.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98" name="TextShape 3"/>
          <p:cNvSpPr txBox="1"/>
          <p:nvPr/>
        </p:nvSpPr>
        <p:spPr>
          <a:xfrm>
            <a:off x="4648320" y="1920240"/>
            <a:ext cx="4038120" cy="4434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274320" indent="-273960">
              <a:lnSpc>
                <a:spcPct val="100000"/>
              </a:lnSpc>
              <a:spcBef>
                <a:spcPts val="400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i="1" lang="en-US" sz="2000" spc="-1" strike="noStrike" u="sng">
                <a:solidFill>
                  <a:srgbClr val="000000"/>
                </a:solidFill>
                <a:uFillTx/>
                <a:latin typeface="Arial"/>
              </a:rPr>
              <a:t>Специальные способности </a:t>
            </a: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100000"/>
              </a:lnSpc>
              <a:spcBef>
                <a:spcPts val="400"/>
              </a:spcBef>
            </a:pPr>
            <a:r>
              <a:rPr b="0" i="1" lang="en-US" sz="2000" spc="-1" strike="noStrike">
                <a:solidFill>
                  <a:srgbClr val="000000"/>
                </a:solidFill>
                <a:latin typeface="Arial"/>
              </a:rPr>
              <a:t>      </a:t>
            </a:r>
            <a:r>
              <a:rPr b="0" i="1" lang="en-US" sz="2000" spc="-1" strike="noStrike">
                <a:solidFill>
                  <a:srgbClr val="000000"/>
                </a:solidFill>
                <a:latin typeface="Arial"/>
              </a:rPr>
              <a:t>(психомоторные и сенсорные), которые человек использует в разных видах деятельности, а также художественные (музыкальные, сценические, литературные), математические, технические, организаторские, педагогические и др.</a:t>
            </a:r>
            <a:br/>
            <a:endParaRPr b="0" lang="en-US" sz="20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2133720" y="0"/>
            <a:ext cx="4571640" cy="146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2400" spc="-1" strike="noStrike">
                <a:solidFill>
                  <a:srgbClr val="002060"/>
                </a:solidFill>
                <a:latin typeface="Arial"/>
              </a:rPr>
              <a:t>Классификация способностей по К.К. Платонову</a:t>
            </a:r>
            <a:br/>
            <a:endParaRPr b="0" lang="ru-RU" sz="2400" spc="-1" strike="noStrike">
              <a:latin typeface="Arial"/>
            </a:endParaRPr>
          </a:p>
        </p:txBody>
      </p:sp>
      <p:sp>
        <p:nvSpPr>
          <p:cNvPr id="200" name="CustomShape 2"/>
          <p:cNvSpPr/>
          <p:nvPr/>
        </p:nvSpPr>
        <p:spPr>
          <a:xfrm>
            <a:off x="990720" y="1143000"/>
            <a:ext cx="6629040" cy="4572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ru-RU" sz="2000" spc="-1" strike="noStrike" u="sng">
                <a:solidFill>
                  <a:srgbClr val="0f6fc6"/>
                </a:solidFill>
                <a:uFillTx/>
                <a:latin typeface="Arial"/>
              </a:rPr>
              <a:t>Элементарные общие  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</a:rPr>
              <a:t>- способности ощущать, воспринимать, мыслить, переживать, представлять, запоминать и т.д</a:t>
            </a:r>
            <a:r>
              <a:rPr b="0" i="1" lang="ru-RU" sz="18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2000" spc="-1" strike="noStrike" u="sng">
                <a:solidFill>
                  <a:srgbClr val="0f6fc6"/>
                </a:solidFill>
                <a:uFillTx/>
                <a:latin typeface="Arial"/>
              </a:rPr>
              <a:t>Элементарные частные  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</a:rPr>
              <a:t>- музыкальный слух, глазомер, критичность мышления и т.д.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br/>
            <a:r>
              <a:rPr b="1" i="1" lang="ru-RU" sz="2000" spc="-1" strike="noStrike" u="sng">
                <a:solidFill>
                  <a:srgbClr val="0f6fc6"/>
                </a:solidFill>
                <a:uFillTx/>
                <a:latin typeface="Arial"/>
              </a:rPr>
              <a:t>Сложные общие  </a:t>
            </a:r>
            <a:r>
              <a:rPr b="0" i="1" lang="ru-RU" sz="1800" spc="-1" strike="noStrike">
                <a:solidFill>
                  <a:srgbClr val="000000"/>
                </a:solidFill>
                <a:latin typeface="Arial"/>
              </a:rPr>
              <a:t>- 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</a:rPr>
              <a:t>это способности к труду, игре, учению, общению, к эстетической и нравственной деятельности и др. </a:t>
            </a:r>
            <a:endParaRPr b="0" lang="ru-RU" sz="2000" spc="-1" strike="noStrike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i="1" lang="ru-RU" sz="2000" spc="-1" strike="noStrike">
                <a:solidFill>
                  <a:srgbClr val="000000"/>
                </a:solidFill>
                <a:latin typeface="Arial"/>
              </a:rPr>
              <a:t>например способности к учёбе, к музыке, к какому-либо другому виду труда.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br/>
            <a:r>
              <a:rPr b="1" i="1" lang="ru-RU" sz="2000" spc="-1" strike="noStrike" u="sng">
                <a:solidFill>
                  <a:srgbClr val="0f6fc6"/>
                </a:solidFill>
                <a:uFillTx/>
                <a:latin typeface="Arial"/>
              </a:rPr>
              <a:t>Сложные частные 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</a:rPr>
              <a:t>способности присущи не всем людям - профессиональные или специальные.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[3]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01" name="CustomShape 3"/>
          <p:cNvSpPr/>
          <p:nvPr/>
        </p:nvSpPr>
        <p:spPr>
          <a:xfrm>
            <a:off x="2133720" y="6400800"/>
            <a:ext cx="45716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0" y="0"/>
            <a:ext cx="9143640" cy="648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02060"/>
                </a:solidFill>
                <a:latin typeface="Arial"/>
              </a:rPr>
              <a:t>В. Н. Дружинин делит общие способности: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2400" spc="-1" strike="noStrike">
                <a:solidFill>
                  <a:srgbClr val="002060"/>
                </a:solidFill>
                <a:latin typeface="Arial"/>
              </a:rPr>
              <a:t> </a:t>
            </a:r>
            <a:r>
              <a:rPr b="1" i="1" lang="ru-RU" sz="2800" spc="-1" strike="noStrike">
                <a:solidFill>
                  <a:srgbClr val="002060"/>
                </a:solidFill>
                <a:latin typeface="Arial"/>
              </a:rPr>
              <a:t>на интеллект </a:t>
            </a:r>
            <a:r>
              <a:rPr b="0" i="1" lang="ru-RU" sz="2800" spc="-1" strike="noStrike">
                <a:solidFill>
                  <a:srgbClr val="000000"/>
                </a:solidFill>
                <a:latin typeface="Arial"/>
              </a:rPr>
              <a:t>(способность решать), 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02060"/>
                </a:solidFill>
                <a:latin typeface="Arial"/>
              </a:rPr>
              <a:t>обучаемость</a:t>
            </a:r>
            <a:r>
              <a:rPr b="0" i="1" lang="ru-RU" sz="2800" spc="-1" strike="noStrike">
                <a:solidFill>
                  <a:srgbClr val="000000"/>
                </a:solidFill>
                <a:latin typeface="Arial"/>
              </a:rPr>
              <a:t> (способность приобретать знания), 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ru-RU" sz="2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1" i="1" lang="ru-RU" sz="2800" spc="-1" strike="noStrike">
                <a:solidFill>
                  <a:srgbClr val="002060"/>
                </a:solidFill>
                <a:latin typeface="Arial"/>
              </a:rPr>
              <a:t>креативность </a:t>
            </a:r>
            <a:r>
              <a:rPr b="0" i="1" lang="ru-RU" sz="2800" spc="-1" strike="noStrike">
                <a:solidFill>
                  <a:srgbClr val="000000"/>
                </a:solidFill>
                <a:latin typeface="Arial"/>
              </a:rPr>
              <a:t>– общая </a:t>
            </a:r>
            <a:r>
              <a:rPr b="1" i="1" lang="ru-RU" sz="2800" spc="-1" strike="noStrike">
                <a:solidFill>
                  <a:srgbClr val="002060"/>
                </a:solidFill>
                <a:latin typeface="Arial"/>
              </a:rPr>
              <a:t>творческая способность </a:t>
            </a:r>
            <a:r>
              <a:rPr b="0" i="1" lang="ru-RU" sz="2800" spc="-1" strike="noStrike">
                <a:solidFill>
                  <a:srgbClr val="000000"/>
                </a:solidFill>
                <a:latin typeface="Arial"/>
              </a:rPr>
              <a:t>(преобразование знаний). 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00000"/>
                </a:solidFill>
                <a:latin typeface="Arial"/>
              </a:rPr>
              <a:t>Понятие креативности</a:t>
            </a:r>
            <a:r>
              <a:rPr b="0" i="1" lang="ru-RU" sz="2800" spc="-1" strike="noStrike">
                <a:solidFill>
                  <a:srgbClr val="000000"/>
                </a:solidFill>
                <a:latin typeface="Arial"/>
              </a:rPr>
              <a:t> (от лат. creatio – создание, сотворение), являясь аналогом понятия </a:t>
            </a:r>
            <a:r>
              <a:rPr b="1" i="1" lang="ru-RU" sz="2800" spc="-1" strike="noStrike">
                <a:solidFill>
                  <a:srgbClr val="002060"/>
                </a:solidFill>
                <a:latin typeface="Arial"/>
              </a:rPr>
              <a:t>«творческие способности»</a:t>
            </a:r>
            <a:r>
              <a:rPr b="0" i="1" lang="ru-RU" sz="2800" spc="-1" strike="noStrike">
                <a:solidFill>
                  <a:srgbClr val="002060"/>
                </a:solidFill>
                <a:latin typeface="Arial"/>
              </a:rPr>
              <a:t>,</a:t>
            </a:r>
            <a:r>
              <a:rPr b="1" i="1" lang="ru-RU" sz="2800" spc="-1" strike="noStrike">
                <a:solidFill>
                  <a:srgbClr val="002060"/>
                </a:solidFill>
                <a:latin typeface="Arial"/>
              </a:rPr>
              <a:t> </a:t>
            </a:r>
            <a:r>
              <a:rPr b="0" i="1" lang="ru-RU" sz="2800" spc="-1" strike="noStrike">
                <a:solidFill>
                  <a:srgbClr val="000000"/>
                </a:solidFill>
                <a:latin typeface="Arial"/>
              </a:rPr>
              <a:t>неразрывно связано с творчеством, творческой деятельностью, порождающей нечто качественно новое (либо для творца, либо для группы или общества в целом).</a:t>
            </a: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[1]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228600" y="457200"/>
            <a:ext cx="8610120" cy="594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2400" spc="-1" strike="noStrike">
                <a:solidFill>
                  <a:srgbClr val="002060"/>
                </a:solidFill>
                <a:latin typeface="Arial"/>
              </a:rPr>
              <a:t>Б. М. Теплов выделил следующие признаки человеческих способностей:</a:t>
            </a:r>
            <a:endParaRPr b="0" lang="ru-RU" sz="2400" spc="-1" strike="noStrike">
              <a:latin typeface="Arial"/>
            </a:endParaRPr>
          </a:p>
          <a:p>
            <a:pPr marL="457200" indent="-456840" algn="ctr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это индивидуально-психологические особенности, отличающие одного человека от другого;</a:t>
            </a:r>
            <a:endParaRPr b="0" lang="ru-RU" sz="2400" spc="-1" strike="noStrike">
              <a:latin typeface="Arial"/>
            </a:endParaRPr>
          </a:p>
          <a:p>
            <a:pPr marL="457200" indent="-456840" algn="ctr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2) это только те особенности, которые имеют отношение к успешности выполнения деятельности или нескольких деятельностей;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3) это те особенности, которые не сводятся к наличным знаниям, умениям, навыкам, но которые могут объяснять легкость и быстроту приобретения знаний и навыков.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Очевидно, что способности имеют органические, наследственно закрепленные предпосылки для их развития в виде задатков.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 [5]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rmAutofit/>
          </a:bodyPr>
          <a:p>
            <a:pPr algn="ctr">
              <a:lnSpc>
                <a:spcPct val="100000"/>
              </a:lnSpc>
            </a:pPr>
            <a:r>
              <a:rPr b="1" i="1" lang="en-US" sz="3200" spc="-1" strike="noStrike">
                <a:solidFill>
                  <a:srgbClr val="002060"/>
                </a:solidFill>
                <a:latin typeface="Arial"/>
              </a:rPr>
              <a:t>С.Л. Рубинштейн:</a:t>
            </a:r>
            <a:endParaRPr b="0" lang="en-US" sz="32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5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274320" indent="-273960" algn="ctr">
              <a:lnSpc>
                <a:spcPct val="100000"/>
              </a:lnSpc>
              <a:spcBef>
                <a:spcPts val="56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i="1" lang="en-US" sz="2400" spc="-1" strike="noStrike">
                <a:solidFill>
                  <a:srgbClr val="002060"/>
                </a:solidFill>
                <a:latin typeface="Arial"/>
              </a:rPr>
              <a:t>Задатки </a:t>
            </a:r>
            <a:r>
              <a:rPr b="0" i="1" lang="en-US" sz="2800" spc="-1" strike="noStrike">
                <a:solidFill>
                  <a:srgbClr val="000000"/>
                </a:solidFill>
                <a:latin typeface="Arial"/>
              </a:rPr>
              <a:t>– лишь предпосылки развития способностей. Развиваясь на основе задатков, способности являются все же функцией не задатков самих по себе, а развития, в которое  задатки входят как исходный момент, как предпосылка. Включаясь в развитие индивида, они сами развиваются, то есть  преобразуются и изменяются.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[4]</a:t>
            </a:r>
            <a:endParaRPr b="0" lang="en-US" sz="24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>
            <a:normAutofit/>
          </a:bodyPr>
          <a:p>
            <a:pPr algn="ctr">
              <a:lnSpc>
                <a:spcPct val="100000"/>
              </a:lnSpc>
            </a:pPr>
            <a:r>
              <a:rPr b="1" i="1" lang="en-US" sz="3200" spc="-1" strike="noStrike">
                <a:solidFill>
                  <a:srgbClr val="0f6fc6"/>
                </a:solidFill>
                <a:latin typeface="Arial"/>
              </a:rPr>
              <a:t>Уровни развития способностей по М.Б. Теплову:</a:t>
            </a:r>
            <a:endParaRPr b="0" lang="en-US" sz="32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7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82000"/>
          </a:bodyPr>
          <a:p>
            <a:pPr marL="274320" indent="-273960">
              <a:lnSpc>
                <a:spcPct val="100000"/>
              </a:lnSpc>
              <a:spcBef>
                <a:spcPts val="56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i="1" lang="en-US" sz="2800" spc="-1" strike="noStrike">
                <a:solidFill>
                  <a:srgbClr val="000000"/>
                </a:solidFill>
                <a:latin typeface="Arial"/>
              </a:rPr>
              <a:t>Одаренность - </a:t>
            </a:r>
            <a:r>
              <a:rPr b="0" i="1" lang="en-US" sz="2400" spc="-1" strike="noStrike">
                <a:solidFill>
                  <a:srgbClr val="000000"/>
                </a:solidFill>
                <a:latin typeface="Arial"/>
              </a:rPr>
              <a:t>своеобразное сочетание способностей, которое обеспечивает человеку возможность успешного выполнения какой-либо деятельности;</a:t>
            </a:r>
            <a:endParaRPr b="0" lang="en-US" sz="24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6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i="1" lang="en-US" sz="2800" spc="-1" strike="noStrike">
                <a:solidFill>
                  <a:srgbClr val="000000"/>
                </a:solidFill>
                <a:latin typeface="Arial"/>
              </a:rPr>
              <a:t>Талант </a:t>
            </a:r>
            <a:r>
              <a:rPr b="1" lang="en-US" sz="2400" spc="-1" strike="noStrike">
                <a:solidFill>
                  <a:srgbClr val="000000"/>
                </a:solidFill>
                <a:latin typeface="Arial"/>
              </a:rPr>
              <a:t>- </a:t>
            </a:r>
            <a:r>
              <a:rPr b="0" i="1" lang="en-US" sz="2400" spc="-1" strike="noStrike">
                <a:solidFill>
                  <a:srgbClr val="000000"/>
                </a:solidFill>
                <a:latin typeface="Arial"/>
              </a:rPr>
              <a:t>высокий уровень развития специальных способностей (музыкальных, литературных и т. д.), развивается и проявляется в деятельности;</a:t>
            </a:r>
            <a:endParaRPr b="0" lang="en-US" sz="2400" spc="-1" strike="noStrike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6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i="1" lang="en-US" sz="2800" spc="-1" strike="noStrike">
                <a:solidFill>
                  <a:srgbClr val="000000"/>
                </a:solidFill>
                <a:latin typeface="Arial"/>
              </a:rPr>
              <a:t>Гениальность - </a:t>
            </a:r>
            <a:r>
              <a:rPr b="0" i="1" lang="en-US" sz="2400" spc="-1" strike="noStrike">
                <a:solidFill>
                  <a:srgbClr val="000000"/>
                </a:solidFill>
                <a:latin typeface="Arial"/>
              </a:rPr>
              <a:t>высший уровень развития способностей (когда творческие достижения человека составляют целую эпоху в жизни общества).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[5]</a:t>
            </a:r>
            <a:endParaRPr b="0" lang="en-US" sz="24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3886200" y="2971800"/>
            <a:ext cx="609120" cy="53316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9" name="CustomShape 4"/>
          <p:cNvSpPr/>
          <p:nvPr/>
        </p:nvSpPr>
        <p:spPr>
          <a:xfrm>
            <a:off x="3962520" y="4648320"/>
            <a:ext cx="609120" cy="4568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854</TotalTime>
  <Application>Ultra_Office/6.2.3.2$Windows_x86 LibreOffice_project/</Application>
  <Words>1010</Words>
  <Paragraphs>124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ru-RU</dc:language>
  <cp:lastModifiedBy/>
  <dcterms:modified xsi:type="dcterms:W3CDTF">2020-04-03T09:00:39Z</dcterms:modified>
  <cp:revision>89</cp:revision>
  <dc:subject/>
  <dc:title>Способности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12</vt:i4>
  </property>
</Properties>
</file>