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92" r:id="rId2"/>
    <p:sldId id="297" r:id="rId3"/>
    <p:sldId id="257" r:id="rId4"/>
    <p:sldId id="258" r:id="rId5"/>
    <p:sldId id="260" r:id="rId6"/>
    <p:sldId id="275" r:id="rId7"/>
    <p:sldId id="294" r:id="rId8"/>
    <p:sldId id="295" r:id="rId9"/>
    <p:sldId id="293" r:id="rId10"/>
    <p:sldId id="262" r:id="rId11"/>
    <p:sldId id="263" r:id="rId12"/>
    <p:sldId id="278" r:id="rId13"/>
    <p:sldId id="296" r:id="rId14"/>
    <p:sldId id="265" r:id="rId15"/>
    <p:sldId id="264" r:id="rId16"/>
    <p:sldId id="266" r:id="rId17"/>
    <p:sldId id="261" r:id="rId18"/>
    <p:sldId id="28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A20CC-BA6D-47B5-A4C4-7679647D2579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ABC020-D90F-4AAB-BDA3-A41177D5FC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80E8578-02BE-4338-BDA1-CB27F9D43FD8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83DB7-DE10-4CCD-B992-AC22D9EB6784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E237-3722-49C8-9E5F-CBC17D483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83DB7-DE10-4CCD-B992-AC22D9EB6784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E237-3722-49C8-9E5F-CBC17D483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83DB7-DE10-4CCD-B992-AC22D9EB6784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E237-3722-49C8-9E5F-CBC17D483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83DB7-DE10-4CCD-B992-AC22D9EB6784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E237-3722-49C8-9E5F-CBC17D483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83DB7-DE10-4CCD-B992-AC22D9EB6784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E237-3722-49C8-9E5F-CBC17D483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83DB7-DE10-4CCD-B992-AC22D9EB6784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E237-3722-49C8-9E5F-CBC17D483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83DB7-DE10-4CCD-B992-AC22D9EB6784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E237-3722-49C8-9E5F-CBC17D483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83DB7-DE10-4CCD-B992-AC22D9EB6784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E237-3722-49C8-9E5F-CBC17D483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83DB7-DE10-4CCD-B992-AC22D9EB6784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E237-3722-49C8-9E5F-CBC17D483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83DB7-DE10-4CCD-B992-AC22D9EB6784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E237-3722-49C8-9E5F-CBC17D483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83DB7-DE10-4CCD-B992-AC22D9EB6784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E237-3722-49C8-9E5F-CBC17D483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83DB7-DE10-4CCD-B992-AC22D9EB6784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9E237-3722-49C8-9E5F-CBC17D483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SC01857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250825" y="3000372"/>
            <a:ext cx="8464579" cy="23574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648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Реки в природе </a:t>
            </a:r>
          </a:p>
          <a:p>
            <a:pPr algn="ctr"/>
            <a:r>
              <a: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и на географической карте</a:t>
            </a: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chemeClr val="tx2">
                    <a:lumMod val="75000"/>
                  </a:schemeClr>
                </a:solidFill>
              </a:rPr>
              <a:t>Питание рек</a:t>
            </a:r>
            <a:endParaRPr lang="ru-RU" sz="5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000108"/>
            <a:ext cx="792961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786446" y="1214422"/>
            <a:ext cx="24288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Дождевое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Снеговое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Ледниковое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Подземное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Смешанное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48" y="0"/>
            <a:ext cx="4714908" cy="1000108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Половодье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786190"/>
            <a:ext cx="43815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1142984"/>
            <a:ext cx="4330461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786314" y="4357694"/>
            <a:ext cx="4214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Ежегодный продолжительный подъем уровня реки называют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половодьем</a:t>
            </a:r>
            <a:endParaRPr lang="ru-RU" sz="24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142852"/>
            <a:ext cx="42862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33CC"/>
                </a:solidFill>
              </a:rPr>
              <a:t>Когда воды в реке больше всего?</a:t>
            </a:r>
          </a:p>
          <a:p>
            <a:r>
              <a:rPr lang="ru-RU" sz="2400" dirty="0" smtClean="0"/>
              <a:t>От питания и от климатических условий зависит изменение уровня воды в реке -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режим реки</a:t>
            </a:r>
            <a:endParaRPr lang="ru-RU" sz="24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Паводок</a:t>
            </a:r>
            <a:r>
              <a:rPr lang="ru-RU" dirty="0" smtClean="0"/>
              <a:t> - кратковременный подъем уровня воды в реке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643050"/>
            <a:ext cx="4163815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43050"/>
            <a:ext cx="4393437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571612"/>
            <a:ext cx="8643998" cy="5013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33CC"/>
                </a:solidFill>
              </a:rPr>
              <a:t>Как меняется река от истока к устью?</a:t>
            </a:r>
            <a:endParaRPr lang="ru-RU" sz="3600" b="1" dirty="0">
              <a:solidFill>
                <a:srgbClr val="0033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5857892"/>
            <a:ext cx="8572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Схема течений реки: 1 — верхнее, 2 — среднее, 3 — нижнее.</a:t>
            </a:r>
            <a:endParaRPr lang="ru-RU" sz="2400" dirty="0"/>
          </a:p>
        </p:txBody>
      </p:sp>
      <p:pic>
        <p:nvPicPr>
          <p:cNvPr id="4" name="Рисунок 3" descr="https://upload.wikimedia.org/wikipedia/commons/thumb/e/eb/River_scheme.svg/1280px-River_scheme.svg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928670"/>
            <a:ext cx="757242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0805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Как влияют  на характер течения реки горные породы, слагающие ее русло?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555875" y="2706688"/>
            <a:ext cx="1163267" cy="46166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Горные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214282" y="3571876"/>
            <a:ext cx="2949199" cy="1200329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Большая разница</a:t>
            </a:r>
          </a:p>
          <a:p>
            <a:pPr algn="l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 в высоте между </a:t>
            </a:r>
          </a:p>
          <a:p>
            <a:pPr algn="l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истоком и устьем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285720" y="4643447"/>
            <a:ext cx="4143405" cy="83099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Большая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скорость</a:t>
            </a:r>
          </a:p>
          <a:p>
            <a:pPr algn="l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течения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285720" y="5429264"/>
            <a:ext cx="2698938" cy="46166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Река разрушает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5357818" y="5500702"/>
            <a:ext cx="2240384" cy="46166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Река наносит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5286380" y="4724400"/>
            <a:ext cx="3286148" cy="83099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Небольшая скорость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течения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5143504" y="3500438"/>
            <a:ext cx="2961773" cy="1200329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 Небольшая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разница</a:t>
            </a:r>
          </a:p>
          <a:p>
            <a:pPr algn="l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 в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высоте между</a:t>
            </a:r>
          </a:p>
          <a:p>
            <a:pPr algn="l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истоком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и устьем</a:t>
            </a: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3214679" y="1000108"/>
            <a:ext cx="1857387" cy="46166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Равнинные</a:t>
            </a:r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285721" y="5857892"/>
            <a:ext cx="3062318" cy="83099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Узкая, глубокая речная долина</a:t>
            </a: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5357818" y="5857892"/>
            <a:ext cx="3390895" cy="83099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Широкая, неглубокая речная долина</a:t>
            </a:r>
          </a:p>
        </p:txBody>
      </p:sp>
      <p:pic>
        <p:nvPicPr>
          <p:cNvPr id="12301" name="Picture 29" descr="IMG_0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836613"/>
            <a:ext cx="2232025" cy="2663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1000108"/>
            <a:ext cx="3833805" cy="24536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4543428" cy="100010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Пороги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36" y="3071810"/>
            <a:ext cx="5572164" cy="3643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8" descr="IMG_0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14282" y="928670"/>
            <a:ext cx="3529013" cy="2343150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31370" y="142852"/>
            <a:ext cx="3913062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4000504"/>
            <a:ext cx="3093274" cy="230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4186238" cy="92867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Водопады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17" descr="IM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857232"/>
            <a:ext cx="3819523" cy="2277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3268634"/>
            <a:ext cx="4357718" cy="33750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1999" y="0"/>
            <a:ext cx="4551177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101122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Что происходит, когда река встречается с морем?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736"/>
            <a:ext cx="4086495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14348" y="5000636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Дельта Нила</a:t>
            </a:r>
            <a:endParaRPr lang="ru-RU" sz="2400" b="1" dirty="0"/>
          </a:p>
        </p:txBody>
      </p:sp>
      <p:pic>
        <p:nvPicPr>
          <p:cNvPr id="5" name="Picture 5" descr="эстуарий Ла-Плат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786314" y="1428736"/>
            <a:ext cx="3824286" cy="340519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143504" y="5143512"/>
            <a:ext cx="35004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При впадении в </a:t>
            </a:r>
            <a:r>
              <a:rPr lang="ru-RU" sz="24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моря реки образуют губу </a:t>
            </a:r>
            <a:r>
              <a:rPr lang="ru-RU" sz="2400" b="1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или эстуарий</a:t>
            </a:r>
            <a:r>
              <a:rPr lang="ru-RU" b="1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86766" cy="1162050"/>
          </a:xfrm>
        </p:spPr>
        <p:txBody>
          <a:bodyPr>
            <a:noAutofit/>
          </a:bodyPr>
          <a:lstStyle/>
          <a:p>
            <a:pPr algn="ctr"/>
            <a:r>
              <a:rPr lang="ru-RU" sz="3200" u="sng" dirty="0" smtClean="0"/>
              <a:t>План описания географического положения реки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186766" cy="455455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1. Название.</a:t>
            </a:r>
          </a:p>
          <a:p>
            <a:pPr>
              <a:buNone/>
            </a:pPr>
            <a:r>
              <a:rPr lang="ru-RU" sz="2400" dirty="0" smtClean="0"/>
              <a:t>2. Географическое положение (на каком материке и в какой его части находится).</a:t>
            </a:r>
          </a:p>
          <a:p>
            <a:pPr>
              <a:buNone/>
            </a:pPr>
            <a:r>
              <a:rPr lang="ru-RU" sz="2400" dirty="0" smtClean="0"/>
              <a:t>3. Где находится исток.</a:t>
            </a:r>
          </a:p>
          <a:p>
            <a:pPr>
              <a:buNone/>
            </a:pPr>
            <a:r>
              <a:rPr lang="ru-RU" sz="2400" dirty="0" smtClean="0"/>
              <a:t>4. В каком направлении течет, куда впадает, к бассейну какого океана  относится.</a:t>
            </a:r>
          </a:p>
          <a:p>
            <a:pPr>
              <a:buNone/>
            </a:pPr>
            <a:r>
              <a:rPr lang="ru-RU" sz="2400" dirty="0" smtClean="0"/>
              <a:t>5. Крупные притоки.</a:t>
            </a:r>
          </a:p>
          <a:p>
            <a:pPr>
              <a:buNone/>
            </a:pPr>
            <a:r>
              <a:rPr lang="ru-RU" sz="2400" dirty="0" smtClean="0"/>
              <a:t>6. Характер течения и его зависимость от рельефа.</a:t>
            </a:r>
          </a:p>
          <a:p>
            <a:pPr>
              <a:buNone/>
            </a:pPr>
            <a:r>
              <a:rPr lang="ru-RU" sz="2400" dirty="0" smtClean="0"/>
              <a:t>7. Источники питания</a:t>
            </a:r>
          </a:p>
          <a:p>
            <a:pPr>
              <a:buNone/>
            </a:pPr>
            <a:r>
              <a:rPr lang="ru-RU" sz="2400" dirty="0" smtClean="0"/>
              <a:t>8. Режим (когда замерзает, разливается, мелеет).</a:t>
            </a:r>
            <a:br>
              <a:rPr lang="ru-RU" sz="2400" dirty="0" smtClean="0"/>
            </a:br>
            <a:r>
              <a:rPr lang="ru-RU" sz="2400" dirty="0" smtClean="0">
                <a:solidFill>
                  <a:srgbClr val="C00000"/>
                </a:solidFill>
              </a:rPr>
              <a:t>Попробуйте описать географическое положение реки Обь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928662" y="214290"/>
            <a:ext cx="68580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err="1" smtClean="0">
                <a:solidFill>
                  <a:srgbClr val="FFFF00"/>
                </a:solidFill>
              </a:rPr>
              <a:t>Исто́к</a:t>
            </a:r>
            <a:r>
              <a:rPr lang="ru-RU" sz="4800" b="1" dirty="0" smtClean="0">
                <a:solidFill>
                  <a:srgbClr val="FFFF00"/>
                </a:solidFill>
              </a:rPr>
              <a:t> — место, где река берёт своё начало.</a:t>
            </a:r>
            <a:endParaRPr lang="ru-RU" sz="4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chemeClr val="accent1">
                    <a:lumMod val="50000"/>
                  </a:schemeClr>
                </a:solidFill>
              </a:rPr>
              <a:t>РЕКА  - это…</a:t>
            </a:r>
            <a:br>
              <a:rPr lang="ru-RU" sz="31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 природный водный поток , текущий в выработанном им углублении — постоянном естественном русле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 smtClean="0">
                <a:solidFill>
                  <a:schemeClr val="bg2"/>
                </a:solidFill>
              </a:rPr>
              <a:t/>
            </a:r>
            <a:br>
              <a:rPr lang="ru-RU" sz="2000" dirty="0" smtClean="0">
                <a:solidFill>
                  <a:schemeClr val="bg2"/>
                </a:solidFill>
              </a:rPr>
            </a:b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285992"/>
            <a:ext cx="7825852" cy="4313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42910" y="0"/>
            <a:ext cx="62150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.</a:t>
            </a:r>
            <a:r>
              <a:rPr lang="ru-RU" b="1" dirty="0" smtClean="0"/>
              <a:t> </a:t>
            </a:r>
            <a:r>
              <a:rPr lang="ru-RU" sz="2800" b="1" dirty="0" err="1" smtClean="0"/>
              <a:t>У́стье</a:t>
            </a:r>
            <a:r>
              <a:rPr lang="ru-RU" sz="2800" b="1" dirty="0" smtClean="0"/>
              <a:t> — место впадения реки в водохранилище, озеро, море или другую реку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Откуда в реку поступает вода?   Речная система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Picture 6" descr="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1214422"/>
            <a:ext cx="5572164" cy="5429288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5929322" y="1285860"/>
            <a:ext cx="290352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hlink"/>
                </a:solidFill>
              </a:rPr>
              <a:t>Исток -</a:t>
            </a:r>
            <a:r>
              <a:rPr lang="ru-RU" sz="2400" dirty="0"/>
              <a:t> начало реки, </a:t>
            </a:r>
          </a:p>
          <a:p>
            <a:pPr algn="just"/>
            <a:r>
              <a:rPr lang="ru-RU" sz="2400" dirty="0">
                <a:solidFill>
                  <a:schemeClr val="hlink"/>
                </a:solidFill>
              </a:rPr>
              <a:t>Устье </a:t>
            </a:r>
            <a:r>
              <a:rPr lang="ru-RU" sz="2400" dirty="0"/>
              <a:t>- место впадения реки в океан, море, озеро или в другую реку.</a:t>
            </a:r>
          </a:p>
          <a:p>
            <a:pPr algn="just"/>
            <a:r>
              <a:rPr lang="ru-RU" sz="2400" dirty="0">
                <a:solidFill>
                  <a:schemeClr val="hlink"/>
                </a:solidFill>
              </a:rPr>
              <a:t>Приток </a:t>
            </a:r>
            <a:r>
              <a:rPr lang="ru-RU" sz="2400" dirty="0"/>
              <a:t>- водоток, впадающий </a:t>
            </a:r>
            <a:r>
              <a:rPr lang="ru-RU" sz="2400" dirty="0" smtClean="0"/>
              <a:t>в более крупный водоток.</a:t>
            </a:r>
            <a:endParaRPr lang="ru-RU" sz="2400" dirty="0"/>
          </a:p>
          <a:p>
            <a:pPr algn="just"/>
            <a:r>
              <a:rPr lang="ru-RU" sz="2400" dirty="0">
                <a:solidFill>
                  <a:schemeClr val="hlink"/>
                </a:solidFill>
              </a:rPr>
              <a:t>Речная система -</a:t>
            </a:r>
            <a:r>
              <a:rPr lang="ru-RU" sz="2400" dirty="0"/>
              <a:t> главная река со всеми притоками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6" name="Freeform 11"/>
          <p:cNvSpPr>
            <a:spLocks/>
          </p:cNvSpPr>
          <p:nvPr/>
        </p:nvSpPr>
        <p:spPr bwMode="auto">
          <a:xfrm>
            <a:off x="855663" y="1428736"/>
            <a:ext cx="4859345" cy="4348177"/>
          </a:xfrm>
          <a:custGeom>
            <a:avLst/>
            <a:gdLst>
              <a:gd name="T0" fmla="*/ 2147483647 w 3293"/>
              <a:gd name="T1" fmla="*/ 2147483647 h 2499"/>
              <a:gd name="T2" fmla="*/ 2147483647 w 3293"/>
              <a:gd name="T3" fmla="*/ 2147483647 h 2499"/>
              <a:gd name="T4" fmla="*/ 2147483647 w 3293"/>
              <a:gd name="T5" fmla="*/ 2147483647 h 2499"/>
              <a:gd name="T6" fmla="*/ 2147483647 w 3293"/>
              <a:gd name="T7" fmla="*/ 2147483647 h 2499"/>
              <a:gd name="T8" fmla="*/ 2147483647 w 3293"/>
              <a:gd name="T9" fmla="*/ 2147483647 h 2499"/>
              <a:gd name="T10" fmla="*/ 0 w 3293"/>
              <a:gd name="T11" fmla="*/ 2147483647 h 2499"/>
              <a:gd name="T12" fmla="*/ 2147483647 w 3293"/>
              <a:gd name="T13" fmla="*/ 2147483647 h 2499"/>
              <a:gd name="T14" fmla="*/ 2147483647 w 3293"/>
              <a:gd name="T15" fmla="*/ 2147483647 h 2499"/>
              <a:gd name="T16" fmla="*/ 2147483647 w 3293"/>
              <a:gd name="T17" fmla="*/ 2147483647 h 2499"/>
              <a:gd name="T18" fmla="*/ 2147483647 w 3293"/>
              <a:gd name="T19" fmla="*/ 2147483647 h 2499"/>
              <a:gd name="T20" fmla="*/ 2147483647 w 3293"/>
              <a:gd name="T21" fmla="*/ 2147483647 h 2499"/>
              <a:gd name="T22" fmla="*/ 2147483647 w 3293"/>
              <a:gd name="T23" fmla="*/ 2147483647 h 2499"/>
              <a:gd name="T24" fmla="*/ 2147483647 w 3293"/>
              <a:gd name="T25" fmla="*/ 2147483647 h 2499"/>
              <a:gd name="T26" fmla="*/ 2147483647 w 3293"/>
              <a:gd name="T27" fmla="*/ 2147483647 h 2499"/>
              <a:gd name="T28" fmla="*/ 2147483647 w 3293"/>
              <a:gd name="T29" fmla="*/ 2147483647 h 2499"/>
              <a:gd name="T30" fmla="*/ 2147483647 w 3293"/>
              <a:gd name="T31" fmla="*/ 2147483647 h 2499"/>
              <a:gd name="T32" fmla="*/ 2147483647 w 3293"/>
              <a:gd name="T33" fmla="*/ 2147483647 h 2499"/>
              <a:gd name="T34" fmla="*/ 2147483647 w 3293"/>
              <a:gd name="T35" fmla="*/ 2147483647 h 2499"/>
              <a:gd name="T36" fmla="*/ 2147483647 w 3293"/>
              <a:gd name="T37" fmla="*/ 2147483647 h 2499"/>
              <a:gd name="T38" fmla="*/ 2147483647 w 3293"/>
              <a:gd name="T39" fmla="*/ 2147483647 h 2499"/>
              <a:gd name="T40" fmla="*/ 2147483647 w 3293"/>
              <a:gd name="T41" fmla="*/ 2147483647 h 2499"/>
              <a:gd name="T42" fmla="*/ 2147483647 w 3293"/>
              <a:gd name="T43" fmla="*/ 2147483647 h 2499"/>
              <a:gd name="T44" fmla="*/ 2147483647 w 3293"/>
              <a:gd name="T45" fmla="*/ 2147483647 h 2499"/>
              <a:gd name="T46" fmla="*/ 2147483647 w 3293"/>
              <a:gd name="T47" fmla="*/ 2147483647 h 2499"/>
              <a:gd name="T48" fmla="*/ 2147483647 w 3293"/>
              <a:gd name="T49" fmla="*/ 2147483647 h 2499"/>
              <a:gd name="T50" fmla="*/ 2147483647 w 3293"/>
              <a:gd name="T51" fmla="*/ 2147483647 h 2499"/>
              <a:gd name="T52" fmla="*/ 2147483647 w 3293"/>
              <a:gd name="T53" fmla="*/ 2147483647 h 2499"/>
              <a:gd name="T54" fmla="*/ 2147483647 w 3293"/>
              <a:gd name="T55" fmla="*/ 2147483647 h 2499"/>
              <a:gd name="T56" fmla="*/ 2147483647 w 3293"/>
              <a:gd name="T57" fmla="*/ 2147483647 h 2499"/>
              <a:gd name="T58" fmla="*/ 2147483647 w 3293"/>
              <a:gd name="T59" fmla="*/ 2147483647 h 2499"/>
              <a:gd name="T60" fmla="*/ 2147483647 w 3293"/>
              <a:gd name="T61" fmla="*/ 2147483647 h 2499"/>
              <a:gd name="T62" fmla="*/ 2147483647 w 3293"/>
              <a:gd name="T63" fmla="*/ 2147483647 h 2499"/>
              <a:gd name="T64" fmla="*/ 2147483647 w 3293"/>
              <a:gd name="T65" fmla="*/ 2147483647 h 249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3293"/>
              <a:gd name="T100" fmla="*/ 0 h 2499"/>
              <a:gd name="T101" fmla="*/ 3293 w 3293"/>
              <a:gd name="T102" fmla="*/ 2499 h 249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3293" h="2499">
                <a:moveTo>
                  <a:pt x="476" y="2179"/>
                </a:moveTo>
                <a:cubicBezTo>
                  <a:pt x="506" y="2088"/>
                  <a:pt x="487" y="1985"/>
                  <a:pt x="558" y="1914"/>
                </a:cubicBezTo>
                <a:cubicBezTo>
                  <a:pt x="595" y="1800"/>
                  <a:pt x="576" y="1681"/>
                  <a:pt x="604" y="1566"/>
                </a:cubicBezTo>
                <a:cubicBezTo>
                  <a:pt x="601" y="1472"/>
                  <a:pt x="600" y="1377"/>
                  <a:pt x="595" y="1283"/>
                </a:cubicBezTo>
                <a:cubicBezTo>
                  <a:pt x="587" y="1145"/>
                  <a:pt x="455" y="1075"/>
                  <a:pt x="339" y="1036"/>
                </a:cubicBezTo>
                <a:cubicBezTo>
                  <a:pt x="316" y="1002"/>
                  <a:pt x="294" y="956"/>
                  <a:pt x="266" y="926"/>
                </a:cubicBezTo>
                <a:cubicBezTo>
                  <a:pt x="253" y="891"/>
                  <a:pt x="215" y="823"/>
                  <a:pt x="192" y="789"/>
                </a:cubicBezTo>
                <a:cubicBezTo>
                  <a:pt x="171" y="724"/>
                  <a:pt x="190" y="745"/>
                  <a:pt x="147" y="716"/>
                </a:cubicBezTo>
                <a:cubicBezTo>
                  <a:pt x="141" y="704"/>
                  <a:pt x="135" y="691"/>
                  <a:pt x="128" y="679"/>
                </a:cubicBezTo>
                <a:cubicBezTo>
                  <a:pt x="117" y="660"/>
                  <a:pt x="92" y="625"/>
                  <a:pt x="92" y="625"/>
                </a:cubicBezTo>
                <a:cubicBezTo>
                  <a:pt x="86" y="607"/>
                  <a:pt x="88" y="584"/>
                  <a:pt x="74" y="570"/>
                </a:cubicBezTo>
                <a:cubicBezTo>
                  <a:pt x="37" y="533"/>
                  <a:pt x="17" y="517"/>
                  <a:pt x="0" y="469"/>
                </a:cubicBezTo>
                <a:cubicBezTo>
                  <a:pt x="39" y="432"/>
                  <a:pt x="3" y="414"/>
                  <a:pt x="55" y="433"/>
                </a:cubicBezTo>
                <a:cubicBezTo>
                  <a:pt x="79" y="430"/>
                  <a:pt x="105" y="430"/>
                  <a:pt x="128" y="423"/>
                </a:cubicBezTo>
                <a:cubicBezTo>
                  <a:pt x="161" y="413"/>
                  <a:pt x="151" y="371"/>
                  <a:pt x="192" y="369"/>
                </a:cubicBezTo>
                <a:cubicBezTo>
                  <a:pt x="293" y="363"/>
                  <a:pt x="393" y="362"/>
                  <a:pt x="494" y="359"/>
                </a:cubicBezTo>
                <a:cubicBezTo>
                  <a:pt x="574" y="333"/>
                  <a:pt x="575" y="349"/>
                  <a:pt x="668" y="359"/>
                </a:cubicBezTo>
                <a:cubicBezTo>
                  <a:pt x="691" y="357"/>
                  <a:pt x="761" y="358"/>
                  <a:pt x="796" y="341"/>
                </a:cubicBezTo>
                <a:cubicBezTo>
                  <a:pt x="854" y="312"/>
                  <a:pt x="888" y="249"/>
                  <a:pt x="942" y="213"/>
                </a:cubicBezTo>
                <a:cubicBezTo>
                  <a:pt x="971" y="169"/>
                  <a:pt x="997" y="176"/>
                  <a:pt x="1052" y="167"/>
                </a:cubicBezTo>
                <a:cubicBezTo>
                  <a:pt x="1210" y="179"/>
                  <a:pt x="1358" y="209"/>
                  <a:pt x="1518" y="222"/>
                </a:cubicBezTo>
                <a:cubicBezTo>
                  <a:pt x="1620" y="211"/>
                  <a:pt x="1573" y="222"/>
                  <a:pt x="1655" y="195"/>
                </a:cubicBezTo>
                <a:cubicBezTo>
                  <a:pt x="1673" y="189"/>
                  <a:pt x="1710" y="177"/>
                  <a:pt x="1710" y="177"/>
                </a:cubicBezTo>
                <a:cubicBezTo>
                  <a:pt x="1746" y="139"/>
                  <a:pt x="1707" y="174"/>
                  <a:pt x="1765" y="149"/>
                </a:cubicBezTo>
                <a:cubicBezTo>
                  <a:pt x="1834" y="120"/>
                  <a:pt x="1799" y="125"/>
                  <a:pt x="1893" y="113"/>
                </a:cubicBezTo>
                <a:cubicBezTo>
                  <a:pt x="1952" y="91"/>
                  <a:pt x="2008" y="68"/>
                  <a:pt x="2067" y="49"/>
                </a:cubicBezTo>
                <a:cubicBezTo>
                  <a:pt x="2099" y="15"/>
                  <a:pt x="2128" y="19"/>
                  <a:pt x="2176" y="12"/>
                </a:cubicBezTo>
                <a:cubicBezTo>
                  <a:pt x="2257" y="14"/>
                  <a:pt x="2490" y="0"/>
                  <a:pt x="2606" y="39"/>
                </a:cubicBezTo>
                <a:cubicBezTo>
                  <a:pt x="2621" y="62"/>
                  <a:pt x="2627" y="102"/>
                  <a:pt x="2643" y="122"/>
                </a:cubicBezTo>
                <a:cubicBezTo>
                  <a:pt x="2672" y="159"/>
                  <a:pt x="2767" y="155"/>
                  <a:pt x="2798" y="158"/>
                </a:cubicBezTo>
                <a:cubicBezTo>
                  <a:pt x="2856" y="177"/>
                  <a:pt x="2893" y="227"/>
                  <a:pt x="2954" y="241"/>
                </a:cubicBezTo>
                <a:cubicBezTo>
                  <a:pt x="2996" y="251"/>
                  <a:pt x="3039" y="259"/>
                  <a:pt x="3082" y="268"/>
                </a:cubicBezTo>
                <a:cubicBezTo>
                  <a:pt x="3097" y="271"/>
                  <a:pt x="3127" y="277"/>
                  <a:pt x="3127" y="277"/>
                </a:cubicBezTo>
                <a:cubicBezTo>
                  <a:pt x="3221" y="337"/>
                  <a:pt x="3293" y="271"/>
                  <a:pt x="3182" y="524"/>
                </a:cubicBezTo>
                <a:cubicBezTo>
                  <a:pt x="3170" y="552"/>
                  <a:pt x="3121" y="530"/>
                  <a:pt x="3091" y="533"/>
                </a:cubicBezTo>
                <a:cubicBezTo>
                  <a:pt x="3052" y="570"/>
                  <a:pt x="3045" y="575"/>
                  <a:pt x="2990" y="588"/>
                </a:cubicBezTo>
                <a:cubicBezTo>
                  <a:pt x="2957" y="610"/>
                  <a:pt x="2957" y="625"/>
                  <a:pt x="2944" y="661"/>
                </a:cubicBezTo>
                <a:cubicBezTo>
                  <a:pt x="2956" y="812"/>
                  <a:pt x="2924" y="777"/>
                  <a:pt x="3018" y="807"/>
                </a:cubicBezTo>
                <a:cubicBezTo>
                  <a:pt x="3060" y="851"/>
                  <a:pt x="3003" y="799"/>
                  <a:pt x="3091" y="835"/>
                </a:cubicBezTo>
                <a:cubicBezTo>
                  <a:pt x="3130" y="851"/>
                  <a:pt x="3140" y="865"/>
                  <a:pt x="3164" y="890"/>
                </a:cubicBezTo>
                <a:cubicBezTo>
                  <a:pt x="3161" y="960"/>
                  <a:pt x="3163" y="1030"/>
                  <a:pt x="3155" y="1100"/>
                </a:cubicBezTo>
                <a:cubicBezTo>
                  <a:pt x="3150" y="1142"/>
                  <a:pt x="3062" y="1191"/>
                  <a:pt x="3027" y="1210"/>
                </a:cubicBezTo>
                <a:cubicBezTo>
                  <a:pt x="3001" y="1247"/>
                  <a:pt x="2986" y="1252"/>
                  <a:pt x="2944" y="1265"/>
                </a:cubicBezTo>
                <a:cubicBezTo>
                  <a:pt x="2926" y="1271"/>
                  <a:pt x="2890" y="1283"/>
                  <a:pt x="2890" y="1283"/>
                </a:cubicBezTo>
                <a:cubicBezTo>
                  <a:pt x="2824" y="1346"/>
                  <a:pt x="2923" y="1257"/>
                  <a:pt x="2844" y="1310"/>
                </a:cubicBezTo>
                <a:cubicBezTo>
                  <a:pt x="2812" y="1332"/>
                  <a:pt x="2803" y="1371"/>
                  <a:pt x="2771" y="1393"/>
                </a:cubicBezTo>
                <a:cubicBezTo>
                  <a:pt x="2752" y="1406"/>
                  <a:pt x="2726" y="1407"/>
                  <a:pt x="2707" y="1420"/>
                </a:cubicBezTo>
                <a:cubicBezTo>
                  <a:pt x="2687" y="1433"/>
                  <a:pt x="2661" y="1459"/>
                  <a:pt x="2643" y="1475"/>
                </a:cubicBezTo>
                <a:cubicBezTo>
                  <a:pt x="2600" y="1512"/>
                  <a:pt x="2561" y="1576"/>
                  <a:pt x="2506" y="1594"/>
                </a:cubicBezTo>
                <a:cubicBezTo>
                  <a:pt x="2500" y="1600"/>
                  <a:pt x="2495" y="1608"/>
                  <a:pt x="2487" y="1612"/>
                </a:cubicBezTo>
                <a:cubicBezTo>
                  <a:pt x="2470" y="1620"/>
                  <a:pt x="2432" y="1630"/>
                  <a:pt x="2432" y="1630"/>
                </a:cubicBezTo>
                <a:cubicBezTo>
                  <a:pt x="2405" y="1659"/>
                  <a:pt x="2391" y="1698"/>
                  <a:pt x="2359" y="1722"/>
                </a:cubicBezTo>
                <a:cubicBezTo>
                  <a:pt x="2305" y="1762"/>
                  <a:pt x="2251" y="1794"/>
                  <a:pt x="2195" y="1831"/>
                </a:cubicBezTo>
                <a:cubicBezTo>
                  <a:pt x="2170" y="1848"/>
                  <a:pt x="2144" y="1864"/>
                  <a:pt x="2122" y="1886"/>
                </a:cubicBezTo>
                <a:cubicBezTo>
                  <a:pt x="2107" y="1901"/>
                  <a:pt x="2094" y="1920"/>
                  <a:pt x="2076" y="1932"/>
                </a:cubicBezTo>
                <a:cubicBezTo>
                  <a:pt x="2031" y="1961"/>
                  <a:pt x="1978" y="1973"/>
                  <a:pt x="1930" y="1996"/>
                </a:cubicBezTo>
                <a:cubicBezTo>
                  <a:pt x="1859" y="2031"/>
                  <a:pt x="1942" y="2001"/>
                  <a:pt x="1875" y="2023"/>
                </a:cubicBezTo>
                <a:cubicBezTo>
                  <a:pt x="1848" y="2041"/>
                  <a:pt x="1817" y="2048"/>
                  <a:pt x="1792" y="2069"/>
                </a:cubicBezTo>
                <a:cubicBezTo>
                  <a:pt x="1745" y="2108"/>
                  <a:pt x="1787" y="2090"/>
                  <a:pt x="1738" y="2106"/>
                </a:cubicBezTo>
                <a:cubicBezTo>
                  <a:pt x="1705" y="2138"/>
                  <a:pt x="1733" y="2117"/>
                  <a:pt x="1674" y="2133"/>
                </a:cubicBezTo>
                <a:cubicBezTo>
                  <a:pt x="1655" y="2138"/>
                  <a:pt x="1619" y="2151"/>
                  <a:pt x="1619" y="2151"/>
                </a:cubicBezTo>
                <a:cubicBezTo>
                  <a:pt x="1596" y="2174"/>
                  <a:pt x="1569" y="2174"/>
                  <a:pt x="1546" y="2197"/>
                </a:cubicBezTo>
                <a:cubicBezTo>
                  <a:pt x="1512" y="2231"/>
                  <a:pt x="1486" y="2269"/>
                  <a:pt x="1445" y="2298"/>
                </a:cubicBezTo>
                <a:cubicBezTo>
                  <a:pt x="1427" y="2325"/>
                  <a:pt x="1422" y="2349"/>
                  <a:pt x="1399" y="2371"/>
                </a:cubicBezTo>
                <a:cubicBezTo>
                  <a:pt x="1390" y="2398"/>
                  <a:pt x="1381" y="2426"/>
                  <a:pt x="1372" y="2453"/>
                </a:cubicBezTo>
                <a:cubicBezTo>
                  <a:pt x="1369" y="2462"/>
                  <a:pt x="1370" y="2474"/>
                  <a:pt x="1363" y="2481"/>
                </a:cubicBezTo>
                <a:cubicBezTo>
                  <a:pt x="1357" y="2487"/>
                  <a:pt x="1344" y="2499"/>
                  <a:pt x="1344" y="2499"/>
                </a:cubicBezTo>
              </a:path>
            </a:pathLst>
          </a:cu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AutoShape 12"/>
          <p:cNvSpPr>
            <a:spLocks noChangeArrowheads="1"/>
          </p:cNvSpPr>
          <p:nvPr/>
        </p:nvSpPr>
        <p:spPr bwMode="auto">
          <a:xfrm>
            <a:off x="4211638" y="5300663"/>
            <a:ext cx="1431932" cy="647700"/>
          </a:xfrm>
          <a:prstGeom prst="wedgeRoundRectCallout">
            <a:avLst>
              <a:gd name="adj1" fmla="val -139097"/>
              <a:gd name="adj2" fmla="val -12991"/>
              <a:gd name="adj3" fmla="val 16667"/>
            </a:avLst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b="1" dirty="0">
                <a:solidFill>
                  <a:srgbClr val="663300"/>
                </a:solidFill>
              </a:rPr>
              <a:t>Речной бассейн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32885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Истоки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142984"/>
            <a:ext cx="2500330" cy="1973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14282" y="3429000"/>
            <a:ext cx="2786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Исток Оби – слияние двух рек Бии и Катуни</a:t>
            </a:r>
            <a:endParaRPr lang="ru-RU" sz="2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214290"/>
            <a:ext cx="2143140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214679" y="2928934"/>
            <a:ext cx="20717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Исток Дона - родник</a:t>
            </a:r>
            <a:endParaRPr lang="ru-RU" sz="2400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3429000"/>
            <a:ext cx="3419424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5214942" y="6072206"/>
            <a:ext cx="39290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Озеро Байкал – исток реки Ангары</a:t>
            </a:r>
            <a:endParaRPr lang="ru-RU" sz="2000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2264" y="142852"/>
            <a:ext cx="1857387" cy="27860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6858016" y="2928934"/>
            <a:ext cx="1371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Б</a:t>
            </a:r>
            <a:r>
              <a:rPr lang="ru-RU" sz="2400" dirty="0" smtClean="0"/>
              <a:t>олото</a:t>
            </a:r>
            <a:endParaRPr lang="ru-RU" sz="2400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964352" y="4286256"/>
            <a:ext cx="3429024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1643042" y="6286520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Ледник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7088"/>
          </a:xfrm>
        </p:spPr>
        <p:txBody>
          <a:bodyPr>
            <a:noAutofit/>
          </a:bodyPr>
          <a:lstStyle/>
          <a:p>
            <a:r>
              <a:rPr lang="ru-RU" sz="3000" dirty="0" smtClean="0"/>
              <a:t>У рек различают берега. Если плыть по течению, то слева будет левый, а справа – правый берег. Так же определяют правые и левые </a:t>
            </a:r>
            <a:r>
              <a:rPr lang="ru-RU" sz="35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притоки</a:t>
            </a:r>
            <a:r>
              <a:rPr lang="ru-RU" sz="3000" dirty="0" smtClean="0"/>
              <a:t> реки.</a:t>
            </a:r>
            <a:endParaRPr lang="ru-RU" sz="3000" dirty="0"/>
          </a:p>
        </p:txBody>
      </p:sp>
      <p:sp>
        <p:nvSpPr>
          <p:cNvPr id="4" name="Freeform 2"/>
          <p:cNvSpPr>
            <a:spLocks/>
          </p:cNvSpPr>
          <p:nvPr/>
        </p:nvSpPr>
        <p:spPr bwMode="auto">
          <a:xfrm>
            <a:off x="214282" y="2857496"/>
            <a:ext cx="6858048" cy="3540128"/>
          </a:xfrm>
          <a:custGeom>
            <a:avLst/>
            <a:gdLst/>
            <a:ahLst/>
            <a:cxnLst>
              <a:cxn ang="0">
                <a:pos x="8407" y="0"/>
              </a:cxn>
              <a:cxn ang="0">
                <a:pos x="6947" y="1200"/>
              </a:cxn>
              <a:cxn ang="0">
                <a:pos x="5207" y="1220"/>
              </a:cxn>
              <a:cxn ang="0">
                <a:pos x="4067" y="2740"/>
              </a:cxn>
              <a:cxn ang="0">
                <a:pos x="2427" y="3420"/>
              </a:cxn>
              <a:cxn ang="0">
                <a:pos x="347" y="4180"/>
              </a:cxn>
              <a:cxn ang="0">
                <a:pos x="347" y="4549"/>
              </a:cxn>
              <a:cxn ang="0">
                <a:pos x="527" y="4900"/>
              </a:cxn>
            </a:cxnLst>
            <a:rect l="0" t="0" r="r" b="b"/>
            <a:pathLst>
              <a:path w="8407" h="4900">
                <a:moveTo>
                  <a:pt x="8407" y="0"/>
                </a:moveTo>
                <a:cubicBezTo>
                  <a:pt x="7943" y="498"/>
                  <a:pt x="7480" y="997"/>
                  <a:pt x="6947" y="1200"/>
                </a:cubicBezTo>
                <a:cubicBezTo>
                  <a:pt x="6414" y="1403"/>
                  <a:pt x="5687" y="963"/>
                  <a:pt x="5207" y="1220"/>
                </a:cubicBezTo>
                <a:cubicBezTo>
                  <a:pt x="4727" y="1477"/>
                  <a:pt x="4530" y="2373"/>
                  <a:pt x="4067" y="2740"/>
                </a:cubicBezTo>
                <a:cubicBezTo>
                  <a:pt x="3604" y="3107"/>
                  <a:pt x="3047" y="3180"/>
                  <a:pt x="2427" y="3420"/>
                </a:cubicBezTo>
                <a:cubicBezTo>
                  <a:pt x="1807" y="3660"/>
                  <a:pt x="694" y="3992"/>
                  <a:pt x="347" y="4180"/>
                </a:cubicBezTo>
                <a:cubicBezTo>
                  <a:pt x="0" y="4368"/>
                  <a:pt x="317" y="4429"/>
                  <a:pt x="347" y="4549"/>
                </a:cubicBezTo>
                <a:cubicBezTo>
                  <a:pt x="377" y="4669"/>
                  <a:pt x="452" y="4784"/>
                  <a:pt x="527" y="4900"/>
                </a:cubicBezTo>
              </a:path>
            </a:pathLst>
          </a:custGeom>
          <a:noFill/>
          <a:ln w="76200">
            <a:solidFill>
              <a:srgbClr val="548DD4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71472" y="6286520"/>
            <a:ext cx="9522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Исток</a:t>
            </a:r>
            <a:endParaRPr lang="ru-RU" sz="2000" b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1071538" y="5214950"/>
            <a:ext cx="200026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20212845">
            <a:off x="1263411" y="5536289"/>
            <a:ext cx="2063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Направление течения</a:t>
            </a:r>
            <a:endParaRPr lang="ru-RU" sz="1400" dirty="0"/>
          </a:p>
        </p:txBody>
      </p:sp>
      <p:sp>
        <p:nvSpPr>
          <p:cNvPr id="9" name="TextBox 8"/>
          <p:cNvSpPr txBox="1"/>
          <p:nvPr/>
        </p:nvSpPr>
        <p:spPr>
          <a:xfrm rot="19837038">
            <a:off x="1350887" y="2632237"/>
            <a:ext cx="1508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Левый берег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 rot="19384523">
            <a:off x="6858016" y="4929198"/>
            <a:ext cx="1653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Правый берег</a:t>
            </a:r>
            <a:endParaRPr lang="ru-RU" dirty="0"/>
          </a:p>
        </p:txBody>
      </p:sp>
      <p:sp>
        <p:nvSpPr>
          <p:cNvPr id="11" name="Freeform 3"/>
          <p:cNvSpPr>
            <a:spLocks/>
          </p:cNvSpPr>
          <p:nvPr/>
        </p:nvSpPr>
        <p:spPr bwMode="auto">
          <a:xfrm>
            <a:off x="3500430" y="2428868"/>
            <a:ext cx="3187700" cy="819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73" y="400"/>
              </a:cxn>
              <a:cxn ang="0">
                <a:pos x="1740" y="297"/>
              </a:cxn>
              <a:cxn ang="0">
                <a:pos x="3080" y="1040"/>
              </a:cxn>
              <a:cxn ang="0">
                <a:pos x="4620" y="960"/>
              </a:cxn>
              <a:cxn ang="0">
                <a:pos x="5020" y="1289"/>
              </a:cxn>
            </a:cxnLst>
            <a:rect l="0" t="0" r="r" b="b"/>
            <a:pathLst>
              <a:path w="5020" h="1289">
                <a:moveTo>
                  <a:pt x="0" y="0"/>
                </a:moveTo>
                <a:cubicBezTo>
                  <a:pt x="341" y="175"/>
                  <a:pt x="683" y="351"/>
                  <a:pt x="973" y="400"/>
                </a:cubicBezTo>
                <a:cubicBezTo>
                  <a:pt x="1263" y="449"/>
                  <a:pt x="1389" y="190"/>
                  <a:pt x="1740" y="297"/>
                </a:cubicBezTo>
                <a:cubicBezTo>
                  <a:pt x="2091" y="404"/>
                  <a:pt x="2600" y="930"/>
                  <a:pt x="3080" y="1040"/>
                </a:cubicBezTo>
                <a:cubicBezTo>
                  <a:pt x="3560" y="1150"/>
                  <a:pt x="4297" y="918"/>
                  <a:pt x="4620" y="960"/>
                </a:cubicBezTo>
                <a:cubicBezTo>
                  <a:pt x="4943" y="1002"/>
                  <a:pt x="4943" y="1234"/>
                  <a:pt x="5020" y="1289"/>
                </a:cubicBezTo>
              </a:path>
            </a:pathLst>
          </a:custGeom>
          <a:noFill/>
          <a:ln w="38100">
            <a:solidFill>
              <a:srgbClr val="548DD4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 rot="891443">
            <a:off x="4305433" y="2424403"/>
            <a:ext cx="1684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Левый приток</a:t>
            </a:r>
            <a:endParaRPr lang="ru-RU" dirty="0"/>
          </a:p>
        </p:txBody>
      </p:sp>
      <p:sp>
        <p:nvSpPr>
          <p:cNvPr id="13" name="Freeform 1"/>
          <p:cNvSpPr>
            <a:spLocks/>
          </p:cNvSpPr>
          <p:nvPr/>
        </p:nvSpPr>
        <p:spPr bwMode="auto">
          <a:xfrm>
            <a:off x="4286248" y="3786190"/>
            <a:ext cx="592138" cy="1511300"/>
          </a:xfrm>
          <a:custGeom>
            <a:avLst/>
            <a:gdLst/>
            <a:ahLst/>
            <a:cxnLst>
              <a:cxn ang="0">
                <a:pos x="710" y="2380"/>
              </a:cxn>
              <a:cxn ang="0">
                <a:pos x="890" y="1960"/>
              </a:cxn>
              <a:cxn ang="0">
                <a:pos x="450" y="1280"/>
              </a:cxn>
              <a:cxn ang="0">
                <a:pos x="50" y="640"/>
              </a:cxn>
              <a:cxn ang="0">
                <a:pos x="150" y="0"/>
              </a:cxn>
            </a:cxnLst>
            <a:rect l="0" t="0" r="r" b="b"/>
            <a:pathLst>
              <a:path w="933" h="2380">
                <a:moveTo>
                  <a:pt x="710" y="2380"/>
                </a:moveTo>
                <a:cubicBezTo>
                  <a:pt x="821" y="2261"/>
                  <a:pt x="933" y="2143"/>
                  <a:pt x="890" y="1960"/>
                </a:cubicBezTo>
                <a:cubicBezTo>
                  <a:pt x="847" y="1777"/>
                  <a:pt x="590" y="1500"/>
                  <a:pt x="450" y="1280"/>
                </a:cubicBezTo>
                <a:cubicBezTo>
                  <a:pt x="310" y="1060"/>
                  <a:pt x="100" y="853"/>
                  <a:pt x="50" y="640"/>
                </a:cubicBezTo>
                <a:cubicBezTo>
                  <a:pt x="0" y="427"/>
                  <a:pt x="133" y="107"/>
                  <a:pt x="150" y="0"/>
                </a:cubicBezTo>
              </a:path>
            </a:pathLst>
          </a:custGeom>
          <a:noFill/>
          <a:ln w="28575">
            <a:solidFill>
              <a:srgbClr val="548DD4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 rot="2316298">
            <a:off x="4130040" y="4602594"/>
            <a:ext cx="1830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Правый приток</a:t>
            </a:r>
            <a:endParaRPr lang="ru-RU" dirty="0"/>
          </a:p>
        </p:txBody>
      </p:sp>
      <p:sp>
        <p:nvSpPr>
          <p:cNvPr id="18" name="Freeform 4"/>
          <p:cNvSpPr>
            <a:spLocks/>
          </p:cNvSpPr>
          <p:nvPr/>
        </p:nvSpPr>
        <p:spPr bwMode="auto">
          <a:xfrm>
            <a:off x="6929454" y="1428736"/>
            <a:ext cx="2214546" cy="1714512"/>
          </a:xfrm>
          <a:custGeom>
            <a:avLst/>
            <a:gdLst/>
            <a:ahLst/>
            <a:cxnLst>
              <a:cxn ang="0">
                <a:pos x="3225" y="858"/>
              </a:cxn>
              <a:cxn ang="0">
                <a:pos x="4335" y="963"/>
              </a:cxn>
              <a:cxn ang="0">
                <a:pos x="4560" y="1068"/>
              </a:cxn>
              <a:cxn ang="0">
                <a:pos x="4725" y="1233"/>
              </a:cxn>
              <a:cxn ang="0">
                <a:pos x="4785" y="1323"/>
              </a:cxn>
              <a:cxn ang="0">
                <a:pos x="4800" y="1368"/>
              </a:cxn>
              <a:cxn ang="0">
                <a:pos x="4860" y="1443"/>
              </a:cxn>
              <a:cxn ang="0">
                <a:pos x="4890" y="1503"/>
              </a:cxn>
              <a:cxn ang="0">
                <a:pos x="5100" y="1743"/>
              </a:cxn>
              <a:cxn ang="0">
                <a:pos x="5370" y="1923"/>
              </a:cxn>
              <a:cxn ang="0">
                <a:pos x="5610" y="2178"/>
              </a:cxn>
              <a:cxn ang="0">
                <a:pos x="5655" y="2238"/>
              </a:cxn>
              <a:cxn ang="0">
                <a:pos x="5730" y="2433"/>
              </a:cxn>
              <a:cxn ang="0">
                <a:pos x="5715" y="3303"/>
              </a:cxn>
              <a:cxn ang="0">
                <a:pos x="5670" y="3678"/>
              </a:cxn>
              <a:cxn ang="0">
                <a:pos x="5520" y="3843"/>
              </a:cxn>
              <a:cxn ang="0">
                <a:pos x="5490" y="3888"/>
              </a:cxn>
              <a:cxn ang="0">
                <a:pos x="5250" y="4023"/>
              </a:cxn>
              <a:cxn ang="0">
                <a:pos x="4980" y="4068"/>
              </a:cxn>
              <a:cxn ang="0">
                <a:pos x="4410" y="4053"/>
              </a:cxn>
              <a:cxn ang="0">
                <a:pos x="4215" y="3978"/>
              </a:cxn>
              <a:cxn ang="0">
                <a:pos x="3840" y="3873"/>
              </a:cxn>
              <a:cxn ang="0">
                <a:pos x="3465" y="4083"/>
              </a:cxn>
              <a:cxn ang="0">
                <a:pos x="2895" y="4128"/>
              </a:cxn>
              <a:cxn ang="0">
                <a:pos x="1800" y="4203"/>
              </a:cxn>
              <a:cxn ang="0">
                <a:pos x="1275" y="4203"/>
              </a:cxn>
              <a:cxn ang="0">
                <a:pos x="945" y="4068"/>
              </a:cxn>
              <a:cxn ang="0">
                <a:pos x="690" y="3948"/>
              </a:cxn>
              <a:cxn ang="0">
                <a:pos x="405" y="3768"/>
              </a:cxn>
              <a:cxn ang="0">
                <a:pos x="150" y="3603"/>
              </a:cxn>
              <a:cxn ang="0">
                <a:pos x="0" y="3213"/>
              </a:cxn>
              <a:cxn ang="0">
                <a:pos x="15" y="2958"/>
              </a:cxn>
              <a:cxn ang="0">
                <a:pos x="150" y="2568"/>
              </a:cxn>
              <a:cxn ang="0">
                <a:pos x="225" y="2313"/>
              </a:cxn>
              <a:cxn ang="0">
                <a:pos x="195" y="1503"/>
              </a:cxn>
              <a:cxn ang="0">
                <a:pos x="150" y="1398"/>
              </a:cxn>
              <a:cxn ang="0">
                <a:pos x="90" y="1128"/>
              </a:cxn>
              <a:cxn ang="0">
                <a:pos x="15" y="828"/>
              </a:cxn>
              <a:cxn ang="0">
                <a:pos x="75" y="513"/>
              </a:cxn>
              <a:cxn ang="0">
                <a:pos x="135" y="483"/>
              </a:cxn>
              <a:cxn ang="0">
                <a:pos x="240" y="423"/>
              </a:cxn>
              <a:cxn ang="0">
                <a:pos x="570" y="258"/>
              </a:cxn>
              <a:cxn ang="0">
                <a:pos x="780" y="168"/>
              </a:cxn>
              <a:cxn ang="0">
                <a:pos x="840" y="138"/>
              </a:cxn>
              <a:cxn ang="0">
                <a:pos x="915" y="93"/>
              </a:cxn>
              <a:cxn ang="0">
                <a:pos x="1065" y="48"/>
              </a:cxn>
              <a:cxn ang="0">
                <a:pos x="1275" y="48"/>
              </a:cxn>
              <a:cxn ang="0">
                <a:pos x="1680" y="153"/>
              </a:cxn>
              <a:cxn ang="0">
                <a:pos x="1935" y="258"/>
              </a:cxn>
              <a:cxn ang="0">
                <a:pos x="2925" y="348"/>
              </a:cxn>
              <a:cxn ang="0">
                <a:pos x="3090" y="438"/>
              </a:cxn>
              <a:cxn ang="0">
                <a:pos x="3255" y="543"/>
              </a:cxn>
              <a:cxn ang="0">
                <a:pos x="3375" y="723"/>
              </a:cxn>
              <a:cxn ang="0">
                <a:pos x="3315" y="813"/>
              </a:cxn>
              <a:cxn ang="0">
                <a:pos x="3225" y="873"/>
              </a:cxn>
              <a:cxn ang="0">
                <a:pos x="3210" y="963"/>
              </a:cxn>
              <a:cxn ang="0">
                <a:pos x="3225" y="858"/>
              </a:cxn>
            </a:cxnLst>
            <a:rect l="0" t="0" r="r" b="b"/>
            <a:pathLst>
              <a:path w="5763" h="4252">
                <a:moveTo>
                  <a:pt x="3225" y="858"/>
                </a:moveTo>
                <a:cubicBezTo>
                  <a:pt x="3592" y="931"/>
                  <a:pt x="3962" y="947"/>
                  <a:pt x="4335" y="963"/>
                </a:cubicBezTo>
                <a:cubicBezTo>
                  <a:pt x="4504" y="1019"/>
                  <a:pt x="4431" y="982"/>
                  <a:pt x="4560" y="1068"/>
                </a:cubicBezTo>
                <a:cubicBezTo>
                  <a:pt x="4633" y="1117"/>
                  <a:pt x="4656" y="1187"/>
                  <a:pt x="4725" y="1233"/>
                </a:cubicBezTo>
                <a:cubicBezTo>
                  <a:pt x="4745" y="1263"/>
                  <a:pt x="4774" y="1289"/>
                  <a:pt x="4785" y="1323"/>
                </a:cubicBezTo>
                <a:cubicBezTo>
                  <a:pt x="4790" y="1338"/>
                  <a:pt x="4792" y="1355"/>
                  <a:pt x="4800" y="1368"/>
                </a:cubicBezTo>
                <a:cubicBezTo>
                  <a:pt x="4817" y="1395"/>
                  <a:pt x="4842" y="1416"/>
                  <a:pt x="4860" y="1443"/>
                </a:cubicBezTo>
                <a:cubicBezTo>
                  <a:pt x="4872" y="1462"/>
                  <a:pt x="4878" y="1484"/>
                  <a:pt x="4890" y="1503"/>
                </a:cubicBezTo>
                <a:cubicBezTo>
                  <a:pt x="4934" y="1569"/>
                  <a:pt x="5041" y="1693"/>
                  <a:pt x="5100" y="1743"/>
                </a:cubicBezTo>
                <a:cubicBezTo>
                  <a:pt x="5189" y="1818"/>
                  <a:pt x="5260" y="1895"/>
                  <a:pt x="5370" y="1923"/>
                </a:cubicBezTo>
                <a:cubicBezTo>
                  <a:pt x="5470" y="1998"/>
                  <a:pt x="5530" y="2076"/>
                  <a:pt x="5610" y="2178"/>
                </a:cubicBezTo>
                <a:cubicBezTo>
                  <a:pt x="5625" y="2198"/>
                  <a:pt x="5655" y="2238"/>
                  <a:pt x="5655" y="2238"/>
                </a:cubicBezTo>
                <a:cubicBezTo>
                  <a:pt x="5707" y="2394"/>
                  <a:pt x="5679" y="2331"/>
                  <a:pt x="5730" y="2433"/>
                </a:cubicBezTo>
                <a:cubicBezTo>
                  <a:pt x="5762" y="2722"/>
                  <a:pt x="5763" y="3015"/>
                  <a:pt x="5715" y="3303"/>
                </a:cubicBezTo>
                <a:cubicBezTo>
                  <a:pt x="5713" y="3341"/>
                  <a:pt x="5725" y="3592"/>
                  <a:pt x="5670" y="3678"/>
                </a:cubicBezTo>
                <a:cubicBezTo>
                  <a:pt x="5521" y="3912"/>
                  <a:pt x="5642" y="3721"/>
                  <a:pt x="5520" y="3843"/>
                </a:cubicBezTo>
                <a:cubicBezTo>
                  <a:pt x="5507" y="3856"/>
                  <a:pt x="5503" y="3875"/>
                  <a:pt x="5490" y="3888"/>
                </a:cubicBezTo>
                <a:cubicBezTo>
                  <a:pt x="5430" y="3948"/>
                  <a:pt x="5329" y="3999"/>
                  <a:pt x="5250" y="4023"/>
                </a:cubicBezTo>
                <a:cubicBezTo>
                  <a:pt x="5164" y="4049"/>
                  <a:pt x="5068" y="4050"/>
                  <a:pt x="4980" y="4068"/>
                </a:cubicBezTo>
                <a:cubicBezTo>
                  <a:pt x="4790" y="4063"/>
                  <a:pt x="4600" y="4066"/>
                  <a:pt x="4410" y="4053"/>
                </a:cubicBezTo>
                <a:cubicBezTo>
                  <a:pt x="4353" y="4049"/>
                  <a:pt x="4267" y="4000"/>
                  <a:pt x="4215" y="3978"/>
                </a:cubicBezTo>
                <a:cubicBezTo>
                  <a:pt x="4095" y="3927"/>
                  <a:pt x="3965" y="3904"/>
                  <a:pt x="3840" y="3873"/>
                </a:cubicBezTo>
                <a:cubicBezTo>
                  <a:pt x="3712" y="3937"/>
                  <a:pt x="3594" y="4028"/>
                  <a:pt x="3465" y="4083"/>
                </a:cubicBezTo>
                <a:cubicBezTo>
                  <a:pt x="3301" y="4153"/>
                  <a:pt x="3074" y="4107"/>
                  <a:pt x="2895" y="4128"/>
                </a:cubicBezTo>
                <a:cubicBezTo>
                  <a:pt x="2527" y="4170"/>
                  <a:pt x="2172" y="4191"/>
                  <a:pt x="1800" y="4203"/>
                </a:cubicBezTo>
                <a:cubicBezTo>
                  <a:pt x="1605" y="4252"/>
                  <a:pt x="1517" y="4222"/>
                  <a:pt x="1275" y="4203"/>
                </a:cubicBezTo>
                <a:cubicBezTo>
                  <a:pt x="1166" y="4156"/>
                  <a:pt x="1051" y="4121"/>
                  <a:pt x="945" y="4068"/>
                </a:cubicBezTo>
                <a:cubicBezTo>
                  <a:pt x="849" y="4020"/>
                  <a:pt x="793" y="3974"/>
                  <a:pt x="690" y="3948"/>
                </a:cubicBezTo>
                <a:cubicBezTo>
                  <a:pt x="596" y="3886"/>
                  <a:pt x="500" y="3827"/>
                  <a:pt x="405" y="3768"/>
                </a:cubicBezTo>
                <a:cubicBezTo>
                  <a:pt x="319" y="3714"/>
                  <a:pt x="241" y="3649"/>
                  <a:pt x="150" y="3603"/>
                </a:cubicBezTo>
                <a:cubicBezTo>
                  <a:pt x="65" y="3490"/>
                  <a:pt x="28" y="3351"/>
                  <a:pt x="0" y="3213"/>
                </a:cubicBezTo>
                <a:cubicBezTo>
                  <a:pt x="5" y="3128"/>
                  <a:pt x="7" y="3043"/>
                  <a:pt x="15" y="2958"/>
                </a:cubicBezTo>
                <a:cubicBezTo>
                  <a:pt x="28" y="2826"/>
                  <a:pt x="102" y="2688"/>
                  <a:pt x="150" y="2568"/>
                </a:cubicBezTo>
                <a:cubicBezTo>
                  <a:pt x="184" y="2483"/>
                  <a:pt x="191" y="2398"/>
                  <a:pt x="225" y="2313"/>
                </a:cubicBezTo>
                <a:cubicBezTo>
                  <a:pt x="215" y="2043"/>
                  <a:pt x="214" y="1773"/>
                  <a:pt x="195" y="1503"/>
                </a:cubicBezTo>
                <a:cubicBezTo>
                  <a:pt x="192" y="1465"/>
                  <a:pt x="160" y="1435"/>
                  <a:pt x="150" y="1398"/>
                </a:cubicBezTo>
                <a:cubicBezTo>
                  <a:pt x="125" y="1307"/>
                  <a:pt x="110" y="1219"/>
                  <a:pt x="90" y="1128"/>
                </a:cubicBezTo>
                <a:cubicBezTo>
                  <a:pt x="67" y="1027"/>
                  <a:pt x="32" y="931"/>
                  <a:pt x="15" y="828"/>
                </a:cubicBezTo>
                <a:cubicBezTo>
                  <a:pt x="18" y="784"/>
                  <a:pt x="0" y="575"/>
                  <a:pt x="75" y="513"/>
                </a:cubicBezTo>
                <a:cubicBezTo>
                  <a:pt x="92" y="499"/>
                  <a:pt x="117" y="496"/>
                  <a:pt x="135" y="483"/>
                </a:cubicBezTo>
                <a:cubicBezTo>
                  <a:pt x="231" y="414"/>
                  <a:pt x="124" y="452"/>
                  <a:pt x="240" y="423"/>
                </a:cubicBezTo>
                <a:cubicBezTo>
                  <a:pt x="344" y="354"/>
                  <a:pt x="446" y="289"/>
                  <a:pt x="570" y="258"/>
                </a:cubicBezTo>
                <a:cubicBezTo>
                  <a:pt x="635" y="215"/>
                  <a:pt x="709" y="199"/>
                  <a:pt x="780" y="168"/>
                </a:cubicBezTo>
                <a:cubicBezTo>
                  <a:pt x="801" y="159"/>
                  <a:pt x="820" y="149"/>
                  <a:pt x="840" y="138"/>
                </a:cubicBezTo>
                <a:cubicBezTo>
                  <a:pt x="865" y="124"/>
                  <a:pt x="888" y="105"/>
                  <a:pt x="915" y="93"/>
                </a:cubicBezTo>
                <a:cubicBezTo>
                  <a:pt x="960" y="73"/>
                  <a:pt x="1017" y="60"/>
                  <a:pt x="1065" y="48"/>
                </a:cubicBezTo>
                <a:cubicBezTo>
                  <a:pt x="1138" y="0"/>
                  <a:pt x="1188" y="31"/>
                  <a:pt x="1275" y="48"/>
                </a:cubicBezTo>
                <a:cubicBezTo>
                  <a:pt x="1402" y="73"/>
                  <a:pt x="1563" y="94"/>
                  <a:pt x="1680" y="153"/>
                </a:cubicBezTo>
                <a:cubicBezTo>
                  <a:pt x="1761" y="193"/>
                  <a:pt x="1846" y="240"/>
                  <a:pt x="1935" y="258"/>
                </a:cubicBezTo>
                <a:cubicBezTo>
                  <a:pt x="2231" y="406"/>
                  <a:pt x="2925" y="348"/>
                  <a:pt x="2925" y="348"/>
                </a:cubicBezTo>
                <a:cubicBezTo>
                  <a:pt x="2976" y="399"/>
                  <a:pt x="3023" y="416"/>
                  <a:pt x="3090" y="438"/>
                </a:cubicBezTo>
                <a:cubicBezTo>
                  <a:pt x="3223" y="537"/>
                  <a:pt x="3163" y="512"/>
                  <a:pt x="3255" y="543"/>
                </a:cubicBezTo>
                <a:cubicBezTo>
                  <a:pt x="3324" y="612"/>
                  <a:pt x="3325" y="640"/>
                  <a:pt x="3375" y="723"/>
                </a:cubicBezTo>
                <a:cubicBezTo>
                  <a:pt x="3355" y="753"/>
                  <a:pt x="3345" y="793"/>
                  <a:pt x="3315" y="813"/>
                </a:cubicBezTo>
                <a:cubicBezTo>
                  <a:pt x="3285" y="833"/>
                  <a:pt x="3225" y="873"/>
                  <a:pt x="3225" y="873"/>
                </a:cubicBezTo>
                <a:cubicBezTo>
                  <a:pt x="3205" y="932"/>
                  <a:pt x="3210" y="902"/>
                  <a:pt x="3210" y="963"/>
                </a:cubicBezTo>
                <a:lnTo>
                  <a:pt x="3225" y="858"/>
                </a:lnTo>
                <a:close/>
              </a:path>
            </a:pathLst>
          </a:custGeom>
          <a:solidFill>
            <a:srgbClr val="4F81BD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7072330" y="2357430"/>
            <a:ext cx="1869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Озеро или море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1643050"/>
            <a:ext cx="4186238" cy="350046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33CC"/>
                </a:solidFill>
              </a:rPr>
              <a:t>Бассейн реки</a:t>
            </a:r>
            <a:r>
              <a:rPr lang="ru-RU" sz="3600" dirty="0" smtClean="0"/>
              <a:t>– территория, вся вода с которого стекает в реку и ее притоки.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http://sibir.arktikfish.com/images/KART/Basob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428628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274638"/>
            <a:ext cx="3471858" cy="308292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hlink"/>
                </a:solidFill>
              </a:rPr>
              <a:t>Водораздел </a:t>
            </a:r>
            <a:r>
              <a:rPr lang="ru-RU" sz="3200" dirty="0" smtClean="0"/>
              <a:t>– граница между бассейнами рек</a:t>
            </a:r>
            <a:endParaRPr lang="ru-RU" sz="3200" dirty="0"/>
          </a:p>
        </p:txBody>
      </p:sp>
      <p:pic>
        <p:nvPicPr>
          <p:cNvPr id="38914" name="Picture 2" descr="https://reader.lecta.ru/demo/8030/data/images/vodosbor.ep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14290"/>
            <a:ext cx="4714908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randars.ru/images/1/review/id/3869/ea12073f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8896523" cy="500066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71670" y="285728"/>
            <a:ext cx="56279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atin typeface="+mj-lt"/>
              </a:rPr>
              <a:t>Фарватер реки</a:t>
            </a:r>
            <a:endParaRPr lang="ru-RU" sz="4400" b="1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1542</TotalTime>
  <Words>389</Words>
  <Application>Microsoft Office PowerPoint</Application>
  <PresentationFormat>Экран (4:3)</PresentationFormat>
  <Paragraphs>73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РЕКА  - это…  природный водный поток , текущий в выработанном им углублении — постоянном естественном русле   </vt:lpstr>
      <vt:lpstr>Откуда в реку поступает вода?   Речная система</vt:lpstr>
      <vt:lpstr>Истоки</vt:lpstr>
      <vt:lpstr>У рек различают берега. Если плыть по течению, то слева будет левый, а справа – правый берег. Так же определяют правые и левые притоки реки.</vt:lpstr>
      <vt:lpstr>Бассейн реки– территория, вся вода с которого стекает в реку и ее притоки. </vt:lpstr>
      <vt:lpstr>Водораздел – граница между бассейнами рек</vt:lpstr>
      <vt:lpstr>Слайд 9</vt:lpstr>
      <vt:lpstr>Питание рек</vt:lpstr>
      <vt:lpstr>Половодье</vt:lpstr>
      <vt:lpstr>Паводок - кратковременный подъем уровня воды в реке</vt:lpstr>
      <vt:lpstr>Как меняется река от истока к устью?</vt:lpstr>
      <vt:lpstr>Как влияют  на характер течения реки горные породы, слагающие ее русло?</vt:lpstr>
      <vt:lpstr>Пороги</vt:lpstr>
      <vt:lpstr>Водопады</vt:lpstr>
      <vt:lpstr>Что происходит, когда река встречается с морем?</vt:lpstr>
      <vt:lpstr>План описания географического положения реки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школа</cp:lastModifiedBy>
  <cp:revision>149</cp:revision>
  <dcterms:created xsi:type="dcterms:W3CDTF">2013-11-10T07:20:29Z</dcterms:created>
  <dcterms:modified xsi:type="dcterms:W3CDTF">2020-04-06T15:29:01Z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1845043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