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72" r:id="rId5"/>
    <p:sldId id="259" r:id="rId6"/>
    <p:sldId id="270" r:id="rId7"/>
    <p:sldId id="260" r:id="rId8"/>
    <p:sldId id="261" r:id="rId9"/>
    <p:sldId id="262" r:id="rId10"/>
    <p:sldId id="263" r:id="rId11"/>
    <p:sldId id="265" r:id="rId12"/>
    <p:sldId id="271"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05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00F130C6-0D21-4CED-ABC7-4141DACD421B}" type="datetimeFigureOut">
              <a:rPr lang="ru-RU" smtClean="0"/>
              <a:pPr/>
              <a:t>06.04.2020</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36968CD2-F7EE-4BD5-B8AC-85337FCF8EBA}"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0F130C6-0D21-4CED-ABC7-4141DACD421B}" type="datetimeFigureOut">
              <a:rPr lang="ru-RU" smtClean="0"/>
              <a:pPr/>
              <a:t>06.04.2020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6968CD2-F7EE-4BD5-B8AC-85337FCF8EB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00F130C6-0D21-4CED-ABC7-4141DACD421B}" type="datetimeFigureOut">
              <a:rPr lang="ru-RU" smtClean="0"/>
              <a:pPr/>
              <a:t>06.04.2020</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36968CD2-F7EE-4BD5-B8AC-85337FCF8EB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0F130C6-0D21-4CED-ABC7-4141DACD421B}" type="datetimeFigureOut">
              <a:rPr lang="ru-RU" smtClean="0"/>
              <a:pPr/>
              <a:t>06.04.2020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6968CD2-F7EE-4BD5-B8AC-85337FCF8EB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00F130C6-0D21-4CED-ABC7-4141DACD421B}" type="datetimeFigureOut">
              <a:rPr lang="ru-RU" smtClean="0"/>
              <a:pPr/>
              <a:t>06.04.2020</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36968CD2-F7EE-4BD5-B8AC-85337FCF8EBA}"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00F130C6-0D21-4CED-ABC7-4141DACD421B}" type="datetimeFigureOut">
              <a:rPr lang="ru-RU" smtClean="0"/>
              <a:pPr/>
              <a:t>06.04.2020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36968CD2-F7EE-4BD5-B8AC-85337FCF8EB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00F130C6-0D21-4CED-ABC7-4141DACD421B}" type="datetimeFigureOut">
              <a:rPr lang="ru-RU" smtClean="0"/>
              <a:pPr/>
              <a:t>06.04.2020</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36968CD2-F7EE-4BD5-B8AC-85337FCF8EB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00F130C6-0D21-4CED-ABC7-4141DACD421B}" type="datetimeFigureOut">
              <a:rPr lang="ru-RU" smtClean="0"/>
              <a:pPr/>
              <a:t>06.04.2020</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36968CD2-F7EE-4BD5-B8AC-85337FCF8EB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00F130C6-0D21-4CED-ABC7-4141DACD421B}" type="datetimeFigureOut">
              <a:rPr lang="ru-RU" smtClean="0"/>
              <a:pPr/>
              <a:t>06.04.2020</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36968CD2-F7EE-4BD5-B8AC-85337FCF8EB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00F130C6-0D21-4CED-ABC7-4141DACD421B}" type="datetimeFigureOut">
              <a:rPr lang="ru-RU" smtClean="0"/>
              <a:pPr/>
              <a:t>06.04.2020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36968CD2-F7EE-4BD5-B8AC-85337FCF8EB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00F130C6-0D21-4CED-ABC7-4141DACD421B}" type="datetimeFigureOut">
              <a:rPr lang="ru-RU" smtClean="0"/>
              <a:pPr/>
              <a:t>06.04.2020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36968CD2-F7EE-4BD5-B8AC-85337FCF8EBA}"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00F130C6-0D21-4CED-ABC7-4141DACD421B}" type="datetimeFigureOut">
              <a:rPr lang="ru-RU" smtClean="0"/>
              <a:pPr/>
              <a:t>06.04.2020</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36968CD2-F7EE-4BD5-B8AC-85337FCF8EB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fotki.yandex.ru/users/julie-korotkaya/view/98637/?page=0"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714744" y="500042"/>
            <a:ext cx="5105400" cy="1785950"/>
          </a:xfrm>
        </p:spPr>
        <p:txBody>
          <a:bodyPr/>
          <a:lstStyle/>
          <a:p>
            <a:r>
              <a:rPr lang="ru-RU" sz="6600" dirty="0" smtClean="0">
                <a:effectLst>
                  <a:outerShdw blurRad="38100" dist="38100" dir="2700000" algn="tl">
                    <a:srgbClr val="000000">
                      <a:alpha val="43137"/>
                    </a:srgbClr>
                  </a:outerShdw>
                </a:effectLst>
                <a:latin typeface="Gabriola" pitchFamily="82" charset="0"/>
              </a:rPr>
              <a:t>Сестра милосердия</a:t>
            </a:r>
            <a:endParaRPr lang="ru-RU" sz="6600" dirty="0">
              <a:effectLst>
                <a:outerShdw blurRad="38100" dist="38100" dir="2700000" algn="tl">
                  <a:srgbClr val="000000">
                    <a:alpha val="43137"/>
                  </a:srgbClr>
                </a:outerShdw>
              </a:effectLst>
              <a:latin typeface="Gabriola" pitchFamily="82" charset="0"/>
            </a:endParaRPr>
          </a:p>
        </p:txBody>
      </p:sp>
      <p:sp>
        <p:nvSpPr>
          <p:cNvPr id="3" name="Подзаголовок 2"/>
          <p:cNvSpPr>
            <a:spLocks noGrp="1"/>
          </p:cNvSpPr>
          <p:nvPr>
            <p:ph type="subTitle" idx="1"/>
          </p:nvPr>
        </p:nvSpPr>
        <p:spPr>
          <a:xfrm>
            <a:off x="3857620" y="5500702"/>
            <a:ext cx="5114778" cy="1101248"/>
          </a:xfrm>
        </p:spPr>
        <p:txBody>
          <a:bodyPr/>
          <a:lstStyle/>
          <a:p>
            <a:r>
              <a:rPr lang="ru-RU" dirty="0" smtClean="0"/>
              <a:t>Теребенина А.В.</a:t>
            </a:r>
          </a:p>
          <a:p>
            <a:r>
              <a:rPr lang="ru-RU" dirty="0" smtClean="0"/>
              <a:t>Учитель истории Гимназия №9</a:t>
            </a:r>
            <a:endParaRPr lang="ru-RU" dirty="0"/>
          </a:p>
        </p:txBody>
      </p:sp>
      <p:pic>
        <p:nvPicPr>
          <p:cNvPr id="4" name="Picture 3" descr="C:\Users\Lenovo\Desktop\sestry-miloserdiya_1.jpeg"/>
          <p:cNvPicPr>
            <a:picLocks noChangeAspect="1" noChangeArrowheads="1"/>
          </p:cNvPicPr>
          <p:nvPr/>
        </p:nvPicPr>
        <p:blipFill>
          <a:blip r:embed="rId2" cstate="print"/>
          <a:srcRect/>
          <a:stretch>
            <a:fillRect/>
          </a:stretch>
        </p:blipFill>
        <p:spPr bwMode="auto">
          <a:xfrm>
            <a:off x="0" y="1143000"/>
            <a:ext cx="3743325" cy="57150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122" name="Picture 2" descr="C:\Users\Lenovo\Desktop\педчтения\image(41061)_плакаты_российской_империи.jpg"/>
          <p:cNvPicPr>
            <a:picLocks noGrp="1" noChangeAspect="1" noChangeArrowheads="1"/>
          </p:cNvPicPr>
          <p:nvPr>
            <p:ph idx="1"/>
          </p:nvPr>
        </p:nvPicPr>
        <p:blipFill>
          <a:blip r:embed="rId2" cstate="print"/>
          <a:srcRect/>
          <a:stretch>
            <a:fillRect/>
          </a:stretch>
        </p:blipFill>
        <p:spPr bwMode="auto">
          <a:xfrm>
            <a:off x="500034" y="285728"/>
            <a:ext cx="3751298" cy="4846638"/>
          </a:xfrm>
          <a:prstGeom prst="rect">
            <a:avLst/>
          </a:prstGeom>
          <a:noFill/>
        </p:spPr>
      </p:pic>
      <p:pic>
        <p:nvPicPr>
          <p:cNvPr id="6" name="Picture 2" descr="C:\Users\Lenovo\Desktop\педчтения\1mirovaja10.jpg"/>
          <p:cNvPicPr>
            <a:picLocks noChangeAspect="1" noChangeArrowheads="1"/>
          </p:cNvPicPr>
          <p:nvPr/>
        </p:nvPicPr>
        <p:blipFill>
          <a:blip r:embed="rId3" cstate="print"/>
          <a:srcRect/>
          <a:stretch>
            <a:fillRect/>
          </a:stretch>
        </p:blipFill>
        <p:spPr bwMode="auto">
          <a:xfrm>
            <a:off x="4857752" y="1285836"/>
            <a:ext cx="3526686" cy="5572164"/>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7171" name="Picture 3" descr="C:\Users\Lenovo\Desktop\sestry-miloserdiya_1.jpeg"/>
          <p:cNvPicPr>
            <a:picLocks noChangeAspect="1" noChangeArrowheads="1"/>
          </p:cNvPicPr>
          <p:nvPr/>
        </p:nvPicPr>
        <p:blipFill>
          <a:blip r:embed="rId2" cstate="print"/>
          <a:srcRect/>
          <a:stretch>
            <a:fillRect/>
          </a:stretch>
        </p:blipFill>
        <p:spPr bwMode="auto">
          <a:xfrm>
            <a:off x="5400675" y="285728"/>
            <a:ext cx="3743325" cy="5715000"/>
          </a:xfrm>
          <a:prstGeom prst="rect">
            <a:avLst/>
          </a:prstGeom>
          <a:noFill/>
        </p:spPr>
      </p:pic>
      <p:pic>
        <p:nvPicPr>
          <p:cNvPr id="7174" name="Picture 6" descr="C:\Users\Lenovo\Desktop\blagotvoritelnost-i-miloserdie-v-sovremennoj_1.jpg"/>
          <p:cNvPicPr>
            <a:picLocks noGrp="1" noChangeAspect="1" noChangeArrowheads="1"/>
          </p:cNvPicPr>
          <p:nvPr>
            <p:ph idx="1"/>
          </p:nvPr>
        </p:nvPicPr>
        <p:blipFill>
          <a:blip r:embed="rId3" cstate="print"/>
          <a:srcRect/>
          <a:stretch>
            <a:fillRect/>
          </a:stretch>
        </p:blipFill>
        <p:spPr bwMode="auto">
          <a:xfrm>
            <a:off x="0" y="1428736"/>
            <a:ext cx="5889419" cy="392909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146" name="Picture 2" descr="C:\Users\Lenovo\Desktop\педчтения\IMG_20180221_160922.jpg"/>
          <p:cNvPicPr>
            <a:picLocks noGrp="1" noChangeAspect="1" noChangeArrowheads="1"/>
          </p:cNvPicPr>
          <p:nvPr>
            <p:ph idx="1"/>
          </p:nvPr>
        </p:nvPicPr>
        <p:blipFill>
          <a:blip r:embed="rId2" cstate="print"/>
          <a:srcRect l="5042" t="18824" r="164" b="20669"/>
          <a:stretch>
            <a:fillRect/>
          </a:stretch>
        </p:blipFill>
        <p:spPr bwMode="auto">
          <a:xfrm>
            <a:off x="214282" y="1285860"/>
            <a:ext cx="8739281" cy="428628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1357298"/>
            <a:ext cx="7758138" cy="4962856"/>
          </a:xfrm>
        </p:spPr>
        <p:txBody>
          <a:bodyPr>
            <a:normAutofit fontScale="55000" lnSpcReduction="20000"/>
          </a:bodyPr>
          <a:lstStyle/>
          <a:p>
            <a:r>
              <a:rPr lang="ru-RU" dirty="0" smtClean="0"/>
              <a:t>  </a:t>
            </a:r>
            <a:r>
              <a:rPr lang="ru-RU" sz="3300" dirty="0" smtClean="0">
                <a:latin typeface="Times New Roman" pitchFamily="18" charset="0"/>
                <a:cs typeface="Times New Roman" pitchFamily="18" charset="0"/>
              </a:rPr>
              <a:t>Образован в соответствии с указом от 3 мая 1867 г. «Устав состоящего под высочайшим покровительством Ее Императорского Величества Государыни Императрицы Общества попечения о раненых и больных воинах». Занимался организацией помощи пострадавшим от неурожая 1898 г., контролировал деятельность сельских участковых попечительств. Упразднен на основании Декрета СНК от 9 января 1918 г. «О передаче имущества и капиталов учреждений Красного Креста и Всероссийского союза городов в государственную собственность». Документы за 1867-1891, 1913-1918 гг. на хранение не поступали. </a:t>
            </a:r>
            <a:endParaRPr lang="ru-RU" sz="3300" i="1" dirty="0" smtClean="0">
              <a:latin typeface="Times New Roman" pitchFamily="18" charset="0"/>
              <a:cs typeface="Times New Roman" pitchFamily="18" charset="0"/>
            </a:endParaRPr>
          </a:p>
          <a:p>
            <a:r>
              <a:rPr lang="ru-RU" sz="3300" dirty="0" smtClean="0">
                <a:latin typeface="Times New Roman" pitchFamily="18" charset="0"/>
                <a:cs typeface="Times New Roman" pitchFamily="18" charset="0"/>
              </a:rPr>
              <a:t>  Циркуляры главного управления Российского общества Красного Креста за 1900-1904 гг. </a:t>
            </a:r>
            <a:endParaRPr lang="ru-RU" sz="3300" i="1" dirty="0" smtClean="0">
              <a:latin typeface="Times New Roman" pitchFamily="18" charset="0"/>
              <a:cs typeface="Times New Roman" pitchFamily="18" charset="0"/>
            </a:endParaRPr>
          </a:p>
          <a:p>
            <a:r>
              <a:rPr lang="ru-RU" sz="3300" dirty="0" smtClean="0">
                <a:latin typeface="Times New Roman" pitchFamily="18" charset="0"/>
                <a:cs typeface="Times New Roman" pitchFamily="18" charset="0"/>
              </a:rPr>
              <a:t>  Отчеты о работе комитета, содержании столовых для бедных по волостям </a:t>
            </a:r>
            <a:r>
              <a:rPr lang="ru-RU" sz="3300" dirty="0" err="1" smtClean="0">
                <a:latin typeface="Times New Roman" pitchFamily="18" charset="0"/>
                <a:cs typeface="Times New Roman" pitchFamily="18" charset="0"/>
              </a:rPr>
              <a:t>Шадринского</a:t>
            </a:r>
            <a:r>
              <a:rPr lang="ru-RU" sz="3300" dirty="0" smtClean="0">
                <a:latin typeface="Times New Roman" pitchFamily="18" charset="0"/>
                <a:cs typeface="Times New Roman" pitchFamily="18" charset="0"/>
              </a:rPr>
              <a:t> уезда. </a:t>
            </a:r>
            <a:endParaRPr lang="ru-RU" sz="3300" i="1" dirty="0" smtClean="0">
              <a:latin typeface="Times New Roman" pitchFamily="18" charset="0"/>
              <a:cs typeface="Times New Roman" pitchFamily="18" charset="0"/>
            </a:endParaRPr>
          </a:p>
          <a:p>
            <a:r>
              <a:rPr lang="ru-RU" sz="3300" dirty="0" smtClean="0">
                <a:latin typeface="Times New Roman" pitchFamily="18" charset="0"/>
                <a:cs typeface="Times New Roman" pitchFamily="18" charset="0"/>
              </a:rPr>
              <a:t>  Журналы заседаний комитета. Ведомости о сборе денежных сумм в помощь голодающим. </a:t>
            </a:r>
            <a:endParaRPr lang="ru-RU" sz="3300" i="1" dirty="0" smtClean="0">
              <a:latin typeface="Times New Roman" pitchFamily="18" charset="0"/>
              <a:cs typeface="Times New Roman" pitchFamily="18" charset="0"/>
            </a:endParaRPr>
          </a:p>
          <a:p>
            <a:r>
              <a:rPr lang="ru-RU" sz="3300" dirty="0" smtClean="0">
                <a:latin typeface="Times New Roman" pitchFamily="18" charset="0"/>
                <a:cs typeface="Times New Roman" pitchFamily="18" charset="0"/>
              </a:rPr>
              <a:t>  Заявления желающих стать сестрами милосердия. Списки на получение ссуд. </a:t>
            </a:r>
            <a:endParaRPr lang="ru-RU" sz="3300" i="1" dirty="0" smtClean="0">
              <a:latin typeface="Times New Roman" pitchFamily="18" charset="0"/>
              <a:cs typeface="Times New Roman" pitchFamily="18" charset="0"/>
            </a:endParaRPr>
          </a:p>
          <a:p>
            <a:r>
              <a:rPr lang="ru-RU" sz="3300" dirty="0" smtClean="0">
                <a:latin typeface="Times New Roman" pitchFamily="18" charset="0"/>
                <a:cs typeface="Times New Roman" pitchFamily="18" charset="0"/>
              </a:rPr>
              <a:t>  Переписка об организации попечительств, помощи населению, пострадавшему от неурожая в волостях. </a:t>
            </a:r>
            <a:endParaRPr lang="ru-RU" sz="3300" i="1" dirty="0" smtClean="0">
              <a:latin typeface="Times New Roman" pitchFamily="18" charset="0"/>
              <a:cs typeface="Times New Roman" pitchFamily="18" charset="0"/>
            </a:endParaRPr>
          </a:p>
          <a:p>
            <a:endParaRPr lang="ru-RU" dirty="0"/>
          </a:p>
        </p:txBody>
      </p:sp>
      <p:sp>
        <p:nvSpPr>
          <p:cNvPr id="4" name="Заголовок 3"/>
          <p:cNvSpPr>
            <a:spLocks noGrp="1"/>
          </p:cNvSpPr>
          <p:nvPr>
            <p:ph type="title"/>
          </p:nvPr>
        </p:nvSpPr>
        <p:spPr/>
        <p:txBody>
          <a:bodyPr>
            <a:normAutofit fontScale="90000"/>
          </a:bodyPr>
          <a:lstStyle/>
          <a:p>
            <a:pPr algn="ctr"/>
            <a:r>
              <a:rPr lang="ru-RU" sz="2000" b="0" dirty="0" err="1" smtClean="0">
                <a:solidFill>
                  <a:schemeClr val="tx1"/>
                </a:solidFill>
                <a:latin typeface="Times New Roman" pitchFamily="18" charset="0"/>
                <a:cs typeface="Times New Roman" pitchFamily="18" charset="0"/>
              </a:rPr>
              <a:t>Шадринский</a:t>
            </a:r>
            <a:r>
              <a:rPr lang="ru-RU" sz="2000" b="0" dirty="0" smtClean="0">
                <a:solidFill>
                  <a:schemeClr val="tx1"/>
                </a:solidFill>
                <a:latin typeface="Times New Roman" pitchFamily="18" charset="0"/>
                <a:cs typeface="Times New Roman" pitchFamily="18" charset="0"/>
              </a:rPr>
              <a:t> уездный комитет Российского общества Красного Креста (1867-1918 гг.) </a:t>
            </a:r>
            <a:r>
              <a:rPr lang="ru-RU" sz="4000" i="1" dirty="0" smtClean="0">
                <a:effectLst>
                  <a:outerShdw blurRad="38100" dist="38100" dir="2700000" algn="tl">
                    <a:srgbClr val="000000">
                      <a:alpha val="43137"/>
                    </a:srgbClr>
                  </a:outerShdw>
                </a:effectLst>
                <a:latin typeface="Times New Roman" pitchFamily="18" charset="0"/>
                <a:cs typeface="Times New Roman" pitchFamily="18" charset="0"/>
              </a:rPr>
              <a:t/>
            </a:r>
            <a:br>
              <a:rPr lang="ru-RU" sz="4000" i="1" dirty="0" smtClean="0">
                <a:effectLst>
                  <a:outerShdw blurRad="38100" dist="38100" dir="2700000" algn="tl">
                    <a:srgbClr val="000000">
                      <a:alpha val="43137"/>
                    </a:srgbClr>
                  </a:outerShdw>
                </a:effectLst>
                <a:latin typeface="Times New Roman" pitchFamily="18" charset="0"/>
                <a:cs typeface="Times New Roman" pitchFamily="18" charset="0"/>
              </a:rPr>
            </a:b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descr="C:\Users\Lenovo\Desktop\педчтения\04.png"/>
          <p:cNvPicPr>
            <a:picLocks noGrp="1" noChangeAspect="1" noChangeArrowheads="1"/>
          </p:cNvPicPr>
          <p:nvPr>
            <p:ph idx="1"/>
          </p:nvPr>
        </p:nvPicPr>
        <p:blipFill>
          <a:blip r:embed="rId2" cstate="print"/>
          <a:srcRect/>
          <a:stretch>
            <a:fillRect/>
          </a:stretch>
        </p:blipFill>
        <p:spPr bwMode="auto">
          <a:xfrm>
            <a:off x="571472" y="1571612"/>
            <a:ext cx="7000924" cy="4663694"/>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descr="C:\Users\Lenovo\Desktop\imagePubl6_1.jpg"/>
          <p:cNvPicPr>
            <a:picLocks noGrp="1" noChangeAspect="1" noChangeArrowheads="1"/>
          </p:cNvPicPr>
          <p:nvPr>
            <p:ph idx="1"/>
          </p:nvPr>
        </p:nvPicPr>
        <p:blipFill>
          <a:blip r:embed="rId2" cstate="print"/>
          <a:srcRect/>
          <a:stretch>
            <a:fillRect/>
          </a:stretch>
        </p:blipFill>
        <p:spPr bwMode="auto">
          <a:xfrm>
            <a:off x="714348" y="428604"/>
            <a:ext cx="7715304" cy="5885392"/>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descr="C:\Users\Lenovo\Desktop\педчтения\bfd6706858e61644f53be7d2572462cd.jpg"/>
          <p:cNvPicPr>
            <a:picLocks noGrp="1" noChangeAspect="1" noChangeArrowheads="1"/>
          </p:cNvPicPr>
          <p:nvPr>
            <p:ph idx="1"/>
          </p:nvPr>
        </p:nvPicPr>
        <p:blipFill>
          <a:blip r:embed="rId2" cstate="print"/>
          <a:srcRect/>
          <a:stretch>
            <a:fillRect/>
          </a:stretch>
        </p:blipFill>
        <p:spPr bwMode="auto">
          <a:xfrm>
            <a:off x="-35350" y="285728"/>
            <a:ext cx="8536440" cy="5572164"/>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608630"/>
          </a:xfrm>
        </p:spPr>
        <p:txBody>
          <a:bodyPr/>
          <a:lstStyle/>
          <a:p>
            <a:endParaRPr lang="ru-RU" dirty="0"/>
          </a:p>
        </p:txBody>
      </p:sp>
      <p:pic>
        <p:nvPicPr>
          <p:cNvPr id="4" name="Picture 12" descr="0_1814c_3d739ef0_L">
            <a:hlinkClick r:id="rId2"/>
          </p:cNvPr>
          <p:cNvPicPr>
            <a:picLocks noGrp="1" noChangeAspect="1" noChangeArrowheads="1"/>
          </p:cNvPicPr>
          <p:nvPr>
            <p:ph idx="1"/>
          </p:nvPr>
        </p:nvPicPr>
        <p:blipFill>
          <a:blip r:embed="rId3" cstate="print"/>
          <a:srcRect/>
          <a:stretch>
            <a:fillRect/>
          </a:stretch>
        </p:blipFill>
        <p:spPr bwMode="auto">
          <a:xfrm>
            <a:off x="285720" y="1357298"/>
            <a:ext cx="8143932" cy="4741068"/>
          </a:xfrm>
          <a:prstGeom prst="rect">
            <a:avLst/>
          </a:prstGeom>
          <a:noFill/>
          <a:ln w="38100">
            <a:solidFill>
              <a:srgbClr val="000080"/>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nodeType="afterEffect">
                                  <p:stCondLst>
                                    <p:cond delay="5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70" decel="100000"/>
                                        <p:tgtEl>
                                          <p:spTgt spid="4"/>
                                        </p:tgtEl>
                                      </p:cBhvr>
                                    </p:animEffect>
                                    <p:animScale>
                                      <p:cBhvr>
                                        <p:cTn id="8" dur="770" decel="100000"/>
                                        <p:tgtEl>
                                          <p:spTgt spid="4"/>
                                        </p:tgtEl>
                                      </p:cBhvr>
                                      <p:from x="10000" y="10000"/>
                                      <p:to x="200000" y="450000"/>
                                    </p:animScale>
                                    <p:animScale>
                                      <p:cBhvr>
                                        <p:cTn id="9" dur="1230" accel="100000" fill="hold">
                                          <p:stCondLst>
                                            <p:cond delay="770"/>
                                          </p:stCondLst>
                                        </p:cTn>
                                        <p:tgtEl>
                                          <p:spTgt spid="4"/>
                                        </p:tgtEl>
                                      </p:cBhvr>
                                      <p:from x="200000" y="450000"/>
                                      <p:to x="100000" y="100000"/>
                                    </p:animScale>
                                    <p:set>
                                      <p:cBhvr>
                                        <p:cTn id="10" dur="770" fill="hold"/>
                                        <p:tgtEl>
                                          <p:spTgt spid="4"/>
                                        </p:tgtEl>
                                        <p:attrNameLst>
                                          <p:attrName>ppt_x</p:attrName>
                                        </p:attrNameLst>
                                      </p:cBhvr>
                                      <p:to>
                                        <p:strVal val="(0.5)"/>
                                      </p:to>
                                    </p:set>
                                    <p:anim from="(0.5)" to="(#ppt_x)" calcmode="lin" valueType="num">
                                      <p:cBhvr>
                                        <p:cTn id="11" dur="1230" accel="100000" fill="hold">
                                          <p:stCondLst>
                                            <p:cond delay="770"/>
                                          </p:stCondLst>
                                        </p:cTn>
                                        <p:tgtEl>
                                          <p:spTgt spid="4"/>
                                        </p:tgtEl>
                                        <p:attrNameLst>
                                          <p:attrName>ppt_x</p:attrName>
                                        </p:attrNameLst>
                                      </p:cBhvr>
                                    </p:anim>
                                    <p:set>
                                      <p:cBhvr>
                                        <p:cTn id="12" dur="770" fill="hold"/>
                                        <p:tgtEl>
                                          <p:spTgt spid="4"/>
                                        </p:tgtEl>
                                        <p:attrNameLst>
                                          <p:attrName>ppt_y</p:attrName>
                                        </p:attrNameLst>
                                      </p:cBhvr>
                                      <p:to>
                                        <p:strVal val="(#ppt_y+0.4)"/>
                                      </p:to>
                                    </p:set>
                                    <p:anim from="(#ppt_y+0.4)" to="(#ppt_y)" calcmode="lin" valueType="num">
                                      <p:cBhvr>
                                        <p:cTn id="13" dur="1230" accel="100000" fill="hold">
                                          <p:stCondLst>
                                            <p:cond delay="770"/>
                                          </p:stCondLst>
                                        </p:cTn>
                                        <p:tgtEl>
                                          <p:spTgt spid="4"/>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4" name="Picture 2" descr="C:\Users\Lenovo\Desktop\педчтения\600x600,fs-DMITRIEV-01,06,d-94.jpg"/>
          <p:cNvPicPr>
            <a:picLocks noGrp="1" noChangeAspect="1" noChangeArrowheads="1"/>
          </p:cNvPicPr>
          <p:nvPr>
            <p:ph idx="1"/>
          </p:nvPr>
        </p:nvPicPr>
        <p:blipFill>
          <a:blip r:embed="rId2" cstate="print"/>
          <a:srcRect/>
          <a:stretch>
            <a:fillRect/>
          </a:stretch>
        </p:blipFill>
        <p:spPr bwMode="auto">
          <a:xfrm>
            <a:off x="1071538" y="1071546"/>
            <a:ext cx="7496204" cy="5547191"/>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143240" y="1214422"/>
            <a:ext cx="4624398" cy="4669810"/>
          </a:xfrm>
        </p:spPr>
        <p:txBody>
          <a:bodyPr>
            <a:normAutofit fontScale="85000" lnSpcReduction="10000"/>
          </a:bodyPr>
          <a:lstStyle/>
          <a:p>
            <a:pPr algn="just"/>
            <a:r>
              <a:rPr lang="ru-RU" dirty="0" smtClean="0">
                <a:latin typeface="Times New Roman" pitchFamily="18" charset="0"/>
                <a:cs typeface="Times New Roman" pitchFamily="18" charset="0"/>
              </a:rPr>
              <a:t>Бежала на фронт и гимназистка Нина Морозова из Перми. Её отец подполковник Морозов был тяжело ранен, один брат также ранен, второй убит. Нина сражалась под именем Василия Морозова, была награждена за храбрость двумя Георгиевскими медалями. О том, что она девушка, узнали только на перевязочном пункте, когда Нина получила ранение. Её уговорили вернуться домой. До конца войны Нина работала в военном госпитале сестрой милосердия.</a:t>
            </a:r>
            <a:endParaRPr lang="ru-RU" dirty="0">
              <a:latin typeface="Times New Roman" pitchFamily="18" charset="0"/>
              <a:cs typeface="Times New Roman" pitchFamily="18" charset="0"/>
            </a:endParaRPr>
          </a:p>
        </p:txBody>
      </p:sp>
      <p:pic>
        <p:nvPicPr>
          <p:cNvPr id="4" name="Рисунок 3"/>
          <p:cNvPicPr/>
          <p:nvPr/>
        </p:nvPicPr>
        <p:blipFill>
          <a:blip r:embed="rId2" cstate="print"/>
          <a:srcRect/>
          <a:stretch>
            <a:fillRect/>
          </a:stretch>
        </p:blipFill>
        <p:spPr bwMode="auto">
          <a:xfrm>
            <a:off x="428596" y="500042"/>
            <a:ext cx="2286016" cy="3857652"/>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680068"/>
          </a:xfrm>
        </p:spPr>
        <p:txBody>
          <a:bodyPr/>
          <a:lstStyle/>
          <a:p>
            <a:endParaRPr lang="ru-RU" dirty="0"/>
          </a:p>
        </p:txBody>
      </p:sp>
      <p:pic>
        <p:nvPicPr>
          <p:cNvPr id="6" name="Picture 3" descr="C:\Users\Lenovo\Desktop\педчтения\021x_preview.jpg"/>
          <p:cNvPicPr>
            <a:picLocks noChangeAspect="1" noChangeArrowheads="1"/>
          </p:cNvPicPr>
          <p:nvPr/>
        </p:nvPicPr>
        <p:blipFill>
          <a:blip r:embed="rId2" cstate="print"/>
          <a:srcRect/>
          <a:stretch>
            <a:fillRect/>
          </a:stretch>
        </p:blipFill>
        <p:spPr bwMode="auto">
          <a:xfrm>
            <a:off x="0" y="0"/>
            <a:ext cx="6350000" cy="3987800"/>
          </a:xfrm>
          <a:prstGeom prst="rect">
            <a:avLst/>
          </a:prstGeom>
          <a:noFill/>
        </p:spPr>
      </p:pic>
      <p:pic>
        <p:nvPicPr>
          <p:cNvPr id="4099" name="Picture 3" descr="C:\Users\Lenovo\Desktop\педчтения\1262441.jpg"/>
          <p:cNvPicPr>
            <a:picLocks noChangeAspect="1" noChangeArrowheads="1"/>
          </p:cNvPicPr>
          <p:nvPr/>
        </p:nvPicPr>
        <p:blipFill>
          <a:blip r:embed="rId3" cstate="print"/>
          <a:srcRect/>
          <a:stretch>
            <a:fillRect/>
          </a:stretch>
        </p:blipFill>
        <p:spPr bwMode="auto">
          <a:xfrm>
            <a:off x="5857884" y="1751598"/>
            <a:ext cx="3286116" cy="4941528"/>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30</TotalTime>
  <Words>96</Words>
  <Application>Microsoft Office PowerPoint</Application>
  <PresentationFormat>Экран (4:3)</PresentationFormat>
  <Paragraphs>11</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Изящная</vt:lpstr>
      <vt:lpstr>Сестра милосердия</vt:lpstr>
      <vt:lpstr>Шадринский уездный комитет Российского общества Красного Креста (1867-1918 гг.)  </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Lenovo</dc:creator>
  <cp:lastModifiedBy>user</cp:lastModifiedBy>
  <cp:revision>5</cp:revision>
  <dcterms:created xsi:type="dcterms:W3CDTF">2018-02-25T13:43:07Z</dcterms:created>
  <dcterms:modified xsi:type="dcterms:W3CDTF">2020-04-06T17:37:02Z</dcterms:modified>
</cp:coreProperties>
</file>