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0" r:id="rId4"/>
    <p:sldId id="265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768AA5F-70E2-4525-8E21-A5573DEC190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81D2E01-3412-48DF-B065-FED3298D2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5%D0%BC%D0%B5%D1%80%D0%BE%D0%B2%D1%81%D0%BA%D0%B0%D1%8F_%D0%BE%D0%B1%D0%BB%D0%B0%D1%81%D1%82%D1%8C" TargetMode="External"/><Relationship Id="rId13" Type="http://schemas.openxmlformats.org/officeDocument/2006/relationships/hyperlink" Target="https://ru.wikipedia.org/wiki/%D0%9D%D0%BE%D0%B2%D0%BE%D1%81%D0%B8%D0%B1%D0%B8%D1%80%D1%81%D0%BA" TargetMode="External"/><Relationship Id="rId18" Type="http://schemas.openxmlformats.org/officeDocument/2006/relationships/hyperlink" Target="https://ru.wikipedia.org/wiki/%D0%A2%D1%8B%D0%B2%D0%B0" TargetMode="External"/><Relationship Id="rId3" Type="http://schemas.openxmlformats.org/officeDocument/2006/relationships/hyperlink" Target="https://ru.wikipedia.org/wiki/%D0%93%D0%BE%D1%80%D0%BD%D0%BE-%D0%90%D0%BB%D1%82%D0%B0%D0%B9%D1%81%D0%BA" TargetMode="External"/><Relationship Id="rId21" Type="http://schemas.openxmlformats.org/officeDocument/2006/relationships/hyperlink" Target="https://ru.wikipedia.org/wiki/%D0%90%D0%B1%D0%B0%D0%BA%D0%B0%D0%BD" TargetMode="External"/><Relationship Id="rId7" Type="http://schemas.openxmlformats.org/officeDocument/2006/relationships/hyperlink" Target="https://ru.wikipedia.org/wiki/%D0%98%D1%80%D0%BA%D1%83%D1%82%D1%81%D0%BA" TargetMode="External"/><Relationship Id="rId12" Type="http://schemas.openxmlformats.org/officeDocument/2006/relationships/hyperlink" Target="https://ru.wikipedia.org/wiki/%D0%9D%D0%BE%D0%B2%D0%BE%D1%81%D0%B8%D0%B1%D0%B8%D1%80%D1%81%D0%BA%D0%B0%D1%8F_%D0%BE%D0%B1%D0%BB%D0%B0%D1%81%D1%82%D1%8C" TargetMode="External"/><Relationship Id="rId17" Type="http://schemas.openxmlformats.org/officeDocument/2006/relationships/hyperlink" Target="https://ru.wikipedia.org/wiki/%D0%A2%D0%BE%D0%BC%D1%81%D0%BA" TargetMode="External"/><Relationship Id="rId2" Type="http://schemas.openxmlformats.org/officeDocument/2006/relationships/hyperlink" Target="https://ru.wikipedia.org/wiki/%D0%A0%D0%B5%D1%81%D0%BF%D1%83%D0%B1%D0%BB%D0%B8%D0%BA%D0%B0_%D0%90%D0%BB%D1%82%D0%B0%D0%B9" TargetMode="External"/><Relationship Id="rId16" Type="http://schemas.openxmlformats.org/officeDocument/2006/relationships/hyperlink" Target="https://ru.wikipedia.org/wiki/%D0%A2%D0%BE%D0%BC%D1%81%D0%BA%D0%B0%D1%8F_%D0%BE%D0%B1%D0%BB%D0%B0%D1%81%D1%82%D1%8C" TargetMode="External"/><Relationship Id="rId20" Type="http://schemas.openxmlformats.org/officeDocument/2006/relationships/hyperlink" Target="https://ru.wikipedia.org/wiki/%D0%A5%D0%B0%D0%BA%D0%B0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8%D1%80%D0%BA%D1%83%D1%82%D1%81%D0%BA%D0%B0%D1%8F_%D0%BE%D0%B1%D0%BB%D0%B0%D1%81%D1%82%D1%8C" TargetMode="External"/><Relationship Id="rId11" Type="http://schemas.openxmlformats.org/officeDocument/2006/relationships/hyperlink" Target="https://ru.wikipedia.org/wiki/%D0%9A%D1%80%D0%B0%D1%81%D0%BD%D0%BE%D1%8F%D1%80%D1%81%D0%BA" TargetMode="External"/><Relationship Id="rId5" Type="http://schemas.openxmlformats.org/officeDocument/2006/relationships/hyperlink" Target="https://ru.wikipedia.org/wiki/%D0%91%D0%B0%D1%80%D0%BD%D0%B0%D1%83%D0%BB" TargetMode="External"/><Relationship Id="rId15" Type="http://schemas.openxmlformats.org/officeDocument/2006/relationships/hyperlink" Target="https://ru.wikipedia.org/wiki/%D0%9E%D0%BC%D1%81%D0%BA" TargetMode="External"/><Relationship Id="rId10" Type="http://schemas.openxmlformats.org/officeDocument/2006/relationships/hyperlink" Target="https://ru.wikipedia.org/wiki/%D0%9A%D1%80%D0%B0%D1%81%D0%BD%D0%BE%D1%8F%D1%80%D1%81%D0%BA%D0%B8%D0%B9_%D0%BA%D1%80%D0%B0%D0%B9" TargetMode="External"/><Relationship Id="rId19" Type="http://schemas.openxmlformats.org/officeDocument/2006/relationships/hyperlink" Target="https://ru.wikipedia.org/wiki/%D0%9A%D1%8B%D0%B7%D1%8B%D0%BB" TargetMode="External"/><Relationship Id="rId4" Type="http://schemas.openxmlformats.org/officeDocument/2006/relationships/hyperlink" Target="https://ru.wikipedia.org/wiki/%D0%90%D0%BB%D1%82%D0%B0%D0%B9%D1%81%D0%BA%D0%B8%D0%B9_%D0%BA%D1%80%D0%B0%D0%B9" TargetMode="External"/><Relationship Id="rId9" Type="http://schemas.openxmlformats.org/officeDocument/2006/relationships/hyperlink" Target="https://ru.wikipedia.org/wiki/%D0%9A%D0%B5%D0%BC%D0%B5%D1%80%D0%BE%D0%B2%D0%BE" TargetMode="External"/><Relationship Id="rId14" Type="http://schemas.openxmlformats.org/officeDocument/2006/relationships/hyperlink" Target="https://ru.wikipedia.org/wiki/%D0%9E%D0%BC%D1%81%D0%BA%D0%B0%D1%8F_%D0%BE%D0%B1%D0%BB%D0%B0%D1%81%D1%82%D1%8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Сибирский Федеральный округ.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500570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учитель ОДНКНР </a:t>
            </a:r>
            <a:endParaRPr lang="ru-RU" dirty="0" smtClean="0"/>
          </a:p>
          <a:p>
            <a:r>
              <a:rPr lang="ru-RU" dirty="0" smtClean="0"/>
              <a:t>МБОУ </a:t>
            </a:r>
            <a:r>
              <a:rPr lang="ru-RU" dirty="0" smtClean="0"/>
              <a:t>СОШ №</a:t>
            </a:r>
            <a:r>
              <a:rPr lang="ru-RU" dirty="0" smtClean="0"/>
              <a:t>20 г. Новочеркасска </a:t>
            </a:r>
            <a:endParaRPr lang="ru-RU" dirty="0" smtClean="0"/>
          </a:p>
          <a:p>
            <a:r>
              <a:rPr lang="ru-RU" dirty="0" err="1" smtClean="0"/>
              <a:t>Штепа</a:t>
            </a:r>
            <a:r>
              <a:rPr lang="ru-RU" dirty="0" smtClean="0"/>
              <a:t>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карте России</a:t>
            </a:r>
            <a:endParaRPr lang="ru-RU" dirty="0"/>
          </a:p>
        </p:txBody>
      </p:sp>
      <p:pic>
        <p:nvPicPr>
          <p:cNvPr id="5" name="Содержимое 4" descr="200px-Map_of_Russia_-_Siberian_Federal_District_(2018_composition)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258" y="1398570"/>
            <a:ext cx="8625022" cy="4959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err="1"/>
              <a:t>Сиби́рский</a:t>
            </a:r>
            <a:r>
              <a:rPr lang="ru-RU" b="1" dirty="0"/>
              <a:t> </a:t>
            </a:r>
            <a:r>
              <a:rPr lang="ru-RU" b="1" dirty="0" err="1"/>
              <a:t>федера́льный</a:t>
            </a:r>
            <a:r>
              <a:rPr lang="ru-RU" b="1" dirty="0"/>
              <a:t> </a:t>
            </a:r>
            <a:r>
              <a:rPr lang="ru-RU" b="1" dirty="0" err="1"/>
              <a:t>о́круг</a:t>
            </a:r>
            <a:r>
              <a:rPr lang="ru-RU" dirty="0"/>
              <a:t> (СФО) </a:t>
            </a:r>
            <a:r>
              <a:rPr lang="ru-RU" dirty="0" smtClean="0"/>
              <a:t>— федеральный округ в сибирской части Российской Федерации.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Образован </a:t>
            </a:r>
            <a:r>
              <a:rPr lang="ru-RU" dirty="0" smtClean="0"/>
              <a:t>Указом Президента РФ от 13 мая 2000 года. 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dirty="0"/>
              <a:t>Имеет в своём составе 10 </a:t>
            </a:r>
            <a:r>
              <a:rPr lang="ru-RU" dirty="0" smtClean="0"/>
              <a:t>субъектов РФ 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СФО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17631"/>
            <a:ext cx="8229600" cy="5340369"/>
          </a:xfrm>
        </p:spPr>
        <p:txBody>
          <a:bodyPr>
            <a:normAutofit/>
          </a:bodyPr>
          <a:lstStyle/>
          <a:p>
            <a:r>
              <a:rPr lang="ru-RU" dirty="0">
                <a:hlinkClick r:id="rId2"/>
              </a:rPr>
              <a:t>Республика </a:t>
            </a:r>
            <a:r>
              <a:rPr lang="ru-RU" dirty="0" smtClean="0">
                <a:hlinkClick r:id="rId2"/>
              </a:rPr>
              <a:t>Алтай</a:t>
            </a:r>
            <a:r>
              <a:rPr lang="ru-RU" dirty="0" smtClean="0"/>
              <a:t> -</a:t>
            </a:r>
            <a:r>
              <a:rPr lang="ru-RU" dirty="0" smtClean="0">
                <a:hlinkClick r:id="rId3"/>
              </a:rPr>
              <a:t>Горно-Алтайск</a:t>
            </a:r>
            <a:endParaRPr lang="ru-RU" dirty="0" smtClean="0"/>
          </a:p>
          <a:p>
            <a:r>
              <a:rPr lang="ru-RU" dirty="0">
                <a:hlinkClick r:id="rId4"/>
              </a:rPr>
              <a:t>Алтайский </a:t>
            </a:r>
            <a:r>
              <a:rPr lang="ru-RU" dirty="0" smtClean="0">
                <a:hlinkClick r:id="rId4"/>
              </a:rPr>
              <a:t>край</a:t>
            </a:r>
            <a:r>
              <a:rPr lang="ru-RU" dirty="0" smtClean="0"/>
              <a:t> – </a:t>
            </a:r>
            <a:r>
              <a:rPr lang="ru-RU" dirty="0" smtClean="0">
                <a:hlinkClick r:id="rId5" tooltip="Барнаул"/>
              </a:rPr>
              <a:t>Барнаул</a:t>
            </a:r>
            <a:endParaRPr lang="ru-RU" dirty="0" smtClean="0"/>
          </a:p>
          <a:p>
            <a:r>
              <a:rPr lang="ru-RU" dirty="0">
                <a:hlinkClick r:id="rId6" tooltip="Иркутская область"/>
              </a:rPr>
              <a:t>Иркутская </a:t>
            </a:r>
            <a:r>
              <a:rPr lang="ru-RU" dirty="0" smtClean="0">
                <a:hlinkClick r:id="rId6" tooltip="Иркутская область"/>
              </a:rPr>
              <a:t>область</a:t>
            </a:r>
            <a:r>
              <a:rPr lang="ru-RU" dirty="0" smtClean="0"/>
              <a:t> –</a:t>
            </a:r>
            <a:r>
              <a:rPr lang="ru-RU" dirty="0" smtClean="0">
                <a:hlinkClick r:id="rId7"/>
              </a:rPr>
              <a:t>Иркутск</a:t>
            </a:r>
            <a:endParaRPr lang="ru-RU" dirty="0" smtClean="0"/>
          </a:p>
          <a:p>
            <a:r>
              <a:rPr lang="ru-RU" dirty="0">
                <a:hlinkClick r:id="rId8"/>
              </a:rPr>
              <a:t>Кемеровская </a:t>
            </a:r>
            <a:r>
              <a:rPr lang="ru-RU" dirty="0" smtClean="0">
                <a:hlinkClick r:id="rId8"/>
              </a:rPr>
              <a:t>область</a:t>
            </a:r>
            <a:r>
              <a:rPr lang="ru-RU" dirty="0" smtClean="0"/>
              <a:t> – </a:t>
            </a:r>
            <a:r>
              <a:rPr lang="ru-RU" dirty="0" smtClean="0">
                <a:hlinkClick r:id="rId9"/>
              </a:rPr>
              <a:t>Кемерово</a:t>
            </a:r>
            <a:endParaRPr lang="ru-RU" dirty="0" smtClean="0"/>
          </a:p>
          <a:p>
            <a:r>
              <a:rPr lang="ru-RU" dirty="0">
                <a:hlinkClick r:id="rId10"/>
              </a:rPr>
              <a:t>Красноярский </a:t>
            </a:r>
            <a:r>
              <a:rPr lang="ru-RU" dirty="0" smtClean="0">
                <a:hlinkClick r:id="rId10"/>
              </a:rPr>
              <a:t>край</a:t>
            </a:r>
            <a:r>
              <a:rPr lang="ru-RU" dirty="0" smtClean="0"/>
              <a:t> – </a:t>
            </a:r>
            <a:r>
              <a:rPr lang="ru-RU" dirty="0" smtClean="0">
                <a:hlinkClick r:id="rId11"/>
              </a:rPr>
              <a:t>Красноярск</a:t>
            </a:r>
            <a:endParaRPr lang="ru-RU" dirty="0" smtClean="0"/>
          </a:p>
          <a:p>
            <a:r>
              <a:rPr lang="ru-RU" dirty="0">
                <a:hlinkClick r:id="rId12" tooltip="Новосибирская область"/>
              </a:rPr>
              <a:t>Новосибирская </a:t>
            </a:r>
            <a:r>
              <a:rPr lang="ru-RU" dirty="0" smtClean="0">
                <a:hlinkClick r:id="rId12" tooltip="Новосибирская область"/>
              </a:rPr>
              <a:t>область</a:t>
            </a:r>
            <a:r>
              <a:rPr lang="ru-RU" dirty="0" smtClean="0"/>
              <a:t> – </a:t>
            </a:r>
            <a:r>
              <a:rPr lang="ru-RU" dirty="0" smtClean="0">
                <a:hlinkClick r:id="rId13"/>
              </a:rPr>
              <a:t>Новосибирск</a:t>
            </a:r>
            <a:endParaRPr lang="ru-RU" dirty="0" smtClean="0"/>
          </a:p>
          <a:p>
            <a:r>
              <a:rPr lang="ru-RU" dirty="0">
                <a:hlinkClick r:id="rId14" tooltip="Омская область"/>
              </a:rPr>
              <a:t>Омская </a:t>
            </a:r>
            <a:r>
              <a:rPr lang="ru-RU" dirty="0" smtClean="0">
                <a:hlinkClick r:id="rId14" tooltip="Омская область"/>
              </a:rPr>
              <a:t>область</a:t>
            </a:r>
            <a:r>
              <a:rPr lang="ru-RU" dirty="0" smtClean="0"/>
              <a:t> – </a:t>
            </a:r>
            <a:r>
              <a:rPr lang="ru-RU" dirty="0" smtClean="0">
                <a:hlinkClick r:id="rId15"/>
              </a:rPr>
              <a:t>Омск</a:t>
            </a:r>
            <a:endParaRPr lang="ru-RU" dirty="0" smtClean="0"/>
          </a:p>
          <a:p>
            <a:r>
              <a:rPr lang="ru-RU" dirty="0">
                <a:hlinkClick r:id="rId16"/>
              </a:rPr>
              <a:t>Томская </a:t>
            </a:r>
            <a:r>
              <a:rPr lang="ru-RU" dirty="0" smtClean="0">
                <a:hlinkClick r:id="rId16"/>
              </a:rPr>
              <a:t>область</a:t>
            </a:r>
            <a:r>
              <a:rPr lang="ru-RU" dirty="0" smtClean="0"/>
              <a:t> – </a:t>
            </a:r>
            <a:r>
              <a:rPr lang="ru-RU" dirty="0" smtClean="0">
                <a:hlinkClick r:id="rId17"/>
              </a:rPr>
              <a:t>Томск</a:t>
            </a:r>
            <a:endParaRPr lang="ru-RU" dirty="0" smtClean="0"/>
          </a:p>
          <a:p>
            <a:r>
              <a:rPr lang="ru-RU" dirty="0">
                <a:hlinkClick r:id="rId18" tooltip="Тыва"/>
              </a:rPr>
              <a:t>Республика </a:t>
            </a:r>
            <a:r>
              <a:rPr lang="ru-RU" dirty="0" smtClean="0">
                <a:hlinkClick r:id="rId18" tooltip="Тыва"/>
              </a:rPr>
              <a:t>Тыва</a:t>
            </a:r>
            <a:r>
              <a:rPr lang="ru-RU" dirty="0" smtClean="0"/>
              <a:t> – </a:t>
            </a:r>
            <a:r>
              <a:rPr lang="ru-RU" dirty="0" smtClean="0">
                <a:hlinkClick r:id="rId19" tooltip="Кызыл"/>
              </a:rPr>
              <a:t>Кызыл</a:t>
            </a:r>
            <a:endParaRPr lang="ru-RU" dirty="0" smtClean="0"/>
          </a:p>
          <a:p>
            <a:r>
              <a:rPr lang="ru-RU" dirty="0">
                <a:hlinkClick r:id="rId20"/>
              </a:rPr>
              <a:t>Республика </a:t>
            </a:r>
            <a:r>
              <a:rPr lang="ru-RU" dirty="0" smtClean="0">
                <a:hlinkClick r:id="rId20"/>
              </a:rPr>
              <a:t>Хакасия</a:t>
            </a:r>
            <a:r>
              <a:rPr lang="ru-RU" dirty="0" smtClean="0"/>
              <a:t> - </a:t>
            </a:r>
            <a:r>
              <a:rPr lang="ru-RU" dirty="0" smtClean="0">
                <a:hlinkClick r:id="rId21"/>
              </a:rPr>
              <a:t>Абакан</a:t>
            </a:r>
            <a:r>
              <a:rPr lang="ru-RU" u="sng" dirty="0">
                <a:hlinkClick r:id="rId21"/>
              </a:rPr>
              <a:t/>
            </a:r>
            <a:br>
              <a:rPr lang="ru-RU" u="sng" dirty="0">
                <a:hlinkClick r:id="rId21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Алтай− «Золотые горы».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i="1" dirty="0"/>
              <a:t>«Золотые горы» — именно так переводится слово «Алтай» с тюркских языков. Там, где сходятся границы России, Казахстана, Китая, Монголии, и располагается одна из самых значительных горных систем Центральной Азии и Южной Сибири — Алтай.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85728"/>
            <a:ext cx="3977640" cy="657227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1998 году по решению ЮНЕСКО эта территория на стыке Центральной Азии и Сибири была объявлена объектом всемирного наследия.</a:t>
            </a:r>
          </a:p>
          <a:p>
            <a:r>
              <a:rPr lang="ru-RU" dirty="0"/>
              <a:t>В этом регионе расположены Алтайский государственный природный биосферный заповедник и буферная зона Телецкого озера, Катунский государственный природный биосферный заповедник, природный парк «Зона покоя </a:t>
            </a:r>
            <a:r>
              <a:rPr lang="ru-RU" dirty="0" err="1"/>
              <a:t>Укок</a:t>
            </a:r>
            <a:r>
              <a:rPr lang="ru-RU" dirty="0"/>
              <a:t>» и природный парк «Белуха». Общая площадь охраняемой территории — 1,64 </a:t>
            </a:r>
            <a:r>
              <a:rPr lang="ru-RU" dirty="0" err="1"/>
              <a:t>млн</a:t>
            </a:r>
            <a:r>
              <a:rPr lang="ru-RU" dirty="0"/>
              <a:t> га.</a:t>
            </a:r>
          </a:p>
          <a:p>
            <a:endParaRPr lang="ru-RU" dirty="0"/>
          </a:p>
        </p:txBody>
      </p:sp>
      <p:pic>
        <p:nvPicPr>
          <p:cNvPr id="7" name="Содержимое 6" descr="69171.800x456p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15533" y="1785926"/>
            <a:ext cx="5043743" cy="33575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214290"/>
            <a:ext cx="3977640" cy="664371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мире найдется немного мест с такими же контрастными сочетаниями различных ландшафтов на столь небольшом пространстве. Здесь представлены все природные зоны Центральной Азии: пустыни, степи, лесостепи, смешанные леса, горная темнохвойная тайга, субальпийские и альпийские луга. На территории плоскогорья </a:t>
            </a:r>
            <a:r>
              <a:rPr lang="ru-RU" dirty="0" err="1"/>
              <a:t>Укок</a:t>
            </a:r>
            <a:r>
              <a:rPr lang="ru-RU" dirty="0"/>
              <a:t> сформировался тундрово-степной ландшафт с редкими растениями и мхами, многие из которых занесены в Красную книгу России.</a:t>
            </a:r>
          </a:p>
        </p:txBody>
      </p:sp>
      <p:pic>
        <p:nvPicPr>
          <p:cNvPr id="8" name="Содержимое 7" descr="12c267467a79c78dc4b1edd15232542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3579" y="214290"/>
            <a:ext cx="5255210" cy="3571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14290"/>
            <a:ext cx="3977640" cy="664371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Уникально и Телецкое озеро — самое большое озеро Алтая и одно из крупнейших озер России, его называют младшим братом Байкала. Максимальная глубина озера около 330 м, в него впадает более 70 рек и ручьев, а вытекает только одна река — Бия. По старой легенде, в давние времена на Алтае был голод. Один алтаец, имевший большой золотой слиток, хотел обменять его на еду, но, обойдя весь Алтай, так и не смог ничего купить. Раздосадованный и голодный «богатый» бедняк бросил свой слиток в озеро и сам погиб в его волнах. С тех пор на языке алтайцев озеро называется Алтын-Коль — «Золотое озеро».</a:t>
            </a:r>
          </a:p>
        </p:txBody>
      </p:sp>
      <p:pic>
        <p:nvPicPr>
          <p:cNvPr id="7" name="Содержимое 6" descr="s120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78300" y="1714488"/>
            <a:ext cx="4935519" cy="33401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362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Сибирский Федеральный округ. </vt:lpstr>
      <vt:lpstr>На карте России</vt:lpstr>
      <vt:lpstr>Слайд 3</vt:lpstr>
      <vt:lpstr>Состав СФО</vt:lpstr>
      <vt:lpstr>Алтай− «Золотые горы». 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Сибирский Федеральный округ.</dc:title>
  <dc:creator>Home</dc:creator>
  <cp:lastModifiedBy>Home</cp:lastModifiedBy>
  <cp:revision>3</cp:revision>
  <dcterms:created xsi:type="dcterms:W3CDTF">2020-04-06T10:56:31Z</dcterms:created>
  <dcterms:modified xsi:type="dcterms:W3CDTF">2020-04-06T11:59:41Z</dcterms:modified>
</cp:coreProperties>
</file>