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bin" ContentType="application/vnd.openxmlformats-officedocument.oleObject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sldIdLst>
    <p:sldId id="256" r:id="rId2"/>
    <p:sldId id="269" r:id="rId3"/>
    <p:sldId id="257" r:id="rId4"/>
    <p:sldId id="270" r:id="rId5"/>
    <p:sldId id="260" r:id="rId6"/>
    <p:sldId id="271" r:id="rId7"/>
    <p:sldId id="272" r:id="rId8"/>
    <p:sldId id="273" r:id="rId9"/>
    <p:sldId id="274" r:id="rId10"/>
    <p:sldId id="275" r:id="rId11"/>
    <p:sldId id="276" r:id="rId12"/>
    <p:sldId id="282" r:id="rId13"/>
    <p:sldId id="279" r:id="rId14"/>
    <p:sldId id="278" r:id="rId15"/>
    <p:sldId id="277" r:id="rId16"/>
    <p:sldId id="280" r:id="rId17"/>
    <p:sldId id="281" r:id="rId18"/>
    <p:sldId id="262" r:id="rId19"/>
    <p:sldId id="264" r:id="rId20"/>
    <p:sldId id="267" r:id="rId21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FFFF"/>
    <a:srgbClr val="008000"/>
    <a:srgbClr val="0066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19" autoAdjust="0"/>
    <p:restoredTop sz="94709" autoAdjust="0"/>
  </p:normalViewPr>
  <p:slideViewPr>
    <p:cSldViewPr>
      <p:cViewPr varScale="1">
        <p:scale>
          <a:sx n="64" d="100"/>
          <a:sy n="64" d="100"/>
        </p:scale>
        <p:origin x="-1330" y="-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8" Type="http://schemas.openxmlformats.org/officeDocument/2006/relationships/image" Target="../media/image14.wmf"/><Relationship Id="rId13" Type="http://schemas.openxmlformats.org/officeDocument/2006/relationships/image" Target="../media/image19.wmf"/><Relationship Id="rId3" Type="http://schemas.openxmlformats.org/officeDocument/2006/relationships/image" Target="../media/image9.wmf"/><Relationship Id="rId7" Type="http://schemas.openxmlformats.org/officeDocument/2006/relationships/image" Target="../media/image13.wmf"/><Relationship Id="rId12" Type="http://schemas.openxmlformats.org/officeDocument/2006/relationships/image" Target="../media/image18.wmf"/><Relationship Id="rId2" Type="http://schemas.openxmlformats.org/officeDocument/2006/relationships/image" Target="../media/image8.wmf"/><Relationship Id="rId1" Type="http://schemas.openxmlformats.org/officeDocument/2006/relationships/image" Target="../media/image7.wmf"/><Relationship Id="rId6" Type="http://schemas.openxmlformats.org/officeDocument/2006/relationships/image" Target="../media/image12.wmf"/><Relationship Id="rId11" Type="http://schemas.openxmlformats.org/officeDocument/2006/relationships/image" Target="../media/image17.wmf"/><Relationship Id="rId5" Type="http://schemas.openxmlformats.org/officeDocument/2006/relationships/image" Target="../media/image11.wmf"/><Relationship Id="rId10" Type="http://schemas.openxmlformats.org/officeDocument/2006/relationships/image" Target="../media/image16.wmf"/><Relationship Id="rId4" Type="http://schemas.openxmlformats.org/officeDocument/2006/relationships/image" Target="../media/image10.wmf"/><Relationship Id="rId9" Type="http://schemas.openxmlformats.org/officeDocument/2006/relationships/image" Target="../media/image15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25.wmf"/><Relationship Id="rId2" Type="http://schemas.openxmlformats.org/officeDocument/2006/relationships/image" Target="../media/image24.wmf"/><Relationship Id="rId1" Type="http://schemas.openxmlformats.org/officeDocument/2006/relationships/image" Target="../media/image23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28.wmf"/><Relationship Id="rId2" Type="http://schemas.openxmlformats.org/officeDocument/2006/relationships/image" Target="../media/image25.wmf"/><Relationship Id="rId1" Type="http://schemas.openxmlformats.org/officeDocument/2006/relationships/image" Target="../media/image27.wmf"/><Relationship Id="rId5" Type="http://schemas.openxmlformats.org/officeDocument/2006/relationships/image" Target="../media/image30.wmf"/><Relationship Id="rId4" Type="http://schemas.openxmlformats.org/officeDocument/2006/relationships/image" Target="../media/image29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33.wmf"/><Relationship Id="rId2" Type="http://schemas.openxmlformats.org/officeDocument/2006/relationships/image" Target="../media/image29.wmf"/><Relationship Id="rId1" Type="http://schemas.openxmlformats.org/officeDocument/2006/relationships/image" Target="../media/image32.wmf"/><Relationship Id="rId4" Type="http://schemas.openxmlformats.org/officeDocument/2006/relationships/image" Target="../media/image34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35.wmf"/></Relationships>
</file>

<file path=ppt/drawings/_rels/vmlDrawing7.vml.rels><?xml version="1.0" encoding="UTF-8" standalone="yes"?>
<Relationships xmlns="http://schemas.openxmlformats.org/package/2006/relationships"><Relationship Id="rId8" Type="http://schemas.openxmlformats.org/officeDocument/2006/relationships/image" Target="../media/image49.wmf"/><Relationship Id="rId3" Type="http://schemas.openxmlformats.org/officeDocument/2006/relationships/image" Target="../media/image44.wmf"/><Relationship Id="rId7" Type="http://schemas.openxmlformats.org/officeDocument/2006/relationships/image" Target="../media/image48.wmf"/><Relationship Id="rId2" Type="http://schemas.openxmlformats.org/officeDocument/2006/relationships/image" Target="../media/image43.wmf"/><Relationship Id="rId1" Type="http://schemas.openxmlformats.org/officeDocument/2006/relationships/image" Target="../media/image42.wmf"/><Relationship Id="rId6" Type="http://schemas.openxmlformats.org/officeDocument/2006/relationships/image" Target="../media/image47.wmf"/><Relationship Id="rId5" Type="http://schemas.openxmlformats.org/officeDocument/2006/relationships/image" Target="../media/image46.wmf"/><Relationship Id="rId4" Type="http://schemas.openxmlformats.org/officeDocument/2006/relationships/image" Target="../media/image45.wmf"/><Relationship Id="rId9" Type="http://schemas.openxmlformats.org/officeDocument/2006/relationships/image" Target="../media/image50.wmf"/></Relationships>
</file>

<file path=ppt/drawings/_rels/vmlDrawing8.vml.rels><?xml version="1.0" encoding="UTF-8" standalone="yes"?>
<Relationships xmlns="http://schemas.openxmlformats.org/package/2006/relationships"><Relationship Id="rId2" Type="http://schemas.openxmlformats.org/officeDocument/2006/relationships/image" Target="../media/image52.wmf"/><Relationship Id="rId1" Type="http://schemas.openxmlformats.org/officeDocument/2006/relationships/image" Target="../media/image51.wmf"/></Relationships>
</file>

<file path=ppt/drawings/_rels/vmlDrawing9.vml.rels><?xml version="1.0" encoding="UTF-8" standalone="yes"?>
<Relationships xmlns="http://schemas.openxmlformats.org/package/2006/relationships"><Relationship Id="rId3" Type="http://schemas.openxmlformats.org/officeDocument/2006/relationships/image" Target="../media/image55.wmf"/><Relationship Id="rId2" Type="http://schemas.openxmlformats.org/officeDocument/2006/relationships/image" Target="../media/image54.wmf"/><Relationship Id="rId1" Type="http://schemas.openxmlformats.org/officeDocument/2006/relationships/image" Target="../media/image53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386" name="Group 2"/>
          <p:cNvGrpSpPr>
            <a:grpSpLocks/>
          </p:cNvGrpSpPr>
          <p:nvPr/>
        </p:nvGrpSpPr>
        <p:grpSpPr bwMode="auto">
          <a:xfrm>
            <a:off x="0" y="0"/>
            <a:ext cx="8763000" cy="5943600"/>
            <a:chOff x="0" y="0"/>
            <a:chExt cx="5520" cy="3744"/>
          </a:xfrm>
        </p:grpSpPr>
        <p:sp>
          <p:nvSpPr>
            <p:cNvPr id="16387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1104" cy="3072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ru-RU" sz="2400">
                <a:latin typeface="Times New Roman" pitchFamily="18" charset="0"/>
              </a:endParaRPr>
            </a:p>
          </p:txBody>
        </p:sp>
        <p:grpSp>
          <p:nvGrpSpPr>
            <p:cNvPr id="16388" name="Group 4"/>
            <p:cNvGrpSpPr>
              <a:grpSpLocks/>
            </p:cNvGrpSpPr>
            <p:nvPr userDrawn="1"/>
          </p:nvGrpSpPr>
          <p:grpSpPr bwMode="auto">
            <a:xfrm>
              <a:off x="0" y="2208"/>
              <a:ext cx="5520" cy="1536"/>
              <a:chOff x="0" y="2208"/>
              <a:chExt cx="5520" cy="1536"/>
            </a:xfrm>
          </p:grpSpPr>
          <p:sp>
            <p:nvSpPr>
              <p:cNvPr id="16389" name="Rectangle 5"/>
              <p:cNvSpPr>
                <a:spLocks noChangeArrowheads="1"/>
              </p:cNvSpPr>
              <p:nvPr/>
            </p:nvSpPr>
            <p:spPr bwMode="ltGray">
              <a:xfrm>
                <a:off x="624" y="2208"/>
                <a:ext cx="4896" cy="1536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ru-RU" sz="2400">
                  <a:latin typeface="Times New Roman" pitchFamily="18" charset="0"/>
                </a:endParaRPr>
              </a:p>
            </p:txBody>
          </p:sp>
          <p:sp>
            <p:nvSpPr>
              <p:cNvPr id="16390" name="Rectangle 6"/>
              <p:cNvSpPr>
                <a:spLocks noChangeArrowheads="1"/>
              </p:cNvSpPr>
              <p:nvPr/>
            </p:nvSpPr>
            <p:spPr bwMode="white">
              <a:xfrm>
                <a:off x="654" y="2352"/>
                <a:ext cx="4818" cy="1347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ru-RU" sz="2400">
                  <a:latin typeface="Times New Roman" pitchFamily="18" charset="0"/>
                </a:endParaRPr>
              </a:p>
            </p:txBody>
          </p:sp>
          <p:sp>
            <p:nvSpPr>
              <p:cNvPr id="16391" name="Line 7"/>
              <p:cNvSpPr>
                <a:spLocks noChangeShapeType="1"/>
              </p:cNvSpPr>
              <p:nvPr/>
            </p:nvSpPr>
            <p:spPr bwMode="auto">
              <a:xfrm>
                <a:off x="0" y="3072"/>
                <a:ext cx="624" cy="0"/>
              </a:xfrm>
              <a:prstGeom prst="line">
                <a:avLst/>
              </a:prstGeom>
              <a:noFill/>
              <a:ln w="508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16392" name="Group 8"/>
            <p:cNvGrpSpPr>
              <a:grpSpLocks/>
            </p:cNvGrpSpPr>
            <p:nvPr userDrawn="1"/>
          </p:nvGrpSpPr>
          <p:grpSpPr bwMode="auto">
            <a:xfrm>
              <a:off x="400" y="336"/>
              <a:ext cx="5088" cy="192"/>
              <a:chOff x="400" y="336"/>
              <a:chExt cx="5088" cy="192"/>
            </a:xfrm>
          </p:grpSpPr>
          <p:sp>
            <p:nvSpPr>
              <p:cNvPr id="16393" name="Rectangle 9"/>
              <p:cNvSpPr>
                <a:spLocks noChangeArrowheads="1"/>
              </p:cNvSpPr>
              <p:nvPr/>
            </p:nvSpPr>
            <p:spPr bwMode="auto">
              <a:xfrm>
                <a:off x="3952" y="336"/>
                <a:ext cx="1536" cy="192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ru-RU" sz="2400">
                  <a:latin typeface="Times New Roman" pitchFamily="18" charset="0"/>
                </a:endParaRPr>
              </a:p>
            </p:txBody>
          </p:sp>
          <p:sp>
            <p:nvSpPr>
              <p:cNvPr id="16394" name="Line 10"/>
              <p:cNvSpPr>
                <a:spLocks noChangeShapeType="1"/>
              </p:cNvSpPr>
              <p:nvPr/>
            </p:nvSpPr>
            <p:spPr bwMode="auto">
              <a:xfrm>
                <a:off x="400" y="432"/>
                <a:ext cx="5088" cy="0"/>
              </a:xfrm>
              <a:prstGeom prst="line">
                <a:avLst/>
              </a:prstGeom>
              <a:noFill/>
              <a:ln w="444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</p:grpSp>
      </p:grpSp>
      <p:sp>
        <p:nvSpPr>
          <p:cNvPr id="16395" name="Rectangle 11"/>
          <p:cNvSpPr>
            <a:spLocks noGrp="1" noChangeArrowheads="1"/>
          </p:cNvSpPr>
          <p:nvPr>
            <p:ph type="ctrTitle"/>
          </p:nvPr>
        </p:nvSpPr>
        <p:spPr>
          <a:xfrm>
            <a:off x="2057400" y="1143000"/>
            <a:ext cx="6629400" cy="22098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6396" name="Rectangle 12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962400"/>
            <a:ext cx="6858000" cy="1600200"/>
          </a:xfrm>
        </p:spPr>
        <p:txBody>
          <a:bodyPr anchor="ctr"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16397" name="Rectangle 13"/>
          <p:cNvSpPr>
            <a:spLocks noGrp="1" noChangeArrowheads="1"/>
          </p:cNvSpPr>
          <p:nvPr>
            <p:ph type="dt" sz="half" idx="2"/>
          </p:nvPr>
        </p:nvSpPr>
        <p:spPr>
          <a:xfrm>
            <a:off x="912813" y="6251575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16398" name="Rectangle 14"/>
          <p:cNvSpPr>
            <a:spLocks noGrp="1" noChangeArrowheads="1"/>
          </p:cNvSpPr>
          <p:nvPr>
            <p:ph type="ftr" sz="quarter" idx="3"/>
          </p:nvPr>
        </p:nvSpPr>
        <p:spPr>
          <a:xfrm>
            <a:off x="3354388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16399" name="Rectangle 15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6853D462-0BD7-4BB7-80E1-9E9DDCB1E39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26BC0EE-A581-4920-985F-82B8BB239BC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43700" y="277813"/>
            <a:ext cx="1943100" cy="585311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7813"/>
            <a:ext cx="5676900" cy="585311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F914423-D129-4003-8569-02E11FF2C3B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6885BEA7-B1FF-4710-9E45-175D0A0CC32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Заголовок, текст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0E6FFC1A-A3AC-4F0F-A509-8E8539DB586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AC3F8E09-1081-4B4E-AA46-BDEF6EF56A0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46D355C0-AB45-4F35-9210-16FFB39DE87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5E66830A-A46D-414D-A7A2-27831C9E126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E1E5639-72EF-4D8D-BA48-55F10CFF13F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A7B6A1B-CFBC-45CD-A231-FF78F7618C0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914400" y="1600200"/>
            <a:ext cx="38100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876800" y="1600200"/>
            <a:ext cx="38100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F9D2119-4797-4047-A153-B6D63F7D73E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83B9025-8F0C-4507-99CC-FC305D838E6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4481AF7-0EC4-439B-8599-96D3A80EB07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B86C349-95B6-4394-AF59-3266BB25E5A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9D45586-AE58-4C90-85BF-4472A933F48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960D76F-6EA5-44DA-915A-D4487D953A5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362" name="Group 2"/>
          <p:cNvGrpSpPr>
            <a:grpSpLocks/>
          </p:cNvGrpSpPr>
          <p:nvPr/>
        </p:nvGrpSpPr>
        <p:grpSpPr bwMode="auto">
          <a:xfrm>
            <a:off x="0" y="0"/>
            <a:ext cx="8686800" cy="4876800"/>
            <a:chOff x="0" y="0"/>
            <a:chExt cx="5472" cy="3072"/>
          </a:xfrm>
        </p:grpSpPr>
        <p:sp>
          <p:nvSpPr>
            <p:cNvPr id="15363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384" cy="3072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ru-RU" sz="2400">
                <a:latin typeface="Times New Roman" pitchFamily="18" charset="0"/>
              </a:endParaRPr>
            </a:p>
          </p:txBody>
        </p:sp>
        <p:grpSp>
          <p:nvGrpSpPr>
            <p:cNvPr id="15364" name="Group 4"/>
            <p:cNvGrpSpPr>
              <a:grpSpLocks/>
            </p:cNvGrpSpPr>
            <p:nvPr/>
          </p:nvGrpSpPr>
          <p:grpSpPr bwMode="auto">
            <a:xfrm>
              <a:off x="240" y="893"/>
              <a:ext cx="5232" cy="115"/>
              <a:chOff x="240" y="893"/>
              <a:chExt cx="5232" cy="115"/>
            </a:xfrm>
          </p:grpSpPr>
          <p:sp>
            <p:nvSpPr>
              <p:cNvPr id="15365" name="Rectangle 5"/>
              <p:cNvSpPr>
                <a:spLocks noChangeArrowheads="1"/>
              </p:cNvSpPr>
              <p:nvPr/>
            </p:nvSpPr>
            <p:spPr bwMode="auto">
              <a:xfrm>
                <a:off x="4320" y="893"/>
                <a:ext cx="1152" cy="115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ru-RU" sz="2400">
                  <a:latin typeface="Times New Roman" pitchFamily="18" charset="0"/>
                </a:endParaRPr>
              </a:p>
            </p:txBody>
          </p:sp>
          <p:sp>
            <p:nvSpPr>
              <p:cNvPr id="15366" name="Line 6"/>
              <p:cNvSpPr>
                <a:spLocks noChangeShapeType="1"/>
              </p:cNvSpPr>
              <p:nvPr/>
            </p:nvSpPr>
            <p:spPr bwMode="auto">
              <a:xfrm>
                <a:off x="240" y="941"/>
                <a:ext cx="5232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</p:grpSp>
      </p:grpSp>
      <p:sp>
        <p:nvSpPr>
          <p:cNvPr id="15367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277813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5368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1600200"/>
            <a:ext cx="77724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5369" name="Rectangle 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251575"/>
            <a:ext cx="1981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/>
            </a:lvl1pPr>
          </a:lstStyle>
          <a:p>
            <a:endParaRPr lang="ru-RU"/>
          </a:p>
        </p:txBody>
      </p:sp>
      <p:sp>
        <p:nvSpPr>
          <p:cNvPr id="15370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52800" y="62484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/>
            </a:lvl1pPr>
          </a:lstStyle>
          <a:p>
            <a:endParaRPr lang="ru-RU"/>
          </a:p>
        </p:txBody>
      </p:sp>
      <p:sp>
        <p:nvSpPr>
          <p:cNvPr id="15371" name="Rectangle 1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1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/>
            </a:lvl1pPr>
          </a:lstStyle>
          <a:p>
            <a:fld id="{D4C22C99-7D63-4D4A-90F9-CA547C437E8F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15372" name="Line 12"/>
          <p:cNvSpPr>
            <a:spLocks noChangeShapeType="1"/>
          </p:cNvSpPr>
          <p:nvPr/>
        </p:nvSpPr>
        <p:spPr bwMode="auto">
          <a:xfrm>
            <a:off x="0" y="4876800"/>
            <a:ext cx="609600" cy="0"/>
          </a:xfrm>
          <a:prstGeom prst="line">
            <a:avLst/>
          </a:prstGeom>
          <a:noFill/>
          <a:ln w="44450">
            <a:solidFill>
              <a:schemeClr val="bg2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  <p:sldLayoutId id="2147483662" r:id="rId13"/>
    <p:sldLayoutId id="2147483663" r:id="rId14"/>
    <p:sldLayoutId id="2147483664" r:id="rId15"/>
    <p:sldLayoutId id="2147483665" r:id="rId16"/>
  </p:sldLayoutIdLst>
  <p:timing>
    <p:tnLst>
      <p:par>
        <p:cTn id="1" dur="indefinite" restart="never" nodeType="tmRoot"/>
      </p:par>
    </p:tn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Char char="n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n"/>
        <a:defRPr sz="26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55000"/>
        <a:buFont typeface="Wingdings" pitchFamily="2" charset="2"/>
        <a:buChar char="n"/>
        <a:defRPr sz="23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gi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3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26.bin"/><Relationship Id="rId5" Type="http://schemas.openxmlformats.org/officeDocument/2006/relationships/oleObject" Target="../embeddings/oleObject25.bin"/><Relationship Id="rId4" Type="http://schemas.openxmlformats.org/officeDocument/2006/relationships/oleObject" Target="../embeddings/oleObject24.bin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7.bin"/><Relationship Id="rId2" Type="http://schemas.openxmlformats.org/officeDocument/2006/relationships/slideLayout" Target="../slideLayouts/slideLayout14.xml"/><Relationship Id="rId1" Type="http://schemas.openxmlformats.org/officeDocument/2006/relationships/vmlDrawing" Target="../drawings/vmlDrawing6.v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gif"/><Relationship Id="rId2" Type="http://schemas.openxmlformats.org/officeDocument/2006/relationships/image" Target="../media/image36.gif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gif"/><Relationship Id="rId2" Type="http://schemas.openxmlformats.org/officeDocument/2006/relationships/image" Target="../media/image38.gi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1.gif"/><Relationship Id="rId4" Type="http://schemas.openxmlformats.org/officeDocument/2006/relationships/image" Target="../media/image40.gif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3.bin"/><Relationship Id="rId3" Type="http://schemas.openxmlformats.org/officeDocument/2006/relationships/oleObject" Target="../embeddings/oleObject28.bin"/><Relationship Id="rId7" Type="http://schemas.openxmlformats.org/officeDocument/2006/relationships/oleObject" Target="../embeddings/oleObject32.bin"/><Relationship Id="rId2" Type="http://schemas.openxmlformats.org/officeDocument/2006/relationships/slideLayout" Target="../slideLayouts/slideLayout15.xml"/><Relationship Id="rId1" Type="http://schemas.openxmlformats.org/officeDocument/2006/relationships/vmlDrawing" Target="../drawings/vmlDrawing7.vml"/><Relationship Id="rId6" Type="http://schemas.openxmlformats.org/officeDocument/2006/relationships/oleObject" Target="../embeddings/oleObject31.bin"/><Relationship Id="rId11" Type="http://schemas.openxmlformats.org/officeDocument/2006/relationships/oleObject" Target="../embeddings/oleObject36.bin"/><Relationship Id="rId5" Type="http://schemas.openxmlformats.org/officeDocument/2006/relationships/oleObject" Target="../embeddings/oleObject30.bin"/><Relationship Id="rId10" Type="http://schemas.openxmlformats.org/officeDocument/2006/relationships/oleObject" Target="../embeddings/oleObject35.bin"/><Relationship Id="rId4" Type="http://schemas.openxmlformats.org/officeDocument/2006/relationships/oleObject" Target="../embeddings/oleObject29.bin"/><Relationship Id="rId9" Type="http://schemas.openxmlformats.org/officeDocument/2006/relationships/oleObject" Target="../embeddings/oleObject34.bin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7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8.vml"/><Relationship Id="rId4" Type="http://schemas.openxmlformats.org/officeDocument/2006/relationships/oleObject" Target="../embeddings/oleObject38.bin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9.bin"/><Relationship Id="rId2" Type="http://schemas.openxmlformats.org/officeDocument/2006/relationships/slideLayout" Target="../slideLayouts/slideLayout16.xml"/><Relationship Id="rId1" Type="http://schemas.openxmlformats.org/officeDocument/2006/relationships/vmlDrawing" Target="../drawings/vmlDrawing9.vml"/><Relationship Id="rId5" Type="http://schemas.openxmlformats.org/officeDocument/2006/relationships/oleObject" Target="../embeddings/oleObject41.bin"/><Relationship Id="rId4" Type="http://schemas.openxmlformats.org/officeDocument/2006/relationships/oleObject" Target="../embeddings/oleObject40.bin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gif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gif"/><Relationship Id="rId2" Type="http://schemas.openxmlformats.org/officeDocument/2006/relationships/image" Target="../media/image57.wmf"/><Relationship Id="rId1" Type="http://schemas.openxmlformats.org/officeDocument/2006/relationships/slideLayout" Target="../slideLayouts/slideLayout2.xml"/><Relationship Id="rId4" Type="http://schemas.openxmlformats.org/officeDocument/2006/relationships/slide" Target="slide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gif"/><Relationship Id="rId2" Type="http://schemas.openxmlformats.org/officeDocument/2006/relationships/image" Target="../media/image59.w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.bin"/><Relationship Id="rId13" Type="http://schemas.openxmlformats.org/officeDocument/2006/relationships/oleObject" Target="../embeddings/oleObject11.bin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5.bin"/><Relationship Id="rId12" Type="http://schemas.openxmlformats.org/officeDocument/2006/relationships/oleObject" Target="../embeddings/oleObject10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4.bin"/><Relationship Id="rId11" Type="http://schemas.openxmlformats.org/officeDocument/2006/relationships/oleObject" Target="../embeddings/oleObject9.bin"/><Relationship Id="rId5" Type="http://schemas.openxmlformats.org/officeDocument/2006/relationships/oleObject" Target="../embeddings/oleObject3.bin"/><Relationship Id="rId15" Type="http://schemas.openxmlformats.org/officeDocument/2006/relationships/oleObject" Target="../embeddings/oleObject13.bin"/><Relationship Id="rId10" Type="http://schemas.openxmlformats.org/officeDocument/2006/relationships/oleObject" Target="../embeddings/oleObject8.bin"/><Relationship Id="rId4" Type="http://schemas.openxmlformats.org/officeDocument/2006/relationships/oleObject" Target="../embeddings/oleObject2.bin"/><Relationship Id="rId9" Type="http://schemas.openxmlformats.org/officeDocument/2006/relationships/oleObject" Target="../embeddings/oleObject7.bin"/><Relationship Id="rId14" Type="http://schemas.openxmlformats.org/officeDocument/2006/relationships/oleObject" Target="../embeddings/oleObject12.bin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w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oleObject14.bin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5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26.png"/><Relationship Id="rId5" Type="http://schemas.openxmlformats.org/officeDocument/2006/relationships/oleObject" Target="../embeddings/oleObject17.bin"/><Relationship Id="rId4" Type="http://schemas.openxmlformats.org/officeDocument/2006/relationships/oleObject" Target="../embeddings/oleObject16.bin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gif"/><Relationship Id="rId3" Type="http://schemas.openxmlformats.org/officeDocument/2006/relationships/oleObject" Target="../embeddings/oleObject18.bin"/><Relationship Id="rId7" Type="http://schemas.openxmlformats.org/officeDocument/2006/relationships/oleObject" Target="../embeddings/oleObject22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21.bin"/><Relationship Id="rId5" Type="http://schemas.openxmlformats.org/officeDocument/2006/relationships/oleObject" Target="../embeddings/oleObject20.bin"/><Relationship Id="rId4" Type="http://schemas.openxmlformats.org/officeDocument/2006/relationships/oleObject" Target="../embeddings/oleObject19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276600" y="1268413"/>
            <a:ext cx="5410200" cy="2084387"/>
          </a:xfrm>
        </p:spPr>
        <p:txBody>
          <a:bodyPr/>
          <a:lstStyle/>
          <a:p>
            <a:pPr algn="ctr"/>
            <a:r>
              <a:rPr lang="ru-RU" sz="6000" b="1"/>
              <a:t>Урок математики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sz="7200">
                <a:solidFill>
                  <a:srgbClr val="0066FF"/>
                </a:solidFill>
              </a:rPr>
              <a:t>5 класс</a:t>
            </a:r>
          </a:p>
        </p:txBody>
      </p:sp>
      <p:pic>
        <p:nvPicPr>
          <p:cNvPr id="4104" name="Picture 8" descr="j029298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019925" y="4581525"/>
            <a:ext cx="1871663" cy="182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13" name="Picture 17" descr="PE03254_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524750" y="981075"/>
            <a:ext cx="1371600" cy="1236663"/>
          </a:xfrm>
          <a:prstGeom prst="rect">
            <a:avLst/>
          </a:prstGeom>
          <a:noFill/>
        </p:spPr>
      </p:pic>
      <p:sp>
        <p:nvSpPr>
          <p:cNvPr id="4116" name="Rectangle 20"/>
          <p:cNvSpPr>
            <a:spLocks noChangeArrowheads="1"/>
          </p:cNvSpPr>
          <p:nvPr/>
        </p:nvSpPr>
        <p:spPr bwMode="auto">
          <a:xfrm>
            <a:off x="323850" y="260350"/>
            <a:ext cx="4535488" cy="2232025"/>
          </a:xfrm>
          <a:prstGeom prst="rect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ru-RU" sz="2400" b="1">
                <a:solidFill>
                  <a:srgbClr val="0066FF"/>
                </a:solidFill>
              </a:rPr>
              <a:t>Мы пришли сюда учиться. </a:t>
            </a:r>
          </a:p>
          <a:p>
            <a:r>
              <a:rPr lang="ru-RU" sz="2400" b="1">
                <a:solidFill>
                  <a:srgbClr val="0066FF"/>
                </a:solidFill>
              </a:rPr>
              <a:t>Не лениться,  а трудиться!</a:t>
            </a:r>
          </a:p>
          <a:p>
            <a:r>
              <a:rPr lang="ru-RU" sz="2400" b="1">
                <a:solidFill>
                  <a:srgbClr val="0066FF"/>
                </a:solidFill>
              </a:rPr>
              <a:t>   Работаем старательно!</a:t>
            </a:r>
          </a:p>
          <a:p>
            <a:r>
              <a:rPr lang="ru-RU" sz="2400" b="1">
                <a:solidFill>
                  <a:srgbClr val="0066FF"/>
                </a:solidFill>
              </a:rPr>
              <a:t>   Слушаем внимательно!</a:t>
            </a:r>
          </a:p>
        </p:txBody>
      </p:sp>
      <p:pic>
        <p:nvPicPr>
          <p:cNvPr id="4117" name="Picture 21" descr="Дискета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187450" y="4941888"/>
            <a:ext cx="782638" cy="7826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/>
              <a:t>Чтобы из неправильной дроби</a:t>
            </a:r>
            <a:r>
              <a:rPr lang="ru-RU" sz="3200"/>
              <a:t> выделить </a:t>
            </a:r>
            <a:r>
              <a:rPr lang="ru-RU" sz="4000"/>
              <a:t>целую часть, </a:t>
            </a:r>
            <a:r>
              <a:rPr lang="ru-RU" sz="3200"/>
              <a:t>надо:</a:t>
            </a:r>
            <a:endParaRPr lang="ru-RU" sz="4000"/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ru-RU" sz="2800"/>
              <a:t>1. разделить с остатком числитель на   знаменатель;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sz="2800"/>
              <a:t>2. неполное частное будет целой частью;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sz="2800"/>
              <a:t>3. остаток </a:t>
            </a:r>
            <a:r>
              <a:rPr lang="ru-RU" sz="2000"/>
              <a:t>(если он есть)</a:t>
            </a:r>
            <a:r>
              <a:rPr lang="ru-RU" sz="2800"/>
              <a:t> дает числитель, а делитель- знаменатель дробной части.</a:t>
            </a:r>
          </a:p>
          <a:p>
            <a:pPr>
              <a:lnSpc>
                <a:spcPct val="90000"/>
              </a:lnSpc>
              <a:buFontTx/>
              <a:buNone/>
            </a:pPr>
            <a:endParaRPr lang="ru-RU" sz="2800"/>
          </a:p>
        </p:txBody>
      </p:sp>
      <p:graphicFrame>
        <p:nvGraphicFramePr>
          <p:cNvPr id="41988" name="Object 4"/>
          <p:cNvGraphicFramePr>
            <a:graphicFrameLocks noChangeAspect="1"/>
          </p:cNvGraphicFramePr>
          <p:nvPr>
            <p:ph sz="quarter" idx="2"/>
          </p:nvPr>
        </p:nvGraphicFramePr>
        <p:xfrm>
          <a:off x="4859338" y="2565400"/>
          <a:ext cx="749300" cy="1870075"/>
        </p:xfrm>
        <a:graphic>
          <a:graphicData uri="http://schemas.openxmlformats.org/presentationml/2006/ole">
            <p:oleObj spid="_x0000_s32770" name="Equation" r:id="rId3" imgW="215640" imgH="393480" progId="">
              <p:embed/>
            </p:oleObj>
          </a:graphicData>
        </a:graphic>
      </p:graphicFrame>
      <p:graphicFrame>
        <p:nvGraphicFramePr>
          <p:cNvPr id="41990" name="Object 6"/>
          <p:cNvGraphicFramePr>
            <a:graphicFrameLocks noChangeAspect="1"/>
          </p:cNvGraphicFramePr>
          <p:nvPr>
            <p:ph sz="quarter" idx="3"/>
          </p:nvPr>
        </p:nvGraphicFramePr>
        <p:xfrm>
          <a:off x="5651500" y="3213100"/>
          <a:ext cx="719138" cy="647700"/>
        </p:xfrm>
        <a:graphic>
          <a:graphicData uri="http://schemas.openxmlformats.org/presentationml/2006/ole">
            <p:oleObj spid="_x0000_s32771" name="Equation" r:id="rId4" imgW="126720" imgH="114120" progId="">
              <p:embed/>
            </p:oleObj>
          </a:graphicData>
        </a:graphic>
      </p:graphicFrame>
      <p:graphicFrame>
        <p:nvGraphicFramePr>
          <p:cNvPr id="41992" name="Object 8"/>
          <p:cNvGraphicFramePr>
            <a:graphicFrameLocks noChangeAspect="1"/>
          </p:cNvGraphicFramePr>
          <p:nvPr/>
        </p:nvGraphicFramePr>
        <p:xfrm>
          <a:off x="6372225" y="2781300"/>
          <a:ext cx="936625" cy="1439863"/>
        </p:xfrm>
        <a:graphic>
          <a:graphicData uri="http://schemas.openxmlformats.org/presentationml/2006/ole">
            <p:oleObj spid="_x0000_s32772" name="Equation" r:id="rId5" imgW="114120" imgH="177480" progId="">
              <p:embed/>
            </p:oleObj>
          </a:graphicData>
        </a:graphic>
      </p:graphicFrame>
      <p:graphicFrame>
        <p:nvGraphicFramePr>
          <p:cNvPr id="41993" name="Object 9"/>
          <p:cNvGraphicFramePr>
            <a:graphicFrameLocks noChangeAspect="1"/>
          </p:cNvGraphicFramePr>
          <p:nvPr/>
        </p:nvGraphicFramePr>
        <p:xfrm>
          <a:off x="7235825" y="2636838"/>
          <a:ext cx="936625" cy="1800225"/>
        </p:xfrm>
        <a:graphic>
          <a:graphicData uri="http://schemas.openxmlformats.org/presentationml/2006/ole">
            <p:oleObj spid="_x0000_s32773" name="Equation" r:id="rId6" imgW="152280" imgH="393480" progId="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A603AB"/>
            </a:gs>
            <a:gs pos="21001">
              <a:srgbClr val="0819FB"/>
            </a:gs>
            <a:gs pos="35001">
              <a:srgbClr val="1A8D48"/>
            </a:gs>
            <a:gs pos="52000">
              <a:srgbClr val="FFFF00"/>
            </a:gs>
            <a:gs pos="73000">
              <a:srgbClr val="EE3F17"/>
            </a:gs>
            <a:gs pos="88000">
              <a:srgbClr val="E81766"/>
            </a:gs>
            <a:gs pos="100000">
              <a:srgbClr val="A603AB"/>
            </a:gs>
          </a:gsLst>
          <a:lin ang="189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620713"/>
            <a:ext cx="8075613" cy="2087562"/>
          </a:xfrm>
        </p:spPr>
        <p:txBody>
          <a:bodyPr/>
          <a:lstStyle/>
          <a:p>
            <a:r>
              <a:rPr lang="ru-RU" sz="2800"/>
              <a:t>Запись числа ,содержащую целую и          дробную части, называют </a:t>
            </a:r>
          </a:p>
          <a:p>
            <a:pPr>
              <a:buFontTx/>
              <a:buNone/>
            </a:pPr>
            <a:r>
              <a:rPr lang="ru-RU" sz="2800">
                <a:solidFill>
                  <a:schemeClr val="folHlink"/>
                </a:solidFill>
              </a:rPr>
              <a:t>                 </a:t>
            </a:r>
            <a:r>
              <a:rPr lang="en-US" sz="2800">
                <a:solidFill>
                  <a:schemeClr val="folHlink"/>
                </a:solidFill>
              </a:rPr>
              <a:t>  </a:t>
            </a:r>
            <a:r>
              <a:rPr lang="ru-RU" sz="2800">
                <a:solidFill>
                  <a:schemeClr val="folHlink"/>
                </a:solidFill>
              </a:rPr>
              <a:t> </a:t>
            </a:r>
            <a:r>
              <a:rPr lang="ru-RU" sz="3600" b="1">
                <a:solidFill>
                  <a:schemeClr val="folHlink"/>
                </a:solidFill>
              </a:rPr>
              <a:t>СМЕШАННОЙ.</a:t>
            </a:r>
          </a:p>
          <a:p>
            <a:pPr>
              <a:buFontTx/>
              <a:buNone/>
            </a:pPr>
            <a:endParaRPr lang="ru-RU" sz="3600">
              <a:solidFill>
                <a:schemeClr val="folHlink"/>
              </a:solidFill>
            </a:endParaRPr>
          </a:p>
        </p:txBody>
      </p:sp>
      <p:graphicFrame>
        <p:nvGraphicFramePr>
          <p:cNvPr id="51206" name="Object 6"/>
          <p:cNvGraphicFramePr>
            <a:graphicFrameLocks noChangeAspect="1"/>
          </p:cNvGraphicFramePr>
          <p:nvPr>
            <p:ph sz="half" idx="2"/>
          </p:nvPr>
        </p:nvGraphicFramePr>
        <p:xfrm>
          <a:off x="3132138" y="2276475"/>
          <a:ext cx="2382837" cy="3887788"/>
        </p:xfrm>
        <a:graphic>
          <a:graphicData uri="http://schemas.openxmlformats.org/presentationml/2006/ole">
            <p:oleObj spid="_x0000_s33794" name="Equation" r:id="rId3" imgW="241200" imgH="393480" progId="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F200"/>
            </a:gs>
            <a:gs pos="45000">
              <a:srgbClr val="FF7A00"/>
            </a:gs>
            <a:gs pos="70000">
              <a:srgbClr val="FF0300"/>
            </a:gs>
            <a:gs pos="100000">
              <a:srgbClr val="4D0808"/>
            </a:gs>
          </a:gsLst>
          <a:lin ang="81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142976" y="2285992"/>
            <a:ext cx="7245318" cy="92333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/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ФИЗКУЛЬТМИНУТКА</a:t>
            </a:r>
            <a:endParaRPr lang="ru-RU" sz="5400" b="1" dirty="0">
              <a:ln/>
              <a:solidFill>
                <a:schemeClr val="accent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71472" y="214290"/>
            <a:ext cx="7429552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/>
              <a:t>Мы осанку исправляем,</a:t>
            </a:r>
          </a:p>
          <a:p>
            <a:r>
              <a:rPr lang="ru-RU" sz="3600" dirty="0" smtClean="0"/>
              <a:t> Спинку дружно прогибаем.</a:t>
            </a:r>
          </a:p>
          <a:p>
            <a:r>
              <a:rPr lang="ru-RU" sz="3600" dirty="0" smtClean="0"/>
              <a:t> Вправо, влево мы нагнулись,</a:t>
            </a:r>
          </a:p>
          <a:p>
            <a:r>
              <a:rPr lang="ru-RU" sz="3600" dirty="0" smtClean="0"/>
              <a:t> До носочков дотянулись.</a:t>
            </a:r>
          </a:p>
          <a:p>
            <a:r>
              <a:rPr lang="ru-RU" sz="3600" dirty="0" smtClean="0"/>
              <a:t> Плечи вверх, назад и вниз,</a:t>
            </a:r>
          </a:p>
          <a:p>
            <a:r>
              <a:rPr lang="ru-RU" sz="3600" dirty="0" smtClean="0"/>
              <a:t> Улыбайся и садись.</a:t>
            </a:r>
            <a:endParaRPr lang="ru-RU" sz="3600" dirty="0"/>
          </a:p>
        </p:txBody>
      </p:sp>
      <p:pic>
        <p:nvPicPr>
          <p:cNvPr id="3" name="Picture 7" descr="Bear2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flipH="1">
            <a:off x="1714480" y="3571876"/>
            <a:ext cx="2273297" cy="3085380"/>
          </a:xfrm>
          <a:prstGeom prst="rect">
            <a:avLst/>
          </a:prstGeom>
          <a:noFill/>
        </p:spPr>
      </p:pic>
      <p:pic>
        <p:nvPicPr>
          <p:cNvPr id="4" name="Picture 8" descr="Bear2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0" y="3625101"/>
            <a:ext cx="2481261" cy="3232899"/>
          </a:xfrm>
          <a:prstGeom prst="rect">
            <a:avLst/>
          </a:prstGeom>
          <a:noFill/>
        </p:spPr>
      </p:pic>
      <p:pic>
        <p:nvPicPr>
          <p:cNvPr id="5" name="Picture 3" descr="cat22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00760" y="-428652"/>
            <a:ext cx="3697287" cy="40844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00034" y="857232"/>
            <a:ext cx="7786742" cy="36009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b="1" dirty="0" smtClean="0">
                <a:solidFill>
                  <a:schemeClr val="accent6">
                    <a:lumMod val="75000"/>
                  </a:schemeClr>
                </a:solidFill>
              </a:rPr>
              <a:t>Физкультминутка</a:t>
            </a:r>
          </a:p>
          <a:p>
            <a:r>
              <a:rPr lang="ru-RU" sz="3600" dirty="0" smtClean="0"/>
              <a:t>     А теперь ребята встали,</a:t>
            </a:r>
          </a:p>
          <a:p>
            <a:r>
              <a:rPr lang="ru-RU" sz="3600" dirty="0" smtClean="0"/>
              <a:t>      Быстро руки вверх подняли,</a:t>
            </a:r>
          </a:p>
          <a:p>
            <a:r>
              <a:rPr lang="ru-RU" sz="3600" dirty="0" smtClean="0"/>
              <a:t>      В стороны, вперёд, назад.</a:t>
            </a:r>
          </a:p>
          <a:p>
            <a:r>
              <a:rPr lang="ru-RU" sz="3600" dirty="0" smtClean="0"/>
              <a:t>      Повернулись вправо, влево,</a:t>
            </a:r>
          </a:p>
          <a:p>
            <a:r>
              <a:rPr lang="ru-RU" sz="3600" dirty="0" smtClean="0"/>
              <a:t>      Тихо сели, вновь за дело!</a:t>
            </a:r>
            <a:endParaRPr lang="ru-RU" sz="3600" dirty="0"/>
          </a:p>
        </p:txBody>
      </p:sp>
      <p:pic>
        <p:nvPicPr>
          <p:cNvPr id="3" name="Picture 95" descr="mult13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3643314"/>
            <a:ext cx="1120775" cy="1909762"/>
          </a:xfrm>
          <a:prstGeom prst="rect">
            <a:avLst/>
          </a:prstGeom>
          <a:noFill/>
        </p:spPr>
      </p:pic>
      <p:grpSp>
        <p:nvGrpSpPr>
          <p:cNvPr id="4" name="Group 97"/>
          <p:cNvGrpSpPr>
            <a:grpSpLocks/>
          </p:cNvGrpSpPr>
          <p:nvPr/>
        </p:nvGrpSpPr>
        <p:grpSpPr bwMode="auto">
          <a:xfrm>
            <a:off x="6072198" y="357166"/>
            <a:ext cx="2376487" cy="1584325"/>
            <a:chOff x="3651" y="663"/>
            <a:chExt cx="1497" cy="998"/>
          </a:xfrm>
        </p:grpSpPr>
        <p:sp>
          <p:nvSpPr>
            <p:cNvPr id="5" name="Oval 98"/>
            <p:cNvSpPr>
              <a:spLocks noChangeArrowheads="1"/>
            </p:cNvSpPr>
            <p:nvPr/>
          </p:nvSpPr>
          <p:spPr bwMode="auto">
            <a:xfrm>
              <a:off x="3651" y="1162"/>
              <a:ext cx="1497" cy="499"/>
            </a:xfrm>
            <a:prstGeom prst="ellipse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5BADFF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" name="Oval 99"/>
            <p:cNvSpPr>
              <a:spLocks noChangeArrowheads="1"/>
            </p:cNvSpPr>
            <p:nvPr/>
          </p:nvSpPr>
          <p:spPr bwMode="auto">
            <a:xfrm>
              <a:off x="3878" y="1253"/>
              <a:ext cx="1089" cy="317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prstDash val="sysDot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pic>
          <p:nvPicPr>
            <p:cNvPr id="7" name="Picture 100" descr="bird39"/>
            <p:cNvPicPr>
              <a:picLocks noChangeAspect="1" noChangeArrowheads="1" noCrop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3878" y="663"/>
              <a:ext cx="998" cy="810"/>
            </a:xfrm>
            <a:prstGeom prst="rect">
              <a:avLst/>
            </a:prstGeom>
            <a:noFill/>
          </p:spPr>
        </p:pic>
      </p:grpSp>
      <p:pic>
        <p:nvPicPr>
          <p:cNvPr id="8" name="Picture 91" descr="butrfly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008821" y="4714884"/>
            <a:ext cx="1978017" cy="1978016"/>
          </a:xfrm>
          <a:prstGeom prst="rect">
            <a:avLst/>
          </a:prstGeom>
          <a:noFill/>
        </p:spPr>
      </p:pic>
      <p:pic>
        <p:nvPicPr>
          <p:cNvPr id="9" name="Picture 2" descr="105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-357222" y="4132849"/>
            <a:ext cx="3714776" cy="27251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1.48148E-6 L 0.37969 -0.00255 " pathEditMode="relative" rAng="0" ptsTypes="AA">
                                      <p:cBhvr>
                                        <p:cTn id="6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0" y="-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0"/>
                            </p:stCondLst>
                            <p:childTnLst>
                              <p:par>
                                <p:cTn id="8" presetID="63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37969 -0.00255 L 0.62379 -0.00255 " pathEditMode="relative" rAng="0" ptsTypes="AA">
                                      <p:cBhvr>
                                        <p:cTn id="9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2" y="0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42" name="Rectangle 14"/>
          <p:cNvSpPr>
            <a:spLocks noGrp="1" noChangeArrowheads="1"/>
          </p:cNvSpPr>
          <p:nvPr>
            <p:ph type="title" sz="quarter"/>
          </p:nvPr>
        </p:nvSpPr>
        <p:spPr>
          <a:xfrm>
            <a:off x="457200" y="274638"/>
            <a:ext cx="8229600" cy="1066800"/>
          </a:xfrm>
        </p:spPr>
        <p:txBody>
          <a:bodyPr/>
          <a:lstStyle/>
          <a:p>
            <a:r>
              <a:rPr lang="ru-RU" sz="4000"/>
              <a:t>Выделите целую часть из дробей:</a:t>
            </a:r>
          </a:p>
        </p:txBody>
      </p:sp>
      <p:graphicFrame>
        <p:nvGraphicFramePr>
          <p:cNvPr id="22552" name="Object 24"/>
          <p:cNvGraphicFramePr>
            <a:graphicFrameLocks noChangeAspect="1"/>
          </p:cNvGraphicFramePr>
          <p:nvPr>
            <p:ph sz="quarter" idx="1"/>
          </p:nvPr>
        </p:nvGraphicFramePr>
        <p:xfrm>
          <a:off x="611188" y="1412875"/>
          <a:ext cx="854075" cy="2016125"/>
        </p:xfrm>
        <a:graphic>
          <a:graphicData uri="http://schemas.openxmlformats.org/presentationml/2006/ole">
            <p:oleObj spid="_x0000_s34818" name="Equation" r:id="rId3" imgW="203040" imgH="393480" progId="">
              <p:embed/>
            </p:oleObj>
          </a:graphicData>
        </a:graphic>
      </p:graphicFrame>
      <p:graphicFrame>
        <p:nvGraphicFramePr>
          <p:cNvPr id="22554" name="Object 26"/>
          <p:cNvGraphicFramePr>
            <a:graphicFrameLocks noChangeAspect="1"/>
          </p:cNvGraphicFramePr>
          <p:nvPr>
            <p:ph sz="quarter" idx="2"/>
          </p:nvPr>
        </p:nvGraphicFramePr>
        <p:xfrm>
          <a:off x="7019925" y="1341438"/>
          <a:ext cx="1106488" cy="2016125"/>
        </p:xfrm>
        <a:graphic>
          <a:graphicData uri="http://schemas.openxmlformats.org/presentationml/2006/ole">
            <p:oleObj spid="_x0000_s34819" name="Equation" r:id="rId4" imgW="215640" imgH="393480" progId="">
              <p:embed/>
            </p:oleObj>
          </a:graphicData>
        </a:graphic>
      </p:graphicFrame>
      <p:graphicFrame>
        <p:nvGraphicFramePr>
          <p:cNvPr id="22556" name="Object 28"/>
          <p:cNvGraphicFramePr>
            <a:graphicFrameLocks noChangeAspect="1"/>
          </p:cNvGraphicFramePr>
          <p:nvPr>
            <p:ph sz="quarter" idx="3"/>
          </p:nvPr>
        </p:nvGraphicFramePr>
        <p:xfrm>
          <a:off x="468313" y="4724400"/>
          <a:ext cx="987425" cy="1800225"/>
        </p:xfrm>
        <a:graphic>
          <a:graphicData uri="http://schemas.openxmlformats.org/presentationml/2006/ole">
            <p:oleObj spid="_x0000_s34820" name="Equation" r:id="rId5" imgW="215640" imgH="393480" progId="">
              <p:embed/>
            </p:oleObj>
          </a:graphicData>
        </a:graphic>
      </p:graphicFrame>
      <p:graphicFrame>
        <p:nvGraphicFramePr>
          <p:cNvPr id="22558" name="Object 30"/>
          <p:cNvGraphicFramePr>
            <a:graphicFrameLocks noChangeAspect="1"/>
          </p:cNvGraphicFramePr>
          <p:nvPr>
            <p:ph sz="quarter" idx="4"/>
          </p:nvPr>
        </p:nvGraphicFramePr>
        <p:xfrm>
          <a:off x="6011863" y="3357563"/>
          <a:ext cx="779462" cy="2016125"/>
        </p:xfrm>
        <a:graphic>
          <a:graphicData uri="http://schemas.openxmlformats.org/presentationml/2006/ole">
            <p:oleObj spid="_x0000_s34821" name="Equation" r:id="rId6" imgW="152280" imgH="393480" progId="">
              <p:embed/>
            </p:oleObj>
          </a:graphicData>
        </a:graphic>
      </p:graphicFrame>
      <p:graphicFrame>
        <p:nvGraphicFramePr>
          <p:cNvPr id="22560" name="Object 32"/>
          <p:cNvGraphicFramePr>
            <a:graphicFrameLocks noChangeAspect="1"/>
          </p:cNvGraphicFramePr>
          <p:nvPr/>
        </p:nvGraphicFramePr>
        <p:xfrm>
          <a:off x="1763713" y="3500438"/>
          <a:ext cx="968375" cy="1873250"/>
        </p:xfrm>
        <a:graphic>
          <a:graphicData uri="http://schemas.openxmlformats.org/presentationml/2006/ole">
            <p:oleObj spid="_x0000_s34822" name="Equation" r:id="rId7" imgW="203040" imgH="393480" progId="">
              <p:embed/>
            </p:oleObj>
          </a:graphicData>
        </a:graphic>
      </p:graphicFrame>
      <p:graphicFrame>
        <p:nvGraphicFramePr>
          <p:cNvPr id="22561" name="Object 33"/>
          <p:cNvGraphicFramePr>
            <a:graphicFrameLocks noChangeAspect="1"/>
          </p:cNvGraphicFramePr>
          <p:nvPr/>
        </p:nvGraphicFramePr>
        <p:xfrm>
          <a:off x="2843213" y="1557338"/>
          <a:ext cx="1087437" cy="2087562"/>
        </p:xfrm>
        <a:graphic>
          <a:graphicData uri="http://schemas.openxmlformats.org/presentationml/2006/ole">
            <p:oleObj spid="_x0000_s34823" name="Equation" r:id="rId8" imgW="228600" imgH="393480" progId="">
              <p:embed/>
            </p:oleObj>
          </a:graphicData>
        </a:graphic>
      </p:graphicFrame>
      <p:graphicFrame>
        <p:nvGraphicFramePr>
          <p:cNvPr id="22562" name="Object 34"/>
          <p:cNvGraphicFramePr>
            <a:graphicFrameLocks noChangeAspect="1"/>
          </p:cNvGraphicFramePr>
          <p:nvPr/>
        </p:nvGraphicFramePr>
        <p:xfrm>
          <a:off x="4932363" y="1484313"/>
          <a:ext cx="1077912" cy="2089150"/>
        </p:xfrm>
        <a:graphic>
          <a:graphicData uri="http://schemas.openxmlformats.org/presentationml/2006/ole">
            <p:oleObj spid="_x0000_s34824" name="Equation" r:id="rId9" imgW="203040" imgH="393480" progId="">
              <p:embed/>
            </p:oleObj>
          </a:graphicData>
        </a:graphic>
      </p:graphicFrame>
      <p:graphicFrame>
        <p:nvGraphicFramePr>
          <p:cNvPr id="22563" name="Object 35"/>
          <p:cNvGraphicFramePr>
            <a:graphicFrameLocks noChangeAspect="1"/>
          </p:cNvGraphicFramePr>
          <p:nvPr/>
        </p:nvGraphicFramePr>
        <p:xfrm>
          <a:off x="7524750" y="4365625"/>
          <a:ext cx="1223963" cy="2232025"/>
        </p:xfrm>
        <a:graphic>
          <a:graphicData uri="http://schemas.openxmlformats.org/presentationml/2006/ole">
            <p:oleObj spid="_x0000_s34825" name="Equation" r:id="rId10" imgW="215640" imgH="393480" progId="">
              <p:embed/>
            </p:oleObj>
          </a:graphicData>
        </a:graphic>
      </p:graphicFrame>
      <p:graphicFrame>
        <p:nvGraphicFramePr>
          <p:cNvPr id="22564" name="Object 36"/>
          <p:cNvGraphicFramePr>
            <a:graphicFrameLocks noChangeAspect="1"/>
          </p:cNvGraphicFramePr>
          <p:nvPr/>
        </p:nvGraphicFramePr>
        <p:xfrm>
          <a:off x="3851275" y="4437063"/>
          <a:ext cx="1130300" cy="1944687"/>
        </p:xfrm>
        <a:graphic>
          <a:graphicData uri="http://schemas.openxmlformats.org/presentationml/2006/ole">
            <p:oleObj spid="_x0000_s34826" name="Equation" r:id="rId11" imgW="228600" imgH="393480" progId="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225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225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3000" fill="hold"/>
                                        <p:tgtEl>
                                          <p:spTgt spid="225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3000" fill="hold"/>
                                        <p:tgtEl>
                                          <p:spTgt spid="225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3000" fill="hold"/>
                                        <p:tgtEl>
                                          <p:spTgt spid="225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3000" fill="hold"/>
                                        <p:tgtEl>
                                          <p:spTgt spid="225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3000" fill="hold"/>
                                        <p:tgtEl>
                                          <p:spTgt spid="225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3000" fill="hold"/>
                                        <p:tgtEl>
                                          <p:spTgt spid="225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3000" fill="hold"/>
                                        <p:tgtEl>
                                          <p:spTgt spid="225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3000" fill="hold"/>
                                        <p:tgtEl>
                                          <p:spTgt spid="225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3000" fill="hold"/>
                                        <p:tgtEl>
                                          <p:spTgt spid="225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3000" fill="hold"/>
                                        <p:tgtEl>
                                          <p:spTgt spid="225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3000" fill="hold"/>
                                        <p:tgtEl>
                                          <p:spTgt spid="225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3000" fill="hold"/>
                                        <p:tgtEl>
                                          <p:spTgt spid="225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3000" fill="hold"/>
                                        <p:tgtEl>
                                          <p:spTgt spid="225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3000" fill="hold"/>
                                        <p:tgtEl>
                                          <p:spTgt spid="225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3000" fill="hold"/>
                                        <p:tgtEl>
                                          <p:spTgt spid="225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3000" fill="hold"/>
                                        <p:tgtEl>
                                          <p:spTgt spid="225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8" name="Text Box 4"/>
          <p:cNvSpPr txBox="1">
            <a:spLocks noChangeArrowheads="1"/>
          </p:cNvSpPr>
          <p:nvPr/>
        </p:nvSpPr>
        <p:spPr bwMode="auto">
          <a:xfrm>
            <a:off x="1692275" y="260350"/>
            <a:ext cx="488632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3600" u="sng"/>
              <a:t>Проверочная работа :</a:t>
            </a:r>
          </a:p>
        </p:txBody>
      </p:sp>
      <p:sp>
        <p:nvSpPr>
          <p:cNvPr id="21509" name="Text Box 5"/>
          <p:cNvSpPr txBox="1">
            <a:spLocks noChangeArrowheads="1"/>
          </p:cNvSpPr>
          <p:nvPr/>
        </p:nvSpPr>
        <p:spPr bwMode="auto">
          <a:xfrm>
            <a:off x="395288" y="1339850"/>
            <a:ext cx="296703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400"/>
              <a:t>Из данных дробей :</a:t>
            </a:r>
          </a:p>
        </p:txBody>
      </p:sp>
      <p:graphicFrame>
        <p:nvGraphicFramePr>
          <p:cNvPr id="21510" name="Object 6"/>
          <p:cNvGraphicFramePr>
            <a:graphicFrameLocks noChangeAspect="1"/>
          </p:cNvGraphicFramePr>
          <p:nvPr>
            <p:ph sz="half" idx="1"/>
          </p:nvPr>
        </p:nvGraphicFramePr>
        <p:xfrm>
          <a:off x="3492500" y="1052513"/>
          <a:ext cx="4032250" cy="1214437"/>
        </p:xfrm>
        <a:graphic>
          <a:graphicData uri="http://schemas.openxmlformats.org/presentationml/2006/ole">
            <p:oleObj spid="_x0000_s35842" name="Формула" r:id="rId3" imgW="1307880" imgH="393480" progId="Equation.3">
              <p:embed/>
            </p:oleObj>
          </a:graphicData>
        </a:graphic>
      </p:graphicFrame>
      <p:graphicFrame>
        <p:nvGraphicFramePr>
          <p:cNvPr id="21512" name="Object 8"/>
          <p:cNvGraphicFramePr>
            <a:graphicFrameLocks noChangeAspect="1"/>
          </p:cNvGraphicFramePr>
          <p:nvPr>
            <p:ph sz="half" idx="2"/>
          </p:nvPr>
        </p:nvGraphicFramePr>
        <p:xfrm>
          <a:off x="1042988" y="2492375"/>
          <a:ext cx="6624637" cy="1325563"/>
        </p:xfrm>
        <a:graphic>
          <a:graphicData uri="http://schemas.openxmlformats.org/presentationml/2006/ole">
            <p:oleObj spid="_x0000_s35843" name="Формула" r:id="rId4" imgW="1968480" imgH="393480" progId="Equation.3">
              <p:embed/>
            </p:oleObj>
          </a:graphicData>
        </a:graphic>
      </p:graphicFrame>
      <p:sp>
        <p:nvSpPr>
          <p:cNvPr id="21515" name="Text Box 11"/>
          <p:cNvSpPr txBox="1">
            <a:spLocks noChangeArrowheads="1"/>
          </p:cNvSpPr>
          <p:nvPr/>
        </p:nvSpPr>
        <p:spPr bwMode="auto">
          <a:xfrm>
            <a:off x="250825" y="4076700"/>
            <a:ext cx="8713788" cy="210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>
              <a:spcBef>
                <a:spcPct val="50000"/>
              </a:spcBef>
            </a:pPr>
            <a:r>
              <a:rPr lang="ru-RU" sz="2400"/>
              <a:t>Выписать :</a:t>
            </a:r>
          </a:p>
          <a:p>
            <a:pPr marL="342900" indent="-342900">
              <a:spcBef>
                <a:spcPct val="50000"/>
              </a:spcBef>
              <a:buFontTx/>
              <a:buAutoNum type="alphaLcParenR"/>
            </a:pPr>
            <a:r>
              <a:rPr lang="ru-RU" sz="2400"/>
              <a:t>Правильные дроби</a:t>
            </a:r>
          </a:p>
          <a:p>
            <a:pPr marL="342900" indent="-342900">
              <a:spcBef>
                <a:spcPct val="50000"/>
              </a:spcBef>
              <a:buFontTx/>
              <a:buAutoNum type="alphaLcParenR"/>
            </a:pPr>
            <a:r>
              <a:rPr lang="ru-RU" sz="2400"/>
              <a:t>Неправильные дроби</a:t>
            </a:r>
          </a:p>
          <a:p>
            <a:pPr marL="342900" indent="-342900">
              <a:spcBef>
                <a:spcPct val="50000"/>
              </a:spcBef>
              <a:buFontTx/>
              <a:buAutoNum type="alphaLcParenR"/>
            </a:pPr>
            <a:r>
              <a:rPr lang="ru-RU" sz="2400"/>
              <a:t>Смешанные числа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80" name="Text Box 4"/>
          <p:cNvSpPr txBox="1">
            <a:spLocks noChangeArrowheads="1"/>
          </p:cNvSpPr>
          <p:nvPr/>
        </p:nvSpPr>
        <p:spPr bwMode="auto">
          <a:xfrm>
            <a:off x="1042988" y="188913"/>
            <a:ext cx="15113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/>
              <a:t>Ответы :</a:t>
            </a:r>
          </a:p>
        </p:txBody>
      </p:sp>
      <p:sp>
        <p:nvSpPr>
          <p:cNvPr id="24581" name="Text Box 5"/>
          <p:cNvSpPr txBox="1">
            <a:spLocks noChangeArrowheads="1"/>
          </p:cNvSpPr>
          <p:nvPr/>
        </p:nvSpPr>
        <p:spPr bwMode="auto">
          <a:xfrm>
            <a:off x="395288" y="1125538"/>
            <a:ext cx="431800" cy="4751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>
              <a:spcBef>
                <a:spcPct val="50000"/>
              </a:spcBef>
              <a:buFontTx/>
              <a:buAutoNum type="alphaLcParenR"/>
            </a:pPr>
            <a:r>
              <a:rPr lang="ru-RU" sz="2400"/>
              <a:t> </a:t>
            </a:r>
            <a:r>
              <a:rPr lang="ru-RU"/>
              <a:t>     </a:t>
            </a:r>
            <a:endParaRPr lang="ru-RU" sz="2400"/>
          </a:p>
          <a:p>
            <a:pPr marL="342900" indent="-342900">
              <a:spcBef>
                <a:spcPct val="50000"/>
              </a:spcBef>
              <a:buFontTx/>
              <a:buAutoNum type="alphaLcParenR"/>
            </a:pPr>
            <a:r>
              <a:rPr lang="ru-RU" sz="2400"/>
              <a:t>     </a:t>
            </a:r>
          </a:p>
          <a:p>
            <a:pPr marL="342900" indent="-342900">
              <a:spcBef>
                <a:spcPct val="50000"/>
              </a:spcBef>
              <a:buFontTx/>
              <a:buAutoNum type="alphaLcParenR"/>
            </a:pPr>
            <a:r>
              <a:rPr lang="ru-RU" sz="2400"/>
              <a:t>  </a:t>
            </a:r>
          </a:p>
        </p:txBody>
      </p:sp>
      <p:graphicFrame>
        <p:nvGraphicFramePr>
          <p:cNvPr id="24582" name="Object 6"/>
          <p:cNvGraphicFramePr>
            <a:graphicFrameLocks noChangeAspect="1"/>
          </p:cNvGraphicFramePr>
          <p:nvPr>
            <p:ph sz="half" idx="1"/>
          </p:nvPr>
        </p:nvGraphicFramePr>
        <p:xfrm>
          <a:off x="1116013" y="692150"/>
          <a:ext cx="4032250" cy="1344613"/>
        </p:xfrm>
        <a:graphic>
          <a:graphicData uri="http://schemas.openxmlformats.org/presentationml/2006/ole">
            <p:oleObj spid="_x0000_s36866" name="Формула" r:id="rId3" imgW="1180800" imgH="393480" progId="Equation.3">
              <p:embed/>
            </p:oleObj>
          </a:graphicData>
        </a:graphic>
      </p:graphicFrame>
      <p:graphicFrame>
        <p:nvGraphicFramePr>
          <p:cNvPr id="24584" name="Object 8"/>
          <p:cNvGraphicFramePr>
            <a:graphicFrameLocks noChangeAspect="1"/>
          </p:cNvGraphicFramePr>
          <p:nvPr>
            <p:ph sz="quarter" idx="2"/>
          </p:nvPr>
        </p:nvGraphicFramePr>
        <p:xfrm>
          <a:off x="1116013" y="2636838"/>
          <a:ext cx="3960812" cy="1411287"/>
        </p:xfrm>
        <a:graphic>
          <a:graphicData uri="http://schemas.openxmlformats.org/presentationml/2006/ole">
            <p:oleObj spid="_x0000_s36867" name="Формула" r:id="rId4" imgW="1104840" imgH="393480" progId="Equation.3">
              <p:embed/>
            </p:oleObj>
          </a:graphicData>
        </a:graphic>
      </p:graphicFrame>
      <p:graphicFrame>
        <p:nvGraphicFramePr>
          <p:cNvPr id="24587" name="Object 11"/>
          <p:cNvGraphicFramePr>
            <a:graphicFrameLocks noChangeAspect="1"/>
          </p:cNvGraphicFramePr>
          <p:nvPr>
            <p:ph sz="quarter" idx="3"/>
          </p:nvPr>
        </p:nvGraphicFramePr>
        <p:xfrm>
          <a:off x="1042988" y="4581525"/>
          <a:ext cx="3889375" cy="1546225"/>
        </p:xfrm>
        <a:graphic>
          <a:graphicData uri="http://schemas.openxmlformats.org/presentationml/2006/ole">
            <p:oleObj spid="_x0000_s36868" name="Формула" r:id="rId5" imgW="990360" imgH="39348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8" name="Text Box 8"/>
          <p:cNvSpPr txBox="1">
            <a:spLocks noChangeArrowheads="1"/>
          </p:cNvSpPr>
          <p:nvPr/>
        </p:nvSpPr>
        <p:spPr bwMode="auto">
          <a:xfrm>
            <a:off x="3132138" y="5157788"/>
            <a:ext cx="6477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000" b="1"/>
              <a:t> </a:t>
            </a:r>
          </a:p>
        </p:txBody>
      </p:sp>
      <p:sp>
        <p:nvSpPr>
          <p:cNvPr id="10249" name="Text Box 9"/>
          <p:cNvSpPr txBox="1">
            <a:spLocks noChangeArrowheads="1"/>
          </p:cNvSpPr>
          <p:nvPr/>
        </p:nvSpPr>
        <p:spPr bwMode="auto">
          <a:xfrm>
            <a:off x="3779838" y="4941888"/>
            <a:ext cx="720725" cy="1465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 sz="3600" b="1" u="sng"/>
          </a:p>
          <a:p>
            <a:pPr>
              <a:spcBef>
                <a:spcPct val="50000"/>
              </a:spcBef>
            </a:pPr>
            <a:endParaRPr lang="ru-RU" sz="3600" b="1"/>
          </a:p>
        </p:txBody>
      </p:sp>
      <p:pic>
        <p:nvPicPr>
          <p:cNvPr id="10253" name="Picture 13" descr="пп11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786710" y="428604"/>
            <a:ext cx="936625" cy="1143000"/>
          </a:xfrm>
          <a:prstGeom prst="rect">
            <a:avLst/>
          </a:prstGeom>
          <a:noFill/>
        </p:spPr>
      </p:pic>
      <p:sp>
        <p:nvSpPr>
          <p:cNvPr id="10254" name="AutoShape 14"/>
          <p:cNvSpPr>
            <a:spLocks noChangeArrowheads="1"/>
          </p:cNvSpPr>
          <p:nvPr/>
        </p:nvSpPr>
        <p:spPr bwMode="auto">
          <a:xfrm>
            <a:off x="611188" y="357167"/>
            <a:ext cx="6532580" cy="6000791"/>
          </a:xfrm>
          <a:prstGeom prst="wedgeRectCallout">
            <a:avLst>
              <a:gd name="adj1" fmla="val 66398"/>
              <a:gd name="adj2" fmla="val -18435"/>
            </a:avLst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/>
            <a:r>
              <a:rPr lang="ru-RU" sz="2000" b="1" dirty="0">
                <a:solidFill>
                  <a:schemeClr val="accent2"/>
                </a:solidFill>
              </a:rPr>
              <a:t>В мире мудрых мыслей</a:t>
            </a:r>
          </a:p>
          <a:p>
            <a:pPr algn="ctr"/>
            <a:endParaRPr lang="ru-RU" sz="2000" b="1" dirty="0">
              <a:solidFill>
                <a:schemeClr val="accent2"/>
              </a:solidFill>
            </a:endParaRPr>
          </a:p>
          <a:p>
            <a:pPr algn="ctr">
              <a:buFontTx/>
              <a:buChar char="•"/>
            </a:pPr>
            <a:r>
              <a:rPr lang="ru-RU" sz="2400" b="1" dirty="0"/>
              <a:t>Торопись - да не ошибись!</a:t>
            </a:r>
          </a:p>
          <a:p>
            <a:pPr algn="ctr">
              <a:buFontTx/>
              <a:buChar char="•"/>
            </a:pPr>
            <a:r>
              <a:rPr lang="ru-RU" sz="2400" b="1" dirty="0"/>
              <a:t>Математику нельзя изучить, наблюдая, как это делает сосед!</a:t>
            </a:r>
          </a:p>
          <a:p>
            <a:pPr algn="ctr">
              <a:buFontTx/>
              <a:buChar char="•"/>
            </a:pPr>
            <a:r>
              <a:rPr lang="ru-RU" sz="2400" b="1" dirty="0"/>
              <a:t>Кто думает- тот всегда додумается!</a:t>
            </a:r>
          </a:p>
          <a:p>
            <a:pPr algn="ctr">
              <a:buFontTx/>
              <a:buChar char="•"/>
            </a:pPr>
            <a:r>
              <a:rPr lang="ru-RU" sz="2400" b="1" dirty="0"/>
              <a:t>У нас все получится!</a:t>
            </a:r>
          </a:p>
          <a:p>
            <a:pPr algn="ctr"/>
            <a:endParaRPr lang="ru-RU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277813"/>
            <a:ext cx="6681788" cy="1143000"/>
          </a:xfrm>
        </p:spPr>
        <p:txBody>
          <a:bodyPr/>
          <a:lstStyle/>
          <a:p>
            <a:r>
              <a:rPr lang="ru-RU" sz="4400" b="1"/>
              <a:t>Подведем итоги работы: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4213" y="1412875"/>
            <a:ext cx="8280400" cy="4537075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>
                <a:solidFill>
                  <a:schemeClr val="accent2"/>
                </a:solidFill>
              </a:rPr>
              <a:t>     </a:t>
            </a:r>
            <a:r>
              <a:rPr lang="ru-RU" b="1">
                <a:solidFill>
                  <a:schemeClr val="accent2"/>
                </a:solidFill>
              </a:rPr>
              <a:t>Достигли ли мы наши цели?</a:t>
            </a:r>
          </a:p>
          <a:p>
            <a:r>
              <a:rPr lang="ru-RU" sz="2400" b="1"/>
              <a:t> изучить понятие «</a:t>
            </a:r>
            <a:r>
              <a:rPr lang="ru-RU" sz="2400" b="1">
                <a:solidFill>
                  <a:schemeClr val="accent2"/>
                </a:solidFill>
              </a:rPr>
              <a:t>смешанное число</a:t>
            </a:r>
            <a:r>
              <a:rPr lang="ru-RU" sz="2400" b="1"/>
              <a:t>»,</a:t>
            </a:r>
          </a:p>
          <a:p>
            <a:r>
              <a:rPr lang="ru-RU" sz="2400" b="1"/>
              <a:t>научиться  выделять целую часть из       неправильной дроби ,</a:t>
            </a:r>
          </a:p>
          <a:p>
            <a:r>
              <a:rPr lang="ru-RU" sz="2400" b="1"/>
              <a:t> развить внимание и аккуратность в оформлении заданий.</a:t>
            </a:r>
          </a:p>
          <a:p>
            <a:endParaRPr lang="ru-RU" sz="2400" b="1"/>
          </a:p>
          <a:p>
            <a:pPr>
              <a:buFont typeface="Wingdings" pitchFamily="2" charset="2"/>
              <a:buNone/>
            </a:pPr>
            <a:endParaRPr lang="ru-RU" sz="2400" b="1"/>
          </a:p>
        </p:txBody>
      </p:sp>
      <p:pic>
        <p:nvPicPr>
          <p:cNvPr id="12292" name="Picture 4" descr="BS00554_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451725" y="4724400"/>
            <a:ext cx="1438275" cy="1568450"/>
          </a:xfrm>
          <a:prstGeom prst="rect">
            <a:avLst/>
          </a:prstGeom>
          <a:noFill/>
        </p:spPr>
      </p:pic>
      <p:pic>
        <p:nvPicPr>
          <p:cNvPr id="12293" name="Picture 5" descr="11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740650" y="404813"/>
            <a:ext cx="935038" cy="935037"/>
          </a:xfrm>
          <a:prstGeom prst="rect">
            <a:avLst/>
          </a:prstGeom>
          <a:noFill/>
        </p:spPr>
      </p:pic>
      <p:sp>
        <p:nvSpPr>
          <p:cNvPr id="12294" name="AutoShape 6"/>
          <p:cNvSpPr>
            <a:spLocks noChangeArrowheads="1"/>
          </p:cNvSpPr>
          <p:nvPr/>
        </p:nvSpPr>
        <p:spPr bwMode="auto">
          <a:xfrm>
            <a:off x="755650" y="4076700"/>
            <a:ext cx="6624638" cy="2492375"/>
          </a:xfrm>
          <a:prstGeom prst="flowChartDocument">
            <a:avLst/>
          </a:prstGeom>
          <a:solidFill>
            <a:srgbClr val="CCFFFF"/>
          </a:solidFill>
          <a:ln w="571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 sz="2000" b="1" dirty="0"/>
          </a:p>
          <a:p>
            <a:endParaRPr lang="ru-RU" sz="2000" b="1" dirty="0"/>
          </a:p>
          <a:p>
            <a:endParaRPr lang="ru-RU" sz="2000" b="1" dirty="0"/>
          </a:p>
          <a:p>
            <a:endParaRPr lang="ru-RU" dirty="0"/>
          </a:p>
        </p:txBody>
      </p:sp>
      <p:sp>
        <p:nvSpPr>
          <p:cNvPr id="12295" name="AutoShape 7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7740650" y="1844675"/>
            <a:ext cx="863600" cy="576263"/>
          </a:xfrm>
          <a:prstGeom prst="leftArrow">
            <a:avLst>
              <a:gd name="adj1" fmla="val 50000"/>
              <a:gd name="adj2" fmla="val 37466"/>
            </a:avLst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2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22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22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22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b="1"/>
              <a:t>Девиз юных математиков: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ru-RU" sz="3600" b="1">
                <a:solidFill>
                  <a:schemeClr val="accent2"/>
                </a:solidFill>
              </a:rPr>
              <a:t>Математику, друзья,</a:t>
            </a:r>
          </a:p>
          <a:p>
            <a:pPr>
              <a:buFont typeface="Wingdings" pitchFamily="2" charset="2"/>
              <a:buNone/>
            </a:pPr>
            <a:r>
              <a:rPr lang="ru-RU" sz="3600" b="1">
                <a:solidFill>
                  <a:schemeClr val="accent2"/>
                </a:solidFill>
              </a:rPr>
              <a:t>Не любить никак нельзя.</a:t>
            </a:r>
          </a:p>
          <a:p>
            <a:pPr>
              <a:buFont typeface="Wingdings" pitchFamily="2" charset="2"/>
              <a:buNone/>
            </a:pPr>
            <a:r>
              <a:rPr lang="ru-RU" sz="3600" b="1">
                <a:solidFill>
                  <a:schemeClr val="accent2"/>
                </a:solidFill>
              </a:rPr>
              <a:t>Очень строгая наука,</a:t>
            </a:r>
          </a:p>
          <a:p>
            <a:pPr>
              <a:buFont typeface="Wingdings" pitchFamily="2" charset="2"/>
              <a:buNone/>
            </a:pPr>
            <a:r>
              <a:rPr lang="ru-RU" sz="3600" b="1">
                <a:solidFill>
                  <a:schemeClr val="accent2"/>
                </a:solidFill>
              </a:rPr>
              <a:t>Очень точная наука, </a:t>
            </a:r>
          </a:p>
          <a:p>
            <a:pPr>
              <a:buFont typeface="Wingdings" pitchFamily="2" charset="2"/>
              <a:buNone/>
            </a:pPr>
            <a:r>
              <a:rPr lang="ru-RU" sz="3600" b="1">
                <a:solidFill>
                  <a:schemeClr val="accent2"/>
                </a:solidFill>
              </a:rPr>
              <a:t>Интересная наука- </a:t>
            </a:r>
          </a:p>
          <a:p>
            <a:pPr>
              <a:buFont typeface="Wingdings" pitchFamily="2" charset="2"/>
              <a:buNone/>
            </a:pPr>
            <a:r>
              <a:rPr lang="ru-RU" sz="3600" b="1">
                <a:solidFill>
                  <a:schemeClr val="accent2"/>
                </a:solidFill>
              </a:rPr>
              <a:t>Это математика!</a:t>
            </a:r>
          </a:p>
        </p:txBody>
      </p:sp>
      <p:pic>
        <p:nvPicPr>
          <p:cNvPr id="24580" name="Picture 4" descr="PE01616_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76913" y="3213100"/>
            <a:ext cx="3024187" cy="33115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>
                <a:solidFill>
                  <a:srgbClr val="0066FF"/>
                </a:solidFill>
              </a:rPr>
              <a:t>Спасибо за сотрудничество!</a:t>
            </a:r>
          </a:p>
        </p:txBody>
      </p:sp>
      <p:sp>
        <p:nvSpPr>
          <p:cNvPr id="20484" name="AutoShape 4"/>
          <p:cNvSpPr>
            <a:spLocks noChangeArrowheads="1"/>
          </p:cNvSpPr>
          <p:nvPr/>
        </p:nvSpPr>
        <p:spPr bwMode="auto">
          <a:xfrm>
            <a:off x="1187450" y="1989138"/>
            <a:ext cx="7561263" cy="3816350"/>
          </a:xfrm>
          <a:prstGeom prst="flowChartMultidocumen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4400">
                <a:solidFill>
                  <a:schemeClr val="accent2"/>
                </a:solidFill>
              </a:rPr>
              <a:t>Желаю всем успехов  </a:t>
            </a:r>
          </a:p>
          <a:p>
            <a:pPr algn="ctr"/>
            <a:r>
              <a:rPr lang="ru-RU" sz="4400">
                <a:solidFill>
                  <a:schemeClr val="accent2"/>
                </a:solidFill>
              </a:rPr>
              <a:t>и хорошего настроения!</a:t>
            </a:r>
          </a:p>
        </p:txBody>
      </p:sp>
      <p:pic>
        <p:nvPicPr>
          <p:cNvPr id="20485" name="Picture 5" descr="PE01561_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43663" y="4941888"/>
            <a:ext cx="2447925" cy="1624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6" name="Picture 6" descr="07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27088" y="5300663"/>
            <a:ext cx="1316037" cy="1206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277813"/>
            <a:ext cx="6897688" cy="1143000"/>
          </a:xfrm>
        </p:spPr>
        <p:txBody>
          <a:bodyPr/>
          <a:lstStyle/>
          <a:p>
            <a:r>
              <a:rPr lang="ru-RU" b="1"/>
              <a:t>Давайте вспомним: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750" y="1600200"/>
            <a:ext cx="8604250" cy="4530725"/>
          </a:xfrm>
        </p:spPr>
        <p:txBody>
          <a:bodyPr/>
          <a:lstStyle/>
          <a:p>
            <a:r>
              <a:rPr lang="ru-RU" sz="2400" b="1"/>
              <a:t>Какие дроби называются правильными?</a:t>
            </a:r>
          </a:p>
          <a:p>
            <a:r>
              <a:rPr lang="ru-RU" sz="2400" b="1"/>
              <a:t>Какие дроби называются неправильными?</a:t>
            </a:r>
          </a:p>
          <a:p>
            <a:r>
              <a:rPr lang="ru-RU" sz="2400" b="1"/>
              <a:t>Выберите правильные и неправильные дроби</a:t>
            </a:r>
          </a:p>
          <a:p>
            <a:pPr>
              <a:buFont typeface="Wingdings" pitchFamily="2" charset="2"/>
              <a:buNone/>
            </a:pPr>
            <a:r>
              <a:rPr lang="ru-RU" sz="2400" b="1"/>
              <a:t>    </a:t>
            </a:r>
            <a:r>
              <a:rPr lang="ru-RU" sz="3200" b="1" u="sng">
                <a:solidFill>
                  <a:srgbClr val="0066FF"/>
                </a:solidFill>
              </a:rPr>
              <a:t>1</a:t>
            </a:r>
            <a:r>
              <a:rPr lang="ru-RU" sz="3200" b="1">
                <a:solidFill>
                  <a:srgbClr val="0066FF"/>
                </a:solidFill>
              </a:rPr>
              <a:t>     </a:t>
            </a:r>
            <a:r>
              <a:rPr lang="ru-RU" sz="3200" b="1" u="sng">
                <a:solidFill>
                  <a:srgbClr val="0066FF"/>
                </a:solidFill>
              </a:rPr>
              <a:t>3 </a:t>
            </a:r>
            <a:r>
              <a:rPr lang="ru-RU" sz="3200" b="1">
                <a:solidFill>
                  <a:srgbClr val="0066FF"/>
                </a:solidFill>
              </a:rPr>
              <a:t>     </a:t>
            </a:r>
            <a:r>
              <a:rPr lang="ru-RU" sz="3200" b="1" u="sng">
                <a:solidFill>
                  <a:srgbClr val="0066FF"/>
                </a:solidFill>
              </a:rPr>
              <a:t> 5 </a:t>
            </a:r>
            <a:r>
              <a:rPr lang="ru-RU" sz="3200" b="1">
                <a:solidFill>
                  <a:srgbClr val="0066FF"/>
                </a:solidFill>
              </a:rPr>
              <a:t>      </a:t>
            </a:r>
            <a:r>
              <a:rPr lang="ru-RU" sz="3200" b="1" u="sng">
                <a:solidFill>
                  <a:srgbClr val="0066FF"/>
                </a:solidFill>
              </a:rPr>
              <a:t>11</a:t>
            </a:r>
            <a:r>
              <a:rPr lang="ru-RU" sz="3200" b="1">
                <a:solidFill>
                  <a:srgbClr val="0066FF"/>
                </a:solidFill>
              </a:rPr>
              <a:t>       </a:t>
            </a:r>
            <a:r>
              <a:rPr lang="ru-RU" sz="3200" b="1" u="sng">
                <a:solidFill>
                  <a:srgbClr val="0066FF"/>
                </a:solidFill>
              </a:rPr>
              <a:t> 3 </a:t>
            </a:r>
            <a:r>
              <a:rPr lang="ru-RU" sz="3200" b="1">
                <a:solidFill>
                  <a:srgbClr val="0066FF"/>
                </a:solidFill>
              </a:rPr>
              <a:t>     </a:t>
            </a:r>
            <a:r>
              <a:rPr lang="ru-RU" sz="3200" b="1" u="sng">
                <a:solidFill>
                  <a:srgbClr val="0066FF"/>
                </a:solidFill>
              </a:rPr>
              <a:t> 2 </a:t>
            </a:r>
            <a:r>
              <a:rPr lang="ru-RU" sz="3200" b="1">
                <a:solidFill>
                  <a:srgbClr val="0066FF"/>
                </a:solidFill>
              </a:rPr>
              <a:t>       </a:t>
            </a:r>
            <a:r>
              <a:rPr lang="ru-RU" sz="3200" b="1" u="sng">
                <a:solidFill>
                  <a:srgbClr val="0066FF"/>
                </a:solidFill>
              </a:rPr>
              <a:t>8 </a:t>
            </a:r>
          </a:p>
          <a:p>
            <a:pPr>
              <a:buFont typeface="Wingdings" pitchFamily="2" charset="2"/>
              <a:buNone/>
            </a:pPr>
            <a:r>
              <a:rPr lang="ru-RU" sz="3200" b="1">
                <a:solidFill>
                  <a:srgbClr val="0066FF"/>
                </a:solidFill>
              </a:rPr>
              <a:t>   2     4       3        8         3       9       15</a:t>
            </a:r>
          </a:p>
          <a:p>
            <a:r>
              <a:rPr lang="ru-RU" sz="4400" b="1">
                <a:solidFill>
                  <a:schemeClr val="accent2"/>
                </a:solidFill>
              </a:rPr>
              <a:t> </a:t>
            </a:r>
            <a:r>
              <a:rPr lang="ru-RU" sz="4400" b="1" u="sng">
                <a:solidFill>
                  <a:schemeClr val="accent2"/>
                </a:solidFill>
              </a:rPr>
              <a:t>11 </a:t>
            </a:r>
            <a:r>
              <a:rPr lang="ru-RU" sz="4400" b="1">
                <a:solidFill>
                  <a:schemeClr val="accent2"/>
                </a:solidFill>
              </a:rPr>
              <a:t> </a:t>
            </a:r>
            <a:r>
              <a:rPr lang="ru-RU" sz="2400" b="1">
                <a:solidFill>
                  <a:schemeClr val="accent2"/>
                </a:solidFill>
              </a:rPr>
              <a:t>    </a:t>
            </a:r>
          </a:p>
          <a:p>
            <a:pPr>
              <a:buFont typeface="Wingdings" pitchFamily="2" charset="2"/>
              <a:buNone/>
            </a:pPr>
            <a:r>
              <a:rPr lang="ru-RU" sz="4400" b="1">
                <a:solidFill>
                  <a:schemeClr val="accent2"/>
                </a:solidFill>
              </a:rPr>
              <a:t>    8</a:t>
            </a:r>
          </a:p>
          <a:p>
            <a:endParaRPr lang="ru-RU" sz="4400" b="1">
              <a:solidFill>
                <a:schemeClr val="accent2"/>
              </a:solidFill>
            </a:endParaRPr>
          </a:p>
        </p:txBody>
      </p:sp>
      <p:pic>
        <p:nvPicPr>
          <p:cNvPr id="5125" name="Picture 5" descr="picture"/>
          <p:cNvPicPr preferRelativeResize="0">
            <a:picLocks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04025" y="260350"/>
            <a:ext cx="2076450" cy="1152525"/>
          </a:xfrm>
          <a:custGeom>
            <a:avLst/>
            <a:gdLst/>
            <a:ahLst/>
            <a:cxnLst/>
            <a:rect l="0" t="0" r="0" b="0"/>
            <a:pathLst/>
          </a:cu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</p:pic>
      <p:pic>
        <p:nvPicPr>
          <p:cNvPr id="5126" name="Picture 6" descr="picture"/>
          <p:cNvPicPr preferRelativeResize="0"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24525" y="4149725"/>
            <a:ext cx="3024188" cy="2374900"/>
          </a:xfrm>
          <a:custGeom>
            <a:avLst/>
            <a:gdLst/>
            <a:ahLst/>
            <a:cxnLst/>
            <a:rect l="0" t="0" r="0" b="0"/>
            <a:pathLst/>
          </a:cu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</p:pic>
      <p:sp>
        <p:nvSpPr>
          <p:cNvPr id="5127" name="AutoShape 7"/>
          <p:cNvSpPr>
            <a:spLocks noChangeArrowheads="1"/>
          </p:cNvSpPr>
          <p:nvPr/>
        </p:nvSpPr>
        <p:spPr bwMode="auto">
          <a:xfrm>
            <a:off x="2484438" y="4149725"/>
            <a:ext cx="2808287" cy="2303463"/>
          </a:xfrm>
          <a:prstGeom prst="wedgeRectCallout">
            <a:avLst>
              <a:gd name="adj1" fmla="val -67750"/>
              <a:gd name="adj2" fmla="val -1822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>
              <a:lnSpc>
                <a:spcPct val="90000"/>
              </a:lnSpc>
              <a:spcBef>
                <a:spcPct val="20000"/>
              </a:spcBef>
              <a:buClr>
                <a:schemeClr val="folHlink"/>
              </a:buClr>
              <a:buSzPct val="90000"/>
              <a:buFont typeface="Wingdings" pitchFamily="2" charset="2"/>
              <a:buNone/>
            </a:pPr>
            <a:r>
              <a:rPr lang="ru-RU" sz="3600" b="1"/>
              <a:t>что  означает</a:t>
            </a:r>
          </a:p>
          <a:p>
            <a:pPr algn="ctr">
              <a:lnSpc>
                <a:spcPct val="90000"/>
              </a:lnSpc>
              <a:spcBef>
                <a:spcPct val="20000"/>
              </a:spcBef>
              <a:buClr>
                <a:schemeClr val="folHlink"/>
              </a:buClr>
              <a:buSzPct val="90000"/>
              <a:buFont typeface="Wingdings" pitchFamily="2" charset="2"/>
              <a:buNone/>
            </a:pPr>
            <a:r>
              <a:rPr lang="ru-RU" sz="3600" b="1"/>
              <a:t> «11» и «8»?</a:t>
            </a:r>
          </a:p>
          <a:p>
            <a:pPr algn="ctr"/>
            <a:endParaRPr lang="ru-RU" sz="40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1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1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1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1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0082"/>
            </a:gs>
            <a:gs pos="30000">
              <a:srgbClr val="66008F"/>
            </a:gs>
            <a:gs pos="64999">
              <a:srgbClr val="BA0066"/>
            </a:gs>
            <a:gs pos="89999">
              <a:srgbClr val="FF0000"/>
            </a:gs>
            <a:gs pos="100000">
              <a:srgbClr val="FF8200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197" name="Object 29"/>
          <p:cNvGraphicFramePr>
            <a:graphicFrameLocks noChangeAspect="1"/>
          </p:cNvGraphicFramePr>
          <p:nvPr/>
        </p:nvGraphicFramePr>
        <p:xfrm>
          <a:off x="250825" y="404813"/>
          <a:ext cx="2519363" cy="542925"/>
        </p:xfrm>
        <a:graphic>
          <a:graphicData uri="http://schemas.openxmlformats.org/presentationml/2006/ole">
            <p:oleObj spid="_x0000_s28674" name="Equation" r:id="rId3" imgW="825480" imgH="177480" progId="">
              <p:embed/>
            </p:oleObj>
          </a:graphicData>
        </a:graphic>
      </p:graphicFrame>
      <p:graphicFrame>
        <p:nvGraphicFramePr>
          <p:cNvPr id="7198" name="Object 30"/>
          <p:cNvGraphicFramePr>
            <a:graphicFrameLocks noChangeAspect="1"/>
          </p:cNvGraphicFramePr>
          <p:nvPr/>
        </p:nvGraphicFramePr>
        <p:xfrm>
          <a:off x="2987675" y="188913"/>
          <a:ext cx="3384550" cy="550862"/>
        </p:xfrm>
        <a:graphic>
          <a:graphicData uri="http://schemas.openxmlformats.org/presentationml/2006/ole">
            <p:oleObj spid="_x0000_s28675" name="Equation" r:id="rId4" imgW="1091880" imgH="177480" progId="">
              <p:embed/>
            </p:oleObj>
          </a:graphicData>
        </a:graphic>
      </p:graphicFrame>
      <p:graphicFrame>
        <p:nvGraphicFramePr>
          <p:cNvPr id="7199" name="Object 31"/>
          <p:cNvGraphicFramePr>
            <a:graphicFrameLocks noChangeAspect="1"/>
          </p:cNvGraphicFramePr>
          <p:nvPr/>
        </p:nvGraphicFramePr>
        <p:xfrm>
          <a:off x="6732588" y="404813"/>
          <a:ext cx="1728787" cy="601662"/>
        </p:xfrm>
        <a:graphic>
          <a:graphicData uri="http://schemas.openxmlformats.org/presentationml/2006/ole">
            <p:oleObj spid="_x0000_s28676" name="Equation" r:id="rId5" imgW="583920" imgH="203040" progId="">
              <p:embed/>
            </p:oleObj>
          </a:graphicData>
        </a:graphic>
      </p:graphicFrame>
      <p:graphicFrame>
        <p:nvGraphicFramePr>
          <p:cNvPr id="7200" name="Object 32"/>
          <p:cNvGraphicFramePr>
            <a:graphicFrameLocks noChangeAspect="1"/>
          </p:cNvGraphicFramePr>
          <p:nvPr/>
        </p:nvGraphicFramePr>
        <p:xfrm>
          <a:off x="2124075" y="2205038"/>
          <a:ext cx="863600" cy="1871662"/>
        </p:xfrm>
        <a:graphic>
          <a:graphicData uri="http://schemas.openxmlformats.org/presentationml/2006/ole">
            <p:oleObj spid="_x0000_s28677" name="Equation" r:id="rId6" imgW="139680" imgH="393480" progId="">
              <p:embed/>
            </p:oleObj>
          </a:graphicData>
        </a:graphic>
      </p:graphicFrame>
      <p:graphicFrame>
        <p:nvGraphicFramePr>
          <p:cNvPr id="7201" name="Object 33"/>
          <p:cNvGraphicFramePr>
            <a:graphicFrameLocks noChangeAspect="1"/>
          </p:cNvGraphicFramePr>
          <p:nvPr/>
        </p:nvGraphicFramePr>
        <p:xfrm>
          <a:off x="5508625" y="4652963"/>
          <a:ext cx="712788" cy="2016125"/>
        </p:xfrm>
        <a:graphic>
          <a:graphicData uri="http://schemas.openxmlformats.org/presentationml/2006/ole">
            <p:oleObj spid="_x0000_s28678" name="Equation" r:id="rId7" imgW="152280" imgH="393480" progId="">
              <p:embed/>
            </p:oleObj>
          </a:graphicData>
        </a:graphic>
      </p:graphicFrame>
      <p:graphicFrame>
        <p:nvGraphicFramePr>
          <p:cNvPr id="7202" name="Object 34"/>
          <p:cNvGraphicFramePr>
            <a:graphicFrameLocks noChangeAspect="1"/>
          </p:cNvGraphicFramePr>
          <p:nvPr/>
        </p:nvGraphicFramePr>
        <p:xfrm>
          <a:off x="3851275" y="3068638"/>
          <a:ext cx="965200" cy="1871662"/>
        </p:xfrm>
        <a:graphic>
          <a:graphicData uri="http://schemas.openxmlformats.org/presentationml/2006/ole">
            <p:oleObj spid="_x0000_s28679" name="Equation" r:id="rId8" imgW="203040" imgH="393480" progId="">
              <p:embed/>
            </p:oleObj>
          </a:graphicData>
        </a:graphic>
      </p:graphicFrame>
      <p:graphicFrame>
        <p:nvGraphicFramePr>
          <p:cNvPr id="7203" name="Object 35"/>
          <p:cNvGraphicFramePr>
            <a:graphicFrameLocks noChangeAspect="1"/>
          </p:cNvGraphicFramePr>
          <p:nvPr/>
        </p:nvGraphicFramePr>
        <p:xfrm>
          <a:off x="2411413" y="4724400"/>
          <a:ext cx="720725" cy="1943100"/>
        </p:xfrm>
        <a:graphic>
          <a:graphicData uri="http://schemas.openxmlformats.org/presentationml/2006/ole">
            <p:oleObj spid="_x0000_s28680" name="Equation" r:id="rId9" imgW="139680" imgH="393480" progId="">
              <p:embed/>
            </p:oleObj>
          </a:graphicData>
        </a:graphic>
      </p:graphicFrame>
      <p:graphicFrame>
        <p:nvGraphicFramePr>
          <p:cNvPr id="7204" name="Object 36"/>
          <p:cNvGraphicFramePr>
            <a:graphicFrameLocks noChangeAspect="1"/>
          </p:cNvGraphicFramePr>
          <p:nvPr/>
        </p:nvGraphicFramePr>
        <p:xfrm>
          <a:off x="611188" y="2133600"/>
          <a:ext cx="792162" cy="1943100"/>
        </p:xfrm>
        <a:graphic>
          <a:graphicData uri="http://schemas.openxmlformats.org/presentationml/2006/ole">
            <p:oleObj spid="_x0000_s28681" name="Equation" r:id="rId10" imgW="139680" imgH="393480" progId="">
              <p:embed/>
            </p:oleObj>
          </a:graphicData>
        </a:graphic>
      </p:graphicFrame>
      <p:graphicFrame>
        <p:nvGraphicFramePr>
          <p:cNvPr id="7205" name="Object 37"/>
          <p:cNvGraphicFramePr>
            <a:graphicFrameLocks noChangeAspect="1"/>
          </p:cNvGraphicFramePr>
          <p:nvPr/>
        </p:nvGraphicFramePr>
        <p:xfrm>
          <a:off x="684213" y="4724400"/>
          <a:ext cx="638175" cy="1944688"/>
        </p:xfrm>
        <a:graphic>
          <a:graphicData uri="http://schemas.openxmlformats.org/presentationml/2006/ole">
            <p:oleObj spid="_x0000_s28682" name="Equation" r:id="rId11" imgW="139680" imgH="393480" progId="">
              <p:embed/>
            </p:oleObj>
          </a:graphicData>
        </a:graphic>
      </p:graphicFrame>
      <p:graphicFrame>
        <p:nvGraphicFramePr>
          <p:cNvPr id="7206" name="Object 38"/>
          <p:cNvGraphicFramePr>
            <a:graphicFrameLocks noChangeAspect="1"/>
          </p:cNvGraphicFramePr>
          <p:nvPr/>
        </p:nvGraphicFramePr>
        <p:xfrm>
          <a:off x="6877050" y="4724400"/>
          <a:ext cx="908050" cy="1944688"/>
        </p:xfrm>
        <a:graphic>
          <a:graphicData uri="http://schemas.openxmlformats.org/presentationml/2006/ole">
            <p:oleObj spid="_x0000_s28683" name="Equation" r:id="rId12" imgW="215640" imgH="393480" progId="">
              <p:embed/>
            </p:oleObj>
          </a:graphicData>
        </a:graphic>
      </p:graphicFrame>
      <p:graphicFrame>
        <p:nvGraphicFramePr>
          <p:cNvPr id="7208" name="Object 40"/>
          <p:cNvGraphicFramePr>
            <a:graphicFrameLocks noChangeAspect="1"/>
          </p:cNvGraphicFramePr>
          <p:nvPr/>
        </p:nvGraphicFramePr>
        <p:xfrm>
          <a:off x="5580063" y="2060575"/>
          <a:ext cx="828675" cy="2016125"/>
        </p:xfrm>
        <a:graphic>
          <a:graphicData uri="http://schemas.openxmlformats.org/presentationml/2006/ole">
            <p:oleObj spid="_x0000_s28684" name="Equation" r:id="rId13" imgW="152280" imgH="393480" progId="">
              <p:embed/>
            </p:oleObj>
          </a:graphicData>
        </a:graphic>
      </p:graphicFrame>
      <p:graphicFrame>
        <p:nvGraphicFramePr>
          <p:cNvPr id="7209" name="Object 41"/>
          <p:cNvGraphicFramePr>
            <a:graphicFrameLocks noChangeAspect="1"/>
          </p:cNvGraphicFramePr>
          <p:nvPr/>
        </p:nvGraphicFramePr>
        <p:xfrm>
          <a:off x="6877050" y="2133600"/>
          <a:ext cx="1225550" cy="1727200"/>
        </p:xfrm>
        <a:graphic>
          <a:graphicData uri="http://schemas.openxmlformats.org/presentationml/2006/ole">
            <p:oleObj spid="_x0000_s28685" name="Equation" r:id="rId14" imgW="279360" imgH="393480" progId="">
              <p:embed/>
            </p:oleObj>
          </a:graphicData>
        </a:graphic>
      </p:graphicFrame>
      <p:graphicFrame>
        <p:nvGraphicFramePr>
          <p:cNvPr id="7210" name="Object 42"/>
          <p:cNvGraphicFramePr>
            <a:graphicFrameLocks noChangeAspect="1"/>
          </p:cNvGraphicFramePr>
          <p:nvPr/>
        </p:nvGraphicFramePr>
        <p:xfrm>
          <a:off x="2339975" y="981075"/>
          <a:ext cx="5040313" cy="563563"/>
        </p:xfrm>
        <a:graphic>
          <a:graphicData uri="http://schemas.openxmlformats.org/presentationml/2006/ole">
            <p:oleObj spid="_x0000_s28686" name="Equation" r:id="rId15" imgW="1295280" imgH="177480" progId="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72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72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3000" fill="hold"/>
                                        <p:tgtEl>
                                          <p:spTgt spid="72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3000" fill="hold"/>
                                        <p:tgtEl>
                                          <p:spTgt spid="72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3000" fill="hold"/>
                                        <p:tgtEl>
                                          <p:spTgt spid="72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3000" fill="hold"/>
                                        <p:tgtEl>
                                          <p:spTgt spid="72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3000" fill="hold"/>
                                        <p:tgtEl>
                                          <p:spTgt spid="72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3000" fill="hold"/>
                                        <p:tgtEl>
                                          <p:spTgt spid="72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3000" fill="hold"/>
                                        <p:tgtEl>
                                          <p:spTgt spid="72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3000" fill="hold"/>
                                        <p:tgtEl>
                                          <p:spTgt spid="72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3000" fill="hold"/>
                                        <p:tgtEl>
                                          <p:spTgt spid="72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3000" fill="hold"/>
                                        <p:tgtEl>
                                          <p:spTgt spid="72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3000" fill="hold"/>
                                        <p:tgtEl>
                                          <p:spTgt spid="72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3000" fill="hold"/>
                                        <p:tgtEl>
                                          <p:spTgt spid="72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3000" fill="hold"/>
                                        <p:tgtEl>
                                          <p:spTgt spid="72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3000" fill="hold"/>
                                        <p:tgtEl>
                                          <p:spTgt spid="72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72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72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611188" y="277813"/>
            <a:ext cx="8281987" cy="1063625"/>
          </a:xfrm>
        </p:spPr>
        <p:txBody>
          <a:bodyPr/>
          <a:lstStyle/>
          <a:p>
            <a:pPr algn="ctr"/>
            <a:r>
              <a:rPr lang="ru-RU" sz="5400" b="1">
                <a:solidFill>
                  <a:schemeClr val="accent2"/>
                </a:solidFill>
              </a:rPr>
              <a:t>Тема урока: </a:t>
            </a:r>
            <a:br>
              <a:rPr lang="ru-RU" sz="5400" b="1">
                <a:solidFill>
                  <a:schemeClr val="accent2"/>
                </a:solidFill>
              </a:rPr>
            </a:br>
            <a:r>
              <a:rPr lang="ru-RU" sz="5400" b="1">
                <a:solidFill>
                  <a:schemeClr val="accent2"/>
                </a:solidFill>
              </a:rPr>
              <a:t>«Смешанные числа»</a:t>
            </a:r>
            <a:endParaRPr lang="ru-RU" sz="5400" b="1" u="sng">
              <a:solidFill>
                <a:schemeClr val="accent2"/>
              </a:solidFill>
            </a:endParaRP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1600200"/>
            <a:ext cx="5386388" cy="4530725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 sz="6000" b="1"/>
              <a:t>   </a:t>
            </a:r>
            <a:r>
              <a:rPr lang="ru-RU" sz="6000" b="1" u="sng"/>
              <a:t>7</a:t>
            </a:r>
            <a:r>
              <a:rPr lang="ru-RU" sz="6000" b="1"/>
              <a:t> </a:t>
            </a:r>
          </a:p>
          <a:p>
            <a:pPr>
              <a:buFont typeface="Wingdings" pitchFamily="2" charset="2"/>
              <a:buNone/>
            </a:pPr>
            <a:r>
              <a:rPr lang="ru-RU" sz="6000" b="1"/>
              <a:t>   3</a:t>
            </a:r>
          </a:p>
        </p:txBody>
      </p:sp>
      <p:pic>
        <p:nvPicPr>
          <p:cNvPr id="8196" name="Picture 4" descr="PE01496_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996113" y="1628775"/>
            <a:ext cx="1611312" cy="1943100"/>
          </a:xfrm>
          <a:prstGeom prst="rect">
            <a:avLst/>
          </a:prstGeom>
          <a:noFill/>
        </p:spPr>
      </p:pic>
      <p:sp>
        <p:nvSpPr>
          <p:cNvPr id="8197" name="Line 5"/>
          <p:cNvSpPr>
            <a:spLocks noChangeShapeType="1"/>
          </p:cNvSpPr>
          <p:nvPr/>
        </p:nvSpPr>
        <p:spPr bwMode="auto">
          <a:xfrm>
            <a:off x="2268538" y="2420938"/>
            <a:ext cx="719137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8198" name="Line 6"/>
          <p:cNvSpPr>
            <a:spLocks noChangeShapeType="1"/>
          </p:cNvSpPr>
          <p:nvPr/>
        </p:nvSpPr>
        <p:spPr bwMode="auto">
          <a:xfrm flipV="1">
            <a:off x="2268538" y="2708275"/>
            <a:ext cx="719137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8199" name="Text Box 7"/>
          <p:cNvSpPr txBox="1">
            <a:spLocks noChangeArrowheads="1"/>
          </p:cNvSpPr>
          <p:nvPr/>
        </p:nvSpPr>
        <p:spPr bwMode="auto">
          <a:xfrm>
            <a:off x="3203575" y="2060575"/>
            <a:ext cx="64770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6000" b="1"/>
              <a:t>2</a:t>
            </a:r>
          </a:p>
        </p:txBody>
      </p:sp>
      <p:sp>
        <p:nvSpPr>
          <p:cNvPr id="8200" name="Text Box 8"/>
          <p:cNvSpPr txBox="1">
            <a:spLocks noChangeArrowheads="1"/>
          </p:cNvSpPr>
          <p:nvPr/>
        </p:nvSpPr>
        <p:spPr bwMode="auto">
          <a:xfrm>
            <a:off x="4211638" y="1916113"/>
            <a:ext cx="720725" cy="176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400" b="1" u="sng"/>
              <a:t>1</a:t>
            </a:r>
          </a:p>
          <a:p>
            <a:pPr>
              <a:spcBef>
                <a:spcPct val="50000"/>
              </a:spcBef>
            </a:pPr>
            <a:endParaRPr lang="ru-RU" sz="4400" b="1"/>
          </a:p>
        </p:txBody>
      </p:sp>
      <p:sp>
        <p:nvSpPr>
          <p:cNvPr id="8201" name="Text Box 9"/>
          <p:cNvSpPr txBox="1">
            <a:spLocks noChangeArrowheads="1"/>
          </p:cNvSpPr>
          <p:nvPr/>
        </p:nvSpPr>
        <p:spPr bwMode="auto">
          <a:xfrm>
            <a:off x="4211638" y="2781300"/>
            <a:ext cx="576262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400" b="1"/>
              <a:t>3</a:t>
            </a:r>
          </a:p>
        </p:txBody>
      </p:sp>
      <p:sp>
        <p:nvSpPr>
          <p:cNvPr id="8202" name="Line 10"/>
          <p:cNvSpPr>
            <a:spLocks noChangeShapeType="1"/>
          </p:cNvSpPr>
          <p:nvPr/>
        </p:nvSpPr>
        <p:spPr bwMode="auto">
          <a:xfrm>
            <a:off x="3995738" y="2349500"/>
            <a:ext cx="0" cy="504825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8203" name="Line 11"/>
          <p:cNvSpPr>
            <a:spLocks noChangeShapeType="1"/>
          </p:cNvSpPr>
          <p:nvPr/>
        </p:nvSpPr>
        <p:spPr bwMode="auto">
          <a:xfrm>
            <a:off x="3779838" y="2565400"/>
            <a:ext cx="4318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8207" name="Text Box 15"/>
          <p:cNvSpPr txBox="1">
            <a:spLocks noChangeArrowheads="1"/>
          </p:cNvSpPr>
          <p:nvPr/>
        </p:nvSpPr>
        <p:spPr bwMode="auto">
          <a:xfrm>
            <a:off x="5508625" y="2133600"/>
            <a:ext cx="86360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6000" b="1">
                <a:solidFill>
                  <a:schemeClr val="accent2"/>
                </a:solidFill>
              </a:rPr>
              <a:t>2</a:t>
            </a:r>
          </a:p>
        </p:txBody>
      </p:sp>
      <p:sp>
        <p:nvSpPr>
          <p:cNvPr id="8208" name="Line 16"/>
          <p:cNvSpPr>
            <a:spLocks noChangeShapeType="1"/>
          </p:cNvSpPr>
          <p:nvPr/>
        </p:nvSpPr>
        <p:spPr bwMode="auto">
          <a:xfrm>
            <a:off x="4859338" y="2420938"/>
            <a:ext cx="576262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8209" name="Line 17"/>
          <p:cNvSpPr>
            <a:spLocks noChangeShapeType="1"/>
          </p:cNvSpPr>
          <p:nvPr/>
        </p:nvSpPr>
        <p:spPr bwMode="auto">
          <a:xfrm>
            <a:off x="4859338" y="2708275"/>
            <a:ext cx="576262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8210" name="Rectangle 18"/>
          <p:cNvSpPr>
            <a:spLocks noChangeArrowheads="1"/>
          </p:cNvSpPr>
          <p:nvPr/>
        </p:nvSpPr>
        <p:spPr bwMode="auto">
          <a:xfrm>
            <a:off x="6084888" y="2460625"/>
            <a:ext cx="4953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4400" b="1">
                <a:solidFill>
                  <a:schemeClr val="accent2"/>
                </a:solidFill>
              </a:rPr>
              <a:t>3</a:t>
            </a:r>
          </a:p>
        </p:txBody>
      </p:sp>
      <p:sp>
        <p:nvSpPr>
          <p:cNvPr id="8211" name="Rectangle 19"/>
          <p:cNvSpPr>
            <a:spLocks noChangeArrowheads="1"/>
          </p:cNvSpPr>
          <p:nvPr/>
        </p:nvSpPr>
        <p:spPr bwMode="auto">
          <a:xfrm>
            <a:off x="6084888" y="1955800"/>
            <a:ext cx="4953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4400" b="1" u="sng">
                <a:solidFill>
                  <a:schemeClr val="accent2"/>
                </a:solidFill>
              </a:rPr>
              <a:t>1</a:t>
            </a:r>
          </a:p>
        </p:txBody>
      </p:sp>
      <p:sp>
        <p:nvSpPr>
          <p:cNvPr id="8212" name="AutoShape 20"/>
          <p:cNvSpPr>
            <a:spLocks noChangeArrowheads="1"/>
          </p:cNvSpPr>
          <p:nvPr/>
        </p:nvSpPr>
        <p:spPr bwMode="auto">
          <a:xfrm>
            <a:off x="250825" y="3789363"/>
            <a:ext cx="8748713" cy="2881312"/>
          </a:xfrm>
          <a:prstGeom prst="flowChartDocument">
            <a:avLst/>
          </a:prstGeom>
          <a:solidFill>
            <a:srgbClr val="CCFFFF"/>
          </a:solidFill>
          <a:ln w="571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ru-RU" sz="2000" b="1"/>
              <a:t>                                          </a:t>
            </a:r>
            <a:r>
              <a:rPr lang="ru-RU" sz="2000" b="1">
                <a:solidFill>
                  <a:schemeClr val="accent2"/>
                </a:solidFill>
              </a:rPr>
              <a:t>Цели:</a:t>
            </a:r>
          </a:p>
          <a:p>
            <a:pPr>
              <a:buFontTx/>
              <a:buChar char="•"/>
            </a:pPr>
            <a:r>
              <a:rPr lang="ru-RU" sz="2000" b="1"/>
              <a:t> изучить понятие «смешанное число»,</a:t>
            </a:r>
          </a:p>
          <a:p>
            <a:pPr>
              <a:buFontTx/>
              <a:buChar char="•"/>
            </a:pPr>
            <a:r>
              <a:rPr lang="ru-RU" sz="2000" b="1"/>
              <a:t> научиться  выделять целую часть из  неправильной дроби ,</a:t>
            </a:r>
          </a:p>
          <a:p>
            <a:pPr>
              <a:buFontTx/>
              <a:buChar char="•"/>
            </a:pPr>
            <a:r>
              <a:rPr lang="ru-RU" sz="2000" b="1"/>
              <a:t> развить внимание и аккуратность в оформлении заданий.</a:t>
            </a:r>
          </a:p>
          <a:p>
            <a:pPr>
              <a:buFontTx/>
              <a:buChar char="•"/>
            </a:pPr>
            <a:endParaRPr lang="ru-RU" sz="2000" b="1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2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2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4" grpId="0"/>
      <p:bldP spid="821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4AE4E-1DD3-46DD-B244-DD0D06A51CD0}" type="slidenum">
              <a:rPr lang="ru-RU"/>
              <a:pPr/>
              <a:t>6</a:t>
            </a:fld>
            <a:endParaRPr lang="ru-RU"/>
          </a:p>
        </p:txBody>
      </p:sp>
      <p:sp>
        <p:nvSpPr>
          <p:cNvPr id="12291" name="AutoShape 3"/>
          <p:cNvSpPr>
            <a:spLocks noChangeArrowheads="1"/>
          </p:cNvSpPr>
          <p:nvPr/>
        </p:nvSpPr>
        <p:spPr bwMode="auto">
          <a:xfrm>
            <a:off x="827088" y="549275"/>
            <a:ext cx="7588250" cy="565150"/>
          </a:xfrm>
          <a:prstGeom prst="roundRect">
            <a:avLst>
              <a:gd name="adj" fmla="val 16667"/>
            </a:avLst>
          </a:prstGeom>
          <a:solidFill>
            <a:srgbClr val="FBF5D1"/>
          </a:solidFill>
          <a:ln w="9525">
            <a:noFill/>
            <a:round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/>
              <a:t>                           </a:t>
            </a:r>
            <a:r>
              <a:rPr lang="ru-RU" sz="2800" b="1">
                <a:solidFill>
                  <a:srgbClr val="603904"/>
                </a:solidFill>
              </a:rPr>
              <a:t>ЗАДАЧА:</a:t>
            </a:r>
          </a:p>
        </p:txBody>
      </p:sp>
      <p:sp>
        <p:nvSpPr>
          <p:cNvPr id="12292" name="AutoShape 4"/>
          <p:cNvSpPr>
            <a:spLocks noChangeArrowheads="1"/>
          </p:cNvSpPr>
          <p:nvPr/>
        </p:nvSpPr>
        <p:spPr bwMode="auto">
          <a:xfrm>
            <a:off x="1042988" y="1773238"/>
            <a:ext cx="1700212" cy="565150"/>
          </a:xfrm>
          <a:prstGeom prst="roundRect">
            <a:avLst>
              <a:gd name="adj" fmla="val 16667"/>
            </a:avLst>
          </a:prstGeom>
          <a:noFill/>
          <a:ln w="9525">
            <a:noFill/>
            <a:round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 sz="2800" b="1"/>
          </a:p>
        </p:txBody>
      </p:sp>
      <p:sp>
        <p:nvSpPr>
          <p:cNvPr id="12308" name="AutoShape 20"/>
          <p:cNvSpPr>
            <a:spLocks noChangeArrowheads="1"/>
          </p:cNvSpPr>
          <p:nvPr/>
        </p:nvSpPr>
        <p:spPr bwMode="auto">
          <a:xfrm>
            <a:off x="1042988" y="1268413"/>
            <a:ext cx="6980237" cy="1712912"/>
          </a:xfrm>
          <a:prstGeom prst="roundRect">
            <a:avLst>
              <a:gd name="adj" fmla="val 16667"/>
            </a:avLst>
          </a:prstGeom>
          <a:solidFill>
            <a:srgbClr val="FBF5D1"/>
          </a:solidFill>
          <a:ln w="9525">
            <a:noFill/>
            <a:round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>
                <a:solidFill>
                  <a:schemeClr val="folHlink"/>
                </a:solidFill>
              </a:rPr>
              <a:t>         </a:t>
            </a:r>
            <a:r>
              <a:rPr lang="ru-RU" sz="3200" b="1">
                <a:solidFill>
                  <a:schemeClr val="accent2"/>
                </a:solidFill>
              </a:rPr>
              <a:t>Разделить поровну 5 </a:t>
            </a:r>
            <a:r>
              <a:rPr lang="en-US" sz="3200" b="1">
                <a:solidFill>
                  <a:schemeClr val="accent2"/>
                </a:solidFill>
              </a:rPr>
              <a:t>   </a:t>
            </a:r>
            <a:r>
              <a:rPr lang="ru-RU" sz="3200" b="1">
                <a:solidFill>
                  <a:schemeClr val="accent2"/>
                </a:solidFill>
              </a:rPr>
              <a:t>одинаковых яблок между        четырьмя       детьми.</a:t>
            </a:r>
          </a:p>
        </p:txBody>
      </p:sp>
      <p:sp>
        <p:nvSpPr>
          <p:cNvPr id="12311" name="Oval 23"/>
          <p:cNvSpPr>
            <a:spLocks noChangeArrowheads="1"/>
          </p:cNvSpPr>
          <p:nvPr/>
        </p:nvSpPr>
        <p:spPr bwMode="auto">
          <a:xfrm>
            <a:off x="250825" y="4410075"/>
            <a:ext cx="2663825" cy="2447925"/>
          </a:xfrm>
          <a:prstGeom prst="ellipse">
            <a:avLst/>
          </a:prstGeom>
          <a:solidFill>
            <a:srgbClr val="FFCC0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/>
              <a:t>     </a:t>
            </a:r>
            <a:endParaRPr lang="ru-RU" sz="3200"/>
          </a:p>
        </p:txBody>
      </p:sp>
      <p:sp>
        <p:nvSpPr>
          <p:cNvPr id="12312" name="Oval 24"/>
          <p:cNvSpPr>
            <a:spLocks noChangeArrowheads="1"/>
          </p:cNvSpPr>
          <p:nvPr/>
        </p:nvSpPr>
        <p:spPr bwMode="auto">
          <a:xfrm>
            <a:off x="5724525" y="4464050"/>
            <a:ext cx="2735263" cy="2420938"/>
          </a:xfrm>
          <a:prstGeom prst="ellipse">
            <a:avLst/>
          </a:prstGeom>
          <a:solidFill>
            <a:srgbClr val="603904"/>
          </a:solidFill>
          <a:ln w="9525">
            <a:solidFill>
              <a:schemeClr val="folHlink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3600">
                <a:solidFill>
                  <a:srgbClr val="603904"/>
                </a:solidFill>
              </a:rPr>
              <a:t>2</a:t>
            </a:r>
            <a:endParaRPr lang="ru-RU" sz="3600">
              <a:solidFill>
                <a:srgbClr val="603904"/>
              </a:solidFill>
            </a:endParaRPr>
          </a:p>
        </p:txBody>
      </p:sp>
      <p:sp>
        <p:nvSpPr>
          <p:cNvPr id="12313" name="Oval 25"/>
          <p:cNvSpPr>
            <a:spLocks noChangeArrowheads="1"/>
          </p:cNvSpPr>
          <p:nvPr/>
        </p:nvSpPr>
        <p:spPr bwMode="auto">
          <a:xfrm rot="12378007" flipV="1">
            <a:off x="3132138" y="4419600"/>
            <a:ext cx="2540000" cy="2438400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folHlink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3600">
              <a:solidFill>
                <a:srgbClr val="603904"/>
              </a:solidFill>
            </a:endParaRPr>
          </a:p>
        </p:txBody>
      </p:sp>
      <p:sp>
        <p:nvSpPr>
          <p:cNvPr id="12315" name="Oval 27"/>
          <p:cNvSpPr>
            <a:spLocks noChangeArrowheads="1"/>
          </p:cNvSpPr>
          <p:nvPr/>
        </p:nvSpPr>
        <p:spPr bwMode="auto">
          <a:xfrm>
            <a:off x="4643438" y="3500438"/>
            <a:ext cx="2663825" cy="2446337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folHlink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3600">
              <a:solidFill>
                <a:srgbClr val="603904"/>
              </a:solidFill>
            </a:endParaRPr>
          </a:p>
        </p:txBody>
      </p:sp>
      <p:sp>
        <p:nvSpPr>
          <p:cNvPr id="12316" name="Oval 28"/>
          <p:cNvSpPr>
            <a:spLocks noChangeArrowheads="1"/>
          </p:cNvSpPr>
          <p:nvPr/>
        </p:nvSpPr>
        <p:spPr bwMode="auto">
          <a:xfrm>
            <a:off x="1547813" y="3068638"/>
            <a:ext cx="2663825" cy="2447925"/>
          </a:xfrm>
          <a:prstGeom prst="ellipse">
            <a:avLst/>
          </a:prstGeom>
          <a:solidFill>
            <a:schemeClr val="tx2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/>
              <a:t>     </a:t>
            </a:r>
            <a:endParaRPr lang="ru-RU" sz="32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12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3000" fill="hold"/>
                                        <p:tgtEl>
                                          <p:spTgt spid="123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3000" fill="hold"/>
                                        <p:tgtEl>
                                          <p:spTgt spid="123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3000" fill="hold"/>
                                        <p:tgtEl>
                                          <p:spTgt spid="123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3000" fill="hold"/>
                                        <p:tgtEl>
                                          <p:spTgt spid="123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3000" fill="hold"/>
                                        <p:tgtEl>
                                          <p:spTgt spid="123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3000" fill="hold"/>
                                        <p:tgtEl>
                                          <p:spTgt spid="123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3000" fill="hold"/>
                                        <p:tgtEl>
                                          <p:spTgt spid="123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3000" fill="hold"/>
                                        <p:tgtEl>
                                          <p:spTgt spid="123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3000" fill="hold"/>
                                        <p:tgtEl>
                                          <p:spTgt spid="123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3000" fill="hold"/>
                                        <p:tgtEl>
                                          <p:spTgt spid="123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1" grpId="0" animBg="1"/>
      <p:bldP spid="12311" grpId="0" animBg="1"/>
      <p:bldP spid="12312" grpId="0" animBg="1"/>
      <p:bldP spid="12313" grpId="0" animBg="1"/>
      <p:bldP spid="12315" grpId="0" animBg="1"/>
      <p:bldP spid="1231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2" name="Rectangle 4"/>
          <p:cNvSpPr>
            <a:spLocks noChangeArrowheads="1"/>
          </p:cNvSpPr>
          <p:nvPr/>
        </p:nvSpPr>
        <p:spPr bwMode="auto">
          <a:xfrm>
            <a:off x="250825" y="260350"/>
            <a:ext cx="8613775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3200" b="1" dirty="0">
                <a:solidFill>
                  <a:schemeClr val="accent6">
                    <a:lumMod val="75000"/>
                  </a:schemeClr>
                </a:solidFill>
              </a:rPr>
              <a:t>Разделить поровну 5 одинаковых яблок между  четырьмя  детьми можно двумя способами:</a:t>
            </a:r>
            <a:endParaRPr lang="en-US" sz="2400" b="1" dirty="0">
              <a:solidFill>
                <a:schemeClr val="accent6">
                  <a:lumMod val="75000"/>
                </a:schemeClr>
              </a:solidFill>
            </a:endParaRPr>
          </a:p>
          <a:p>
            <a:r>
              <a:rPr lang="en-US" sz="2400" b="1" dirty="0">
                <a:solidFill>
                  <a:srgbClr val="603904"/>
                </a:solidFill>
              </a:rPr>
              <a:t>1.</a:t>
            </a:r>
            <a:r>
              <a:rPr lang="ru-RU" sz="2400" b="1" dirty="0">
                <a:solidFill>
                  <a:srgbClr val="603904"/>
                </a:solidFill>
              </a:rPr>
              <a:t>Можно разделить между ними поровну каждое яблоко, тогда каждый получит по 5 частей ,т.е получит</a:t>
            </a:r>
          </a:p>
        </p:txBody>
      </p:sp>
      <p:pic>
        <p:nvPicPr>
          <p:cNvPr id="27653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132138" y="3068638"/>
            <a:ext cx="5329237" cy="3405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27676" name="Object 28"/>
          <p:cNvGraphicFramePr>
            <a:graphicFrameLocks noChangeAspect="1"/>
          </p:cNvGraphicFramePr>
          <p:nvPr>
            <p:ph/>
          </p:nvPr>
        </p:nvGraphicFramePr>
        <p:xfrm>
          <a:off x="971550" y="2708275"/>
          <a:ext cx="1506538" cy="3889375"/>
        </p:xfrm>
        <a:graphic>
          <a:graphicData uri="http://schemas.openxmlformats.org/presentationml/2006/ole">
            <p:oleObj spid="_x0000_s29698" name="Equation" r:id="rId4" imgW="152280" imgH="393480" progId="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23850" y="333375"/>
            <a:ext cx="7848600" cy="2447925"/>
          </a:xfrm>
        </p:spPr>
        <p:txBody>
          <a:bodyPr/>
          <a:lstStyle/>
          <a:p>
            <a:pPr>
              <a:buFontTx/>
              <a:buNone/>
            </a:pPr>
            <a:r>
              <a:rPr lang="ru-RU" sz="2800"/>
              <a:t>2.Можно сначала дать каждому из детей по целому яблоку, а оставшееся яблоко разделить между ними поровну.</a:t>
            </a:r>
          </a:p>
          <a:p>
            <a:pPr>
              <a:buFontTx/>
              <a:buNone/>
            </a:pPr>
            <a:r>
              <a:rPr lang="ru-RU" sz="2800"/>
              <a:t>   Тогда каждый получит :</a:t>
            </a:r>
          </a:p>
          <a:p>
            <a:pPr>
              <a:buFontTx/>
              <a:buNone/>
            </a:pPr>
            <a:r>
              <a:rPr lang="ru-RU" sz="2800"/>
              <a:t> </a:t>
            </a:r>
          </a:p>
        </p:txBody>
      </p:sp>
      <p:graphicFrame>
        <p:nvGraphicFramePr>
          <p:cNvPr id="34820" name="Object 4"/>
          <p:cNvGraphicFramePr>
            <a:graphicFrameLocks noChangeAspect="1"/>
          </p:cNvGraphicFramePr>
          <p:nvPr>
            <p:ph sz="quarter" idx="2"/>
          </p:nvPr>
        </p:nvGraphicFramePr>
        <p:xfrm>
          <a:off x="250825" y="3357563"/>
          <a:ext cx="892175" cy="1655762"/>
        </p:xfrm>
        <a:graphic>
          <a:graphicData uri="http://schemas.openxmlformats.org/presentationml/2006/ole">
            <p:oleObj spid="_x0000_s30722" name="Equation" r:id="rId3" imgW="88560" imgH="164880" progId="">
              <p:embed/>
            </p:oleObj>
          </a:graphicData>
        </a:graphic>
      </p:graphicFrame>
      <p:graphicFrame>
        <p:nvGraphicFramePr>
          <p:cNvPr id="34823" name="Object 7"/>
          <p:cNvGraphicFramePr>
            <a:graphicFrameLocks noChangeAspect="1"/>
          </p:cNvGraphicFramePr>
          <p:nvPr>
            <p:ph sz="quarter" idx="3"/>
          </p:nvPr>
        </p:nvGraphicFramePr>
        <p:xfrm>
          <a:off x="1692275" y="3284538"/>
          <a:ext cx="473075" cy="1943100"/>
        </p:xfrm>
        <a:graphic>
          <a:graphicData uri="http://schemas.openxmlformats.org/presentationml/2006/ole">
            <p:oleObj spid="_x0000_s30723" name="Equation" r:id="rId4" imgW="152280" imgH="393480" progId="">
              <p:embed/>
            </p:oleObj>
          </a:graphicData>
        </a:graphic>
      </p:graphicFrame>
      <p:graphicFrame>
        <p:nvGraphicFramePr>
          <p:cNvPr id="34826" name="Object 10"/>
          <p:cNvGraphicFramePr>
            <a:graphicFrameLocks noChangeAspect="1"/>
          </p:cNvGraphicFramePr>
          <p:nvPr/>
        </p:nvGraphicFramePr>
        <p:xfrm>
          <a:off x="827088" y="3789363"/>
          <a:ext cx="935037" cy="935037"/>
        </p:xfrm>
        <a:graphic>
          <a:graphicData uri="http://schemas.openxmlformats.org/presentationml/2006/ole">
            <p:oleObj spid="_x0000_s30724" name="Equation" r:id="rId5" imgW="139680" imgH="139680" progId="">
              <p:embed/>
            </p:oleObj>
          </a:graphicData>
        </a:graphic>
      </p:graphicFrame>
      <p:sp>
        <p:nvSpPr>
          <p:cNvPr id="34830" name="Oval 14"/>
          <p:cNvSpPr>
            <a:spLocks noChangeArrowheads="1"/>
          </p:cNvSpPr>
          <p:nvPr/>
        </p:nvSpPr>
        <p:spPr bwMode="auto">
          <a:xfrm>
            <a:off x="2484438" y="2060575"/>
            <a:ext cx="2663825" cy="2447925"/>
          </a:xfrm>
          <a:prstGeom prst="ellipse">
            <a:avLst/>
          </a:prstGeom>
          <a:solidFill>
            <a:srgbClr val="FFCC0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/>
              <a:t>     </a:t>
            </a:r>
            <a:r>
              <a:rPr lang="en-US" sz="3200">
                <a:solidFill>
                  <a:srgbClr val="603904"/>
                </a:solidFill>
              </a:rPr>
              <a:t>1</a:t>
            </a:r>
            <a:endParaRPr lang="ru-RU" sz="3200"/>
          </a:p>
        </p:txBody>
      </p:sp>
      <p:sp>
        <p:nvSpPr>
          <p:cNvPr id="34831" name="Oval 15"/>
          <p:cNvSpPr>
            <a:spLocks noChangeArrowheads="1"/>
          </p:cNvSpPr>
          <p:nvPr/>
        </p:nvSpPr>
        <p:spPr bwMode="auto">
          <a:xfrm>
            <a:off x="3492500" y="4508500"/>
            <a:ext cx="2735263" cy="2349500"/>
          </a:xfrm>
          <a:prstGeom prst="ellipse">
            <a:avLst/>
          </a:prstGeom>
          <a:solidFill>
            <a:schemeClr val="tx2"/>
          </a:solidFill>
          <a:ln w="9525">
            <a:solidFill>
              <a:schemeClr val="folHlink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3600">
                <a:solidFill>
                  <a:srgbClr val="603904"/>
                </a:solidFill>
              </a:rPr>
              <a:t>2</a:t>
            </a:r>
            <a:endParaRPr lang="ru-RU" sz="3600">
              <a:solidFill>
                <a:srgbClr val="603904"/>
              </a:solidFill>
            </a:endParaRPr>
          </a:p>
        </p:txBody>
      </p:sp>
      <p:sp>
        <p:nvSpPr>
          <p:cNvPr id="34832" name="Oval 16"/>
          <p:cNvSpPr>
            <a:spLocks noChangeArrowheads="1"/>
          </p:cNvSpPr>
          <p:nvPr/>
        </p:nvSpPr>
        <p:spPr bwMode="auto">
          <a:xfrm rot="12378007" flipV="1">
            <a:off x="6156325" y="1557338"/>
            <a:ext cx="2540000" cy="2438400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folHlink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3600">
                <a:solidFill>
                  <a:srgbClr val="603904"/>
                </a:solidFill>
              </a:rPr>
              <a:t>3</a:t>
            </a:r>
            <a:endParaRPr lang="ru-RU" sz="3600">
              <a:solidFill>
                <a:srgbClr val="603904"/>
              </a:solidFill>
            </a:endParaRPr>
          </a:p>
        </p:txBody>
      </p:sp>
      <p:sp>
        <p:nvSpPr>
          <p:cNvPr id="34833" name="Oval 17"/>
          <p:cNvSpPr>
            <a:spLocks noChangeArrowheads="1"/>
          </p:cNvSpPr>
          <p:nvPr/>
        </p:nvSpPr>
        <p:spPr bwMode="auto">
          <a:xfrm>
            <a:off x="6480175" y="4149725"/>
            <a:ext cx="2663825" cy="2446338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folHlink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3600">
                <a:solidFill>
                  <a:srgbClr val="603904"/>
                </a:solidFill>
              </a:rPr>
              <a:t>4</a:t>
            </a:r>
            <a:endParaRPr lang="ru-RU" sz="3600">
              <a:solidFill>
                <a:srgbClr val="603904"/>
              </a:solidFill>
            </a:endParaRPr>
          </a:p>
        </p:txBody>
      </p:sp>
      <p:pic>
        <p:nvPicPr>
          <p:cNvPr id="34839" name="Picture 23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 rot="-21406490">
            <a:off x="4427538" y="2708275"/>
            <a:ext cx="2341562" cy="22320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348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348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3000" fill="hold"/>
                                        <p:tgtEl>
                                          <p:spTgt spid="348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3000" fill="hold"/>
                                        <p:tgtEl>
                                          <p:spTgt spid="348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3000" fill="hold"/>
                                        <p:tgtEl>
                                          <p:spTgt spid="348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3000" fill="hold"/>
                                        <p:tgtEl>
                                          <p:spTgt spid="348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3000" fill="hold"/>
                                        <p:tgtEl>
                                          <p:spTgt spid="348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3000" fill="hold"/>
                                        <p:tgtEl>
                                          <p:spTgt spid="348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1" dur="3000"/>
                                        <p:tgtEl>
                                          <p:spTgt spid="348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30" grpId="0" animBg="1"/>
      <p:bldP spid="34831" grpId="0" animBg="1"/>
      <p:bldP spid="34832" grpId="0" animBg="1"/>
      <p:bldP spid="3483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2133600"/>
            <a:ext cx="8147050" cy="3600450"/>
          </a:xfrm>
        </p:spPr>
        <p:txBody>
          <a:bodyPr/>
          <a:lstStyle/>
          <a:p>
            <a:r>
              <a:rPr lang="ru-RU" sz="2800"/>
              <a:t>Сумму    принято записывать</a:t>
            </a:r>
          </a:p>
        </p:txBody>
      </p:sp>
      <p:graphicFrame>
        <p:nvGraphicFramePr>
          <p:cNvPr id="37895" name="Object 7"/>
          <p:cNvGraphicFramePr>
            <a:graphicFrameLocks noChangeAspect="1"/>
          </p:cNvGraphicFramePr>
          <p:nvPr>
            <p:ph sz="quarter" idx="3"/>
          </p:nvPr>
        </p:nvGraphicFramePr>
        <p:xfrm>
          <a:off x="1258888" y="2493963"/>
          <a:ext cx="1303337" cy="3455987"/>
        </p:xfrm>
        <a:graphic>
          <a:graphicData uri="http://schemas.openxmlformats.org/presentationml/2006/ole">
            <p:oleObj spid="_x0000_s31746" name="Equation" r:id="rId3" imgW="88560" imgH="164880" progId="">
              <p:embed/>
            </p:oleObj>
          </a:graphicData>
        </a:graphic>
      </p:graphicFrame>
      <p:graphicFrame>
        <p:nvGraphicFramePr>
          <p:cNvPr id="37898" name="Object 10"/>
          <p:cNvGraphicFramePr>
            <a:graphicFrameLocks noChangeAspect="1"/>
          </p:cNvGraphicFramePr>
          <p:nvPr/>
        </p:nvGraphicFramePr>
        <p:xfrm>
          <a:off x="2916238" y="3789363"/>
          <a:ext cx="1008062" cy="1008062"/>
        </p:xfrm>
        <a:graphic>
          <a:graphicData uri="http://schemas.openxmlformats.org/presentationml/2006/ole">
            <p:oleObj spid="_x0000_s31747" name="Equation" r:id="rId4" imgW="139680" imgH="139680" progId="">
              <p:embed/>
            </p:oleObj>
          </a:graphicData>
        </a:graphic>
      </p:graphicFrame>
      <p:graphicFrame>
        <p:nvGraphicFramePr>
          <p:cNvPr id="37899" name="Object 11"/>
          <p:cNvGraphicFramePr>
            <a:graphicFrameLocks noChangeAspect="1"/>
          </p:cNvGraphicFramePr>
          <p:nvPr/>
        </p:nvGraphicFramePr>
        <p:xfrm>
          <a:off x="4067175" y="2997200"/>
          <a:ext cx="971550" cy="2519363"/>
        </p:xfrm>
        <a:graphic>
          <a:graphicData uri="http://schemas.openxmlformats.org/presentationml/2006/ole">
            <p:oleObj spid="_x0000_s31748" name="Equation" r:id="rId5" imgW="152280" imgH="393480" progId="">
              <p:embed/>
            </p:oleObj>
          </a:graphicData>
        </a:graphic>
      </p:graphicFrame>
      <p:graphicFrame>
        <p:nvGraphicFramePr>
          <p:cNvPr id="37901" name="Object 13"/>
          <p:cNvGraphicFramePr>
            <a:graphicFrameLocks noChangeAspect="1"/>
          </p:cNvGraphicFramePr>
          <p:nvPr/>
        </p:nvGraphicFramePr>
        <p:xfrm>
          <a:off x="5076825" y="3860800"/>
          <a:ext cx="863600" cy="865188"/>
        </p:xfrm>
        <a:graphic>
          <a:graphicData uri="http://schemas.openxmlformats.org/presentationml/2006/ole">
            <p:oleObj spid="_x0000_s31749" name="Equation" r:id="rId6" imgW="126720" imgH="114120" progId="">
              <p:embed/>
            </p:oleObj>
          </a:graphicData>
        </a:graphic>
      </p:graphicFrame>
      <p:graphicFrame>
        <p:nvGraphicFramePr>
          <p:cNvPr id="37903" name="Object 15"/>
          <p:cNvGraphicFramePr>
            <a:graphicFrameLocks noChangeAspect="1"/>
          </p:cNvGraphicFramePr>
          <p:nvPr>
            <p:ph sz="quarter" idx="2"/>
          </p:nvPr>
        </p:nvGraphicFramePr>
        <p:xfrm>
          <a:off x="6227763" y="2708275"/>
          <a:ext cx="1663700" cy="3241675"/>
        </p:xfrm>
        <a:graphic>
          <a:graphicData uri="http://schemas.openxmlformats.org/presentationml/2006/ole">
            <p:oleObj spid="_x0000_s31750" name="Equation" r:id="rId7" imgW="152280" imgH="393480" progId="">
              <p:embed/>
            </p:oleObj>
          </a:graphicData>
        </a:graphic>
      </p:graphicFrame>
      <p:pic>
        <p:nvPicPr>
          <p:cNvPr id="37906" name="Picture 18" descr="002"/>
          <p:cNvPicPr>
            <a:picLocks noChangeAspect="1" noChangeArrowheads="1" noCrop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6443663" y="404813"/>
            <a:ext cx="2087562" cy="14319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79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79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79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pril">
  <a:themeElements>
    <a:clrScheme name="Слои 6">
      <a:dk1>
        <a:srgbClr val="000000"/>
      </a:dk1>
      <a:lt1>
        <a:srgbClr val="FFFFE1"/>
      </a:lt1>
      <a:dk2>
        <a:srgbClr val="330033"/>
      </a:dk2>
      <a:lt2>
        <a:srgbClr val="330033"/>
      </a:lt2>
      <a:accent1>
        <a:srgbClr val="CCCC99"/>
      </a:accent1>
      <a:accent2>
        <a:srgbClr val="FF0000"/>
      </a:accent2>
      <a:accent3>
        <a:srgbClr val="FFFFEE"/>
      </a:accent3>
      <a:accent4>
        <a:srgbClr val="000000"/>
      </a:accent4>
      <a:accent5>
        <a:srgbClr val="E2E2CA"/>
      </a:accent5>
      <a:accent6>
        <a:srgbClr val="E70000"/>
      </a:accent6>
      <a:hlink>
        <a:srgbClr val="990033"/>
      </a:hlink>
      <a:folHlink>
        <a:srgbClr val="B2B2B2"/>
      </a:folHlink>
    </a:clrScheme>
    <a:fontScheme name="Слои">
      <a:majorFont>
        <a:latin typeface="Times New Roman"/>
        <a:ea typeface=""/>
        <a:cs typeface=""/>
      </a:majorFont>
      <a:minorFont>
        <a:latin typeface="Arial"/>
        <a:ea typeface=""/>
        <a:cs typeface=""/>
      </a:minorFont>
    </a:fontScheme>
    <a:fmtScheme name="Моду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Слои 1">
        <a:dk1>
          <a:srgbClr val="993300"/>
        </a:dk1>
        <a:lt1>
          <a:srgbClr val="CCCCCC"/>
        </a:lt1>
        <a:dk2>
          <a:srgbClr val="000000"/>
        </a:dk2>
        <a:lt2>
          <a:srgbClr val="FFFFFF"/>
        </a:lt2>
        <a:accent1>
          <a:srgbClr val="576F2B"/>
        </a:accent1>
        <a:accent2>
          <a:srgbClr val="666699"/>
        </a:accent2>
        <a:accent3>
          <a:srgbClr val="AAAAAA"/>
        </a:accent3>
        <a:accent4>
          <a:srgbClr val="AEAEAE"/>
        </a:accent4>
        <a:accent5>
          <a:srgbClr val="B4BBAC"/>
        </a:accent5>
        <a:accent6>
          <a:srgbClr val="5C5C8A"/>
        </a:accent6>
        <a:hlink>
          <a:srgbClr val="9933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лои 2">
        <a:dk1>
          <a:srgbClr val="993300"/>
        </a:dk1>
        <a:lt1>
          <a:srgbClr val="CCCCCC"/>
        </a:lt1>
        <a:dk2>
          <a:srgbClr val="330000"/>
        </a:dk2>
        <a:lt2>
          <a:srgbClr val="FFFFFF"/>
        </a:lt2>
        <a:accent1>
          <a:srgbClr val="996633"/>
        </a:accent1>
        <a:accent2>
          <a:srgbClr val="FF0000"/>
        </a:accent2>
        <a:accent3>
          <a:srgbClr val="ADAAAA"/>
        </a:accent3>
        <a:accent4>
          <a:srgbClr val="AEAEAE"/>
        </a:accent4>
        <a:accent5>
          <a:srgbClr val="CAB8AD"/>
        </a:accent5>
        <a:accent6>
          <a:srgbClr val="E70000"/>
        </a:accent6>
        <a:hlink>
          <a:srgbClr val="FF3300"/>
        </a:hlink>
        <a:folHlink>
          <a:srgbClr val="CC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лои 3">
        <a:dk1>
          <a:srgbClr val="79788A"/>
        </a:dk1>
        <a:lt1>
          <a:srgbClr val="FFFFFF"/>
        </a:lt1>
        <a:dk2>
          <a:srgbClr val="21203C"/>
        </a:dk2>
        <a:lt2>
          <a:srgbClr val="FFFFCC"/>
        </a:lt2>
        <a:accent1>
          <a:srgbClr val="476077"/>
        </a:accent1>
        <a:accent2>
          <a:srgbClr val="676C5A"/>
        </a:accent2>
        <a:accent3>
          <a:srgbClr val="ABABAF"/>
        </a:accent3>
        <a:accent4>
          <a:srgbClr val="DADADA"/>
        </a:accent4>
        <a:accent5>
          <a:srgbClr val="B1B6BD"/>
        </a:accent5>
        <a:accent6>
          <a:srgbClr val="5D6151"/>
        </a:accent6>
        <a:hlink>
          <a:srgbClr val="666699"/>
        </a:hlink>
        <a:folHlink>
          <a:srgbClr val="8CB0A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лои 4">
        <a:dk1>
          <a:srgbClr val="455B41"/>
        </a:dk1>
        <a:lt1>
          <a:srgbClr val="FFFFCC"/>
        </a:lt1>
        <a:dk2>
          <a:srgbClr val="79A994"/>
        </a:dk2>
        <a:lt2>
          <a:srgbClr val="FFFFCC"/>
        </a:lt2>
        <a:accent1>
          <a:srgbClr val="517087"/>
        </a:accent1>
        <a:accent2>
          <a:srgbClr val="666699"/>
        </a:accent2>
        <a:accent3>
          <a:srgbClr val="BED1C8"/>
        </a:accent3>
        <a:accent4>
          <a:srgbClr val="DADAAE"/>
        </a:accent4>
        <a:accent5>
          <a:srgbClr val="B3BBC3"/>
        </a:accent5>
        <a:accent6>
          <a:srgbClr val="5C5C8A"/>
        </a:accent6>
        <a:hlink>
          <a:srgbClr val="993300"/>
        </a:hlink>
        <a:folHlink>
          <a:srgbClr val="A4AF6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лои 5">
        <a:dk1>
          <a:srgbClr val="330000"/>
        </a:dk1>
        <a:lt1>
          <a:srgbClr val="FF9900"/>
        </a:lt1>
        <a:dk2>
          <a:srgbClr val="FFFFFF"/>
        </a:dk2>
        <a:lt2>
          <a:srgbClr val="8B3111"/>
        </a:lt2>
        <a:accent1>
          <a:srgbClr val="DD6D07"/>
        </a:accent1>
        <a:accent2>
          <a:srgbClr val="CC9900"/>
        </a:accent2>
        <a:accent3>
          <a:srgbClr val="FFCAAA"/>
        </a:accent3>
        <a:accent4>
          <a:srgbClr val="2A0000"/>
        </a:accent4>
        <a:accent5>
          <a:srgbClr val="EBBAAA"/>
        </a:accent5>
        <a:accent6>
          <a:srgbClr val="B98A00"/>
        </a:accent6>
        <a:hlink>
          <a:srgbClr val="CC3300"/>
        </a:hlink>
        <a:folHlink>
          <a:srgbClr val="CC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лои 6">
        <a:dk1>
          <a:srgbClr val="000000"/>
        </a:dk1>
        <a:lt1>
          <a:srgbClr val="FFFFE1"/>
        </a:lt1>
        <a:dk2>
          <a:srgbClr val="330033"/>
        </a:dk2>
        <a:lt2>
          <a:srgbClr val="330033"/>
        </a:lt2>
        <a:accent1>
          <a:srgbClr val="CCCC99"/>
        </a:accent1>
        <a:accent2>
          <a:srgbClr val="FF0000"/>
        </a:accent2>
        <a:accent3>
          <a:srgbClr val="FFFFEE"/>
        </a:accent3>
        <a:accent4>
          <a:srgbClr val="000000"/>
        </a:accent4>
        <a:accent5>
          <a:srgbClr val="E2E2CA"/>
        </a:accent5>
        <a:accent6>
          <a:srgbClr val="E70000"/>
        </a:accent6>
        <a:hlink>
          <a:srgbClr val="9900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лои 7">
        <a:dk1>
          <a:srgbClr val="000000"/>
        </a:dk1>
        <a:lt1>
          <a:srgbClr val="FFFFFF"/>
        </a:lt1>
        <a:dk2>
          <a:srgbClr val="000000"/>
        </a:dk2>
        <a:lt2>
          <a:srgbClr val="891411"/>
        </a:lt2>
        <a:accent1>
          <a:srgbClr val="4F917E"/>
        </a:accent1>
        <a:accent2>
          <a:srgbClr val="CC9900"/>
        </a:accent2>
        <a:accent3>
          <a:srgbClr val="FFFFFF"/>
        </a:accent3>
        <a:accent4>
          <a:srgbClr val="000000"/>
        </a:accent4>
        <a:accent5>
          <a:srgbClr val="B2C7C0"/>
        </a:accent5>
        <a:accent6>
          <a:srgbClr val="B98A00"/>
        </a:accent6>
        <a:hlink>
          <a:srgbClr val="5A84D8"/>
        </a:hlink>
        <a:folHlink>
          <a:srgbClr val="A0C6B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лои 8">
        <a:dk1>
          <a:srgbClr val="000000"/>
        </a:dk1>
        <a:lt1>
          <a:srgbClr val="FFFFFF"/>
        </a:lt1>
        <a:dk2>
          <a:srgbClr val="CC0000"/>
        </a:dk2>
        <a:lt2>
          <a:srgbClr val="999966"/>
        </a:lt2>
        <a:accent1>
          <a:srgbClr val="CCCCCC"/>
        </a:accent1>
        <a:accent2>
          <a:srgbClr val="CCCC6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B9B95C"/>
        </a:accent6>
        <a:hlink>
          <a:srgbClr val="666699"/>
        </a:hlink>
        <a:folHlink>
          <a:srgbClr val="CCCC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лои 9">
        <a:dk1>
          <a:srgbClr val="000000"/>
        </a:dk1>
        <a:lt1>
          <a:srgbClr val="FFFFFF"/>
        </a:lt1>
        <a:dk2>
          <a:srgbClr val="FF0000"/>
        </a:dk2>
        <a:lt2>
          <a:srgbClr val="009999"/>
        </a:lt2>
        <a:accent1>
          <a:srgbClr val="C7B505"/>
        </a:accent1>
        <a:accent2>
          <a:srgbClr val="FFFF66"/>
        </a:accent2>
        <a:accent3>
          <a:srgbClr val="FFFFFF"/>
        </a:accent3>
        <a:accent4>
          <a:srgbClr val="000000"/>
        </a:accent4>
        <a:accent5>
          <a:srgbClr val="E0D7AA"/>
        </a:accent5>
        <a:accent6>
          <a:srgbClr val="E7E75C"/>
        </a:accent6>
        <a:hlink>
          <a:srgbClr val="5A84D8"/>
        </a:hlink>
        <a:folHlink>
          <a:srgbClr val="A0C6B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лои 10">
        <a:dk1>
          <a:srgbClr val="000000"/>
        </a:dk1>
        <a:lt1>
          <a:srgbClr val="FFFFFF"/>
        </a:lt1>
        <a:dk2>
          <a:srgbClr val="660033"/>
        </a:dk2>
        <a:lt2>
          <a:srgbClr val="666699"/>
        </a:lt2>
        <a:accent1>
          <a:srgbClr val="95A3D1"/>
        </a:accent1>
        <a:accent2>
          <a:srgbClr val="FFFF66"/>
        </a:accent2>
        <a:accent3>
          <a:srgbClr val="FFFFFF"/>
        </a:accent3>
        <a:accent4>
          <a:srgbClr val="000000"/>
        </a:accent4>
        <a:accent5>
          <a:srgbClr val="C8CEE5"/>
        </a:accent5>
        <a:accent6>
          <a:srgbClr val="E7E75C"/>
        </a:accent6>
        <a:hlink>
          <a:srgbClr val="5A84D8"/>
        </a:hlink>
        <a:folHlink>
          <a:srgbClr val="CCCC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63</TotalTime>
  <Words>449</Words>
  <Application>Microsoft PowerPoint</Application>
  <PresentationFormat>Экран (4:3)</PresentationFormat>
  <Paragraphs>99</Paragraphs>
  <Slides>20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2</vt:i4>
      </vt:variant>
      <vt:variant>
        <vt:lpstr>Заголовки слайдов</vt:lpstr>
      </vt:variant>
      <vt:variant>
        <vt:i4>20</vt:i4>
      </vt:variant>
    </vt:vector>
  </HeadingPairs>
  <TitlesOfParts>
    <vt:vector size="23" baseType="lpstr">
      <vt:lpstr>pril</vt:lpstr>
      <vt:lpstr>Equation</vt:lpstr>
      <vt:lpstr>Формула</vt:lpstr>
      <vt:lpstr>Урок математики</vt:lpstr>
      <vt:lpstr>Девиз юных математиков:</vt:lpstr>
      <vt:lpstr>Давайте вспомним:</vt:lpstr>
      <vt:lpstr>Слайд 4</vt:lpstr>
      <vt:lpstr>Тема урока:  «Смешанные числа»</vt:lpstr>
      <vt:lpstr>Слайд 6</vt:lpstr>
      <vt:lpstr>Слайд 7</vt:lpstr>
      <vt:lpstr>Слайд 8</vt:lpstr>
      <vt:lpstr>Слайд 9</vt:lpstr>
      <vt:lpstr>Чтобы из неправильной дроби выделить целую часть, надо:</vt:lpstr>
      <vt:lpstr>Слайд 11</vt:lpstr>
      <vt:lpstr>Слайд 12</vt:lpstr>
      <vt:lpstr>Слайд 13</vt:lpstr>
      <vt:lpstr>Слайд 14</vt:lpstr>
      <vt:lpstr>Выделите целую часть из дробей:</vt:lpstr>
      <vt:lpstr>Слайд 16</vt:lpstr>
      <vt:lpstr>Слайд 17</vt:lpstr>
      <vt:lpstr>Слайд 18</vt:lpstr>
      <vt:lpstr>Подведем итоги работы:</vt:lpstr>
      <vt:lpstr>Спасибо за сотрудничество!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Урок математики</dc:title>
  <dc:creator>Мама</dc:creator>
  <cp:lastModifiedBy>Пользователь</cp:lastModifiedBy>
  <cp:revision>9</cp:revision>
  <dcterms:created xsi:type="dcterms:W3CDTF">2011-11-11T19:14:07Z</dcterms:created>
  <dcterms:modified xsi:type="dcterms:W3CDTF">2020-04-06T11:03:59Z</dcterms:modified>
</cp:coreProperties>
</file>