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2"/>
  </p:handoutMasterIdLst>
  <p:sldIdLst>
    <p:sldId id="286" r:id="rId2"/>
    <p:sldId id="262" r:id="rId3"/>
    <p:sldId id="261" r:id="rId4"/>
    <p:sldId id="256" r:id="rId5"/>
    <p:sldId id="267" r:id="rId6"/>
    <p:sldId id="268" r:id="rId7"/>
    <p:sldId id="269" r:id="rId8"/>
    <p:sldId id="270" r:id="rId9"/>
    <p:sldId id="260" r:id="rId10"/>
    <p:sldId id="287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6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316A868-0B47-4DD8-B1EE-EA87AD7B781A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1DA2D9A-4D44-4DED-A89F-50B0BE235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7A61B1-AD32-484A-84C2-B3317A4EC83D}" type="datetimeFigureOut">
              <a:rPr lang="en-US"/>
              <a:pPr/>
              <a:t>4/6/2020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E112E-C060-4DFA-B2DB-007718D4D9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0A0F52-E8AE-4A0F-964A-109A78CC0441}" type="datetimeFigureOut">
              <a:rPr lang="en-US"/>
              <a:pPr/>
              <a:t>4/6/2020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50D57-86F9-4C5F-97D8-7486698C62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7FB546-1427-4215-A351-FE3CA0D95D04}" type="datetimeFigureOut">
              <a:rPr lang="en-US"/>
              <a:pPr/>
              <a:t>4/6/2020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E187E-4F9F-4408-8D0E-A824D04C0D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2D508E-30D9-4719-82C2-E5FDA13C9451}" type="datetimeFigureOut">
              <a:rPr lang="en-US"/>
              <a:pPr/>
              <a:t>4/6/2020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195EB1-13E0-4EB6-A1E6-02F391BECB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35C762-CDED-454D-B2CB-EF9FAC1B1001}" type="datetimeFigureOut">
              <a:rPr lang="en-US"/>
              <a:pPr/>
              <a:t>4/6/2020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A53FD-130C-4B94-89F0-BC28E3766A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AB40A7-8DB8-4166-A9F1-E3AFF7C61168}" type="datetimeFigureOut">
              <a:rPr lang="en-US"/>
              <a:pPr/>
              <a:t>4/6/2020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516E51-6A50-4286-9C19-4FB159E161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F68727-BDA9-4EC5-8736-D349317BDFFD}" type="datetimeFigureOut">
              <a:rPr lang="en-US"/>
              <a:pPr/>
              <a:t>4/6/2020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B23175-6685-4C9F-B8F3-BD15D8BA07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3413DB-B184-457A-9825-81BF703E1910}" type="datetimeFigureOut">
              <a:rPr lang="en-US"/>
              <a:pPr/>
              <a:t>4/6/2020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54A88C-4B63-4AD9-A1A0-A76B9542ED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A2F826-D9AC-4DB2-BB35-2AE94B64ECDF}" type="datetimeFigureOut">
              <a:rPr lang="en-US"/>
              <a:pPr/>
              <a:t>4/6/2020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B05A5-D5B8-40CF-BA82-9557C95D15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75764C-CFC7-4652-B7E1-C5EE6A12156B}" type="datetimeFigureOut">
              <a:rPr lang="en-US"/>
              <a:pPr/>
              <a:t>4/6/2020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041F7-54A1-4100-8EA8-E0C462BB8A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DEB8A0-A3FB-4B48-9929-3F5C33B2FDD5}" type="datetimeFigureOut">
              <a:rPr lang="en-US"/>
              <a:pPr/>
              <a:t>4/6/2020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054D2F-9F5E-4B72-997C-E13A6FDB38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0DB0485-6BEB-42A6-85AB-5CCE7902FD3B}" type="datetimeFigureOut">
              <a:rPr lang="en-US"/>
              <a:pPr/>
              <a:t>4/6/2020</a:t>
            </a:fld>
            <a:endParaRPr lang="ru-RU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62C71B-B36A-4C4A-8F96-FC74BA727B3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megalib.org/mod/Image/ShowImage/path-librus_covers/19755.jpg.size-.old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hyperlink" Target="http://www.shkolnymir.info/images/stories/Pisately/Oseeva.jpg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megalib.org/mod/Image/ShowImage/path-librus_covers/19755.jpg.size-.old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hyperlink" Target="http://www.shkolnymir.info/images/stories/Pisately/Oseeva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r>
              <a:rPr lang="ru-RU" b="1">
                <a:solidFill>
                  <a:srgbClr val="A50021"/>
                </a:solidFill>
                <a:latin typeface="Comic Sans MS" pitchFamily="66" charset="0"/>
              </a:rPr>
              <a:t>В. Осеева «Почему?»</a:t>
            </a:r>
          </a:p>
        </p:txBody>
      </p:sp>
      <p:sp>
        <p:nvSpPr>
          <p:cNvPr id="14338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marL="0" indent="0">
              <a:buFontTx/>
              <a:buNone/>
            </a:pPr>
            <a:endParaRPr lang="ru-RU" sz="2800"/>
          </a:p>
        </p:txBody>
      </p:sp>
      <p:pic>
        <p:nvPicPr>
          <p:cNvPr id="14339" name="Picture 7" descr="Картинка 4 из 2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916113"/>
            <a:ext cx="4141787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8" descr="Картинка 5 из 298">
            <a:hlinkClick r:id="rId4"/>
          </p:cNvPr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900113" y="2205038"/>
            <a:ext cx="2438400" cy="3286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Grp="1"/>
          </p:cNvSpPr>
          <p:nvPr>
            <p:ph type="title" idx="4294967295"/>
          </p:nvPr>
        </p:nvSpPr>
        <p:spPr>
          <a:xfrm>
            <a:off x="468313" y="765175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kern="1200">
                <a:solidFill>
                  <a:srgbClr val="A50021"/>
                </a:solidFill>
                <a:latin typeface="Comic Sans MS" pitchFamily="66" charset="0"/>
                <a:ea typeface="+mj-ea"/>
                <a:cs typeface="+mj-cs"/>
              </a:rPr>
              <a:t>Валентина  Александровна  Осеева  (1902- 1969)</a:t>
            </a:r>
          </a:p>
        </p:txBody>
      </p:sp>
      <p:sp>
        <p:nvSpPr>
          <p:cNvPr id="3083" name="Rectangle 11"/>
          <p:cNvSpPr>
            <a:spLocks noGrp="1"/>
          </p:cNvSpPr>
          <p:nvPr>
            <p:ph type="body" sz="half" idx="4294967295"/>
          </p:nvPr>
        </p:nvSpPr>
        <p:spPr>
          <a:xfrm>
            <a:off x="4211638" y="2060575"/>
            <a:ext cx="44704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>
                <a:solidFill>
                  <a:srgbClr val="A50021"/>
                </a:solidFill>
                <a:latin typeface="Comic Sans MS" pitchFamily="66" charset="0"/>
              </a:rPr>
              <a:t>Родилась в Киеве  в семье инженера.</a:t>
            </a:r>
            <a:br>
              <a:rPr lang="ru-RU" sz="2000" b="1">
                <a:solidFill>
                  <a:srgbClr val="A50021"/>
                </a:solidFill>
                <a:latin typeface="Comic Sans MS" pitchFamily="66" charset="0"/>
              </a:rPr>
            </a:br>
            <a:endParaRPr lang="ru-RU" sz="2000" b="1">
              <a:solidFill>
                <a:srgbClr val="A5002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rgbClr val="A50021"/>
                </a:solidFill>
                <a:latin typeface="Comic Sans MS" pitchFamily="66" charset="0"/>
              </a:rPr>
              <a:t>В юные годы мечтала стать актрисой и даже поступила на актерский факультет.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b="1">
              <a:solidFill>
                <a:srgbClr val="A5002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rgbClr val="A50021"/>
                </a:solidFill>
                <a:latin typeface="Comic Sans MS" pitchFamily="66" charset="0"/>
              </a:rPr>
              <a:t> В 21 год юная Валя Осеева, придя однажды в трудовую коммуну для беспризорных детей, поняла, что ее настоящее призвание - воспитывать детей. </a:t>
            </a: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rgbClr val="A50021"/>
                </a:solidFill>
                <a:latin typeface="Comic Sans MS" pitchFamily="66" charset="0"/>
              </a:rPr>
              <a:t>Шестнадцать лет она отдала воспитанию детей-беспризорников и малолетних правонарушителей.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50A98AA-1D74-4894-B611-C14295098E3F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06.04.2020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A2511EC-C190-475F-8D93-9CD9D82F9EDF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5365" name="Picture 4" descr="сканирование0016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2060575"/>
            <a:ext cx="3360738" cy="42497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r>
              <a:rPr lang="ru-RU" b="1">
                <a:solidFill>
                  <a:srgbClr val="A50021"/>
                </a:solidFill>
                <a:latin typeface="Comic Sans MS" pitchFamily="66" charset="0"/>
              </a:rPr>
              <a:t>В. Осеева «Почему?»</a:t>
            </a:r>
          </a:p>
        </p:txBody>
      </p:sp>
      <p:sp>
        <p:nvSpPr>
          <p:cNvPr id="16386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marL="0" indent="0">
              <a:buFontTx/>
              <a:buNone/>
            </a:pPr>
            <a:endParaRPr lang="ru-RU" sz="2800"/>
          </a:p>
        </p:txBody>
      </p:sp>
      <p:pic>
        <p:nvPicPr>
          <p:cNvPr id="16387" name="Picture 7" descr="Картинка 4 из 2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916113"/>
            <a:ext cx="4141787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8" descr="Картинка 5 из 298">
            <a:hlinkClick r:id="rId4"/>
          </p:cNvPr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900113" y="2205038"/>
            <a:ext cx="2438400" cy="3286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700225">
            <a:off x="1354138" y="792163"/>
            <a:ext cx="295592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67200" y="762000"/>
            <a:ext cx="357379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Реликвия -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125913" y="2057400"/>
            <a:ext cx="417988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Calibri" pitchFamily="34" charset="0"/>
              </a:rPr>
              <a:t>вещь, хранимая как память о прошлом.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69215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kern="1200">
                <a:solidFill>
                  <a:srgbClr val="A50021"/>
                </a:solidFill>
                <a:latin typeface="Comic Sans MS" pitchFamily="66" charset="0"/>
                <a:ea typeface="+mj-ea"/>
                <a:cs typeface="+mj-cs"/>
              </a:rPr>
              <a:t>Выбери  ответ,  который  ты  считаешь  правильным</a:t>
            </a:r>
          </a:p>
        </p:txBody>
      </p:sp>
      <p:sp>
        <p:nvSpPr>
          <p:cNvPr id="6144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2420938"/>
            <a:ext cx="8229600" cy="3705225"/>
          </a:xfrm>
        </p:spPr>
        <p:txBody>
          <a:bodyPr/>
          <a:lstStyle/>
          <a:p>
            <a:pPr algn="ctr"/>
            <a:r>
              <a:rPr lang="ru-RU" b="1">
                <a:solidFill>
                  <a:srgbClr val="A50021"/>
                </a:solidFill>
                <a:latin typeface="Comic Sans MS" pitchFamily="66" charset="0"/>
              </a:rPr>
              <a:t>Мальчик  признался  в  своём  поступке,  потому  что  его  мучила  совесть;</a:t>
            </a:r>
          </a:p>
          <a:p>
            <a:pPr algn="ctr"/>
            <a:r>
              <a:rPr lang="ru-RU" b="1">
                <a:solidFill>
                  <a:srgbClr val="A50021"/>
                </a:solidFill>
                <a:latin typeface="Comic Sans MS" pitchFamily="66" charset="0"/>
              </a:rPr>
              <a:t>Мальчику  было  жаль  Бума;</a:t>
            </a:r>
          </a:p>
          <a:p>
            <a:pPr algn="ctr"/>
            <a:r>
              <a:rPr lang="ru-RU" b="1">
                <a:solidFill>
                  <a:srgbClr val="A50021"/>
                </a:solidFill>
                <a:latin typeface="Comic Sans MS" pitchFamily="66" charset="0"/>
              </a:rPr>
              <a:t>Мальчик  боялся  наказания;</a:t>
            </a:r>
          </a:p>
          <a:p>
            <a:pPr algn="ctr"/>
            <a:r>
              <a:rPr lang="ru-RU" b="1">
                <a:solidFill>
                  <a:srgbClr val="A50021"/>
                </a:solidFill>
                <a:latin typeface="Comic Sans MS" pitchFamily="66" charset="0"/>
              </a:rPr>
              <a:t>Мальчик  жалел  маму.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5"/>
          <p:cNvPicPr>
            <a:picLocks noChangeAspect="1"/>
          </p:cNvPicPr>
          <p:nvPr/>
        </p:nvPicPr>
        <p:blipFill>
          <a:blip r:embed="rId2"/>
          <a:srcRect l="14874" t="7275" r="62000" b="49486"/>
          <a:stretch>
            <a:fillRect/>
          </a:stretch>
        </p:blipFill>
        <p:spPr bwMode="auto">
          <a:xfrm>
            <a:off x="838200" y="1600200"/>
            <a:ext cx="2452688" cy="334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3886200" y="1219200"/>
            <a:ext cx="4572000" cy="4267200"/>
          </a:xfrm>
          <a:prstGeom prst="wedgeRoundRectCallout">
            <a:avLst>
              <a:gd name="adj1" fmla="val -81833"/>
              <a:gd name="adj2" fmla="val -29857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b="1">
                <a:solidFill>
                  <a:srgbClr val="FF0000"/>
                </a:solidFill>
              </a:rPr>
              <a:t>Ответь устно на вопросы</a:t>
            </a:r>
            <a:br>
              <a:rPr lang="ru-RU" sz="4000" b="1">
                <a:solidFill>
                  <a:srgbClr val="FF0000"/>
                </a:solidFill>
              </a:rPr>
            </a:br>
            <a:r>
              <a:rPr lang="ru-RU" sz="4000" b="1">
                <a:solidFill>
                  <a:srgbClr val="FF0000"/>
                </a:solidFill>
                <a:latin typeface="Comic Sans MS" pitchFamily="66" charset="0"/>
              </a:rPr>
              <a:t>Почему?</a:t>
            </a:r>
          </a:p>
        </p:txBody>
      </p:sp>
      <p:sp>
        <p:nvSpPr>
          <p:cNvPr id="66565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b="1">
                <a:solidFill>
                  <a:srgbClr val="A50021"/>
                </a:solidFill>
                <a:latin typeface="Comic Sans MS" pitchFamily="66" charset="0"/>
              </a:rPr>
              <a:t>Почему  мой  сын  не  сказал  мне  правду  сразу,  а разбудил  меня  ночью?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ьная выноска 1"/>
          <p:cNvSpPr/>
          <p:nvPr/>
        </p:nvSpPr>
        <p:spPr>
          <a:xfrm>
            <a:off x="304800" y="1295400"/>
            <a:ext cx="5791200" cy="4572000"/>
          </a:xfrm>
          <a:prstGeom prst="wedgeEllipseCallout">
            <a:avLst>
              <a:gd name="adj1" fmla="val 67223"/>
              <a:gd name="adj2" fmla="val -24555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549275"/>
            <a:ext cx="8229600" cy="868363"/>
          </a:xfrm>
        </p:spPr>
        <p:txBody>
          <a:bodyPr/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Почему?</a:t>
            </a:r>
          </a:p>
        </p:txBody>
      </p:sp>
      <p:sp>
        <p:nvSpPr>
          <p:cNvPr id="62469" name="Rectangle 5"/>
          <p:cNvSpPr>
            <a:spLocks noGrp="1"/>
          </p:cNvSpPr>
          <p:nvPr>
            <p:ph type="body" sz="half" idx="4294967295"/>
          </p:nvPr>
        </p:nvSpPr>
        <p:spPr>
          <a:xfrm>
            <a:off x="685800" y="1720850"/>
            <a:ext cx="5699125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3600" b="1">
                <a:solidFill>
                  <a:srgbClr val="A50021"/>
                </a:solidFill>
                <a:latin typeface="Comic Sans MS" pitchFamily="66" charset="0"/>
              </a:rPr>
              <a:t>Почему  мама нисколько  не  бранила меня, почему  она даже  обрадовалась,  что  чашку разбил  я,  а не  Бум?  </a:t>
            </a:r>
          </a:p>
        </p:txBody>
      </p:sp>
      <p:pic>
        <p:nvPicPr>
          <p:cNvPr id="23556" name="Рисунок 5"/>
          <p:cNvPicPr>
            <a:picLocks noChangeAspect="1"/>
          </p:cNvPicPr>
          <p:nvPr/>
        </p:nvPicPr>
        <p:blipFill>
          <a:blip r:embed="rId2"/>
          <a:srcRect r="84375" b="51370"/>
          <a:stretch>
            <a:fillRect/>
          </a:stretch>
        </p:blipFill>
        <p:spPr bwMode="auto">
          <a:xfrm>
            <a:off x="6742113" y="2438400"/>
            <a:ext cx="1676400" cy="380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5"/>
          <p:cNvPicPr>
            <a:picLocks noChangeAspect="1"/>
          </p:cNvPicPr>
          <p:nvPr/>
        </p:nvPicPr>
        <p:blipFill>
          <a:blip r:embed="rId2"/>
          <a:srcRect l="74875" t="36986"/>
          <a:stretch>
            <a:fillRect/>
          </a:stretch>
        </p:blipFill>
        <p:spPr bwMode="auto">
          <a:xfrm>
            <a:off x="6553200" y="2933700"/>
            <a:ext cx="1838325" cy="336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>
            <a:off x="-228600" y="895350"/>
            <a:ext cx="6867525" cy="4622800"/>
          </a:xfrm>
          <a:prstGeom prst="cloudCallout">
            <a:avLst>
              <a:gd name="adj1" fmla="val 60420"/>
              <a:gd name="adj2" fmla="val -1098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79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Почему?</a:t>
            </a:r>
          </a:p>
        </p:txBody>
      </p:sp>
      <p:sp>
        <p:nvSpPr>
          <p:cNvPr id="64518" name="Rectangle 6"/>
          <p:cNvSpPr>
            <a:spLocks noGrp="1"/>
          </p:cNvSpPr>
          <p:nvPr>
            <p:ph type="body" sz="half" idx="4294967295"/>
          </p:nvPr>
        </p:nvSpPr>
        <p:spPr>
          <a:xfrm>
            <a:off x="685800" y="1447800"/>
            <a:ext cx="4691063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>
                <a:solidFill>
                  <a:srgbClr val="A50021"/>
                </a:solidFill>
                <a:latin typeface="Comic Sans MS" pitchFamily="66" charset="0"/>
              </a:rPr>
              <a:t>Почему  меня  выгнали  во  двор,  почему  впустили  и обласкали сейчас?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5674" y="452521"/>
            <a:ext cx="575779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Собери пословицу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524000"/>
            <a:ext cx="4191000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b="1" dirty="0">
                <a:latin typeface="+mn-lt"/>
              </a:rPr>
              <a:t>Нет лучше дружка,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2800" b="1" dirty="0"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rgbClr val="00B050"/>
                </a:solidFill>
                <a:latin typeface="+mn-lt"/>
              </a:rPr>
              <a:t>Сумел провиниться,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2800" b="1" dirty="0"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Лучше горькая правда,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48200" y="1524000"/>
            <a:ext cx="3760788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чем сладкая ложь.</a:t>
            </a:r>
          </a:p>
          <a:p>
            <a:endParaRPr lang="ru-RU" sz="2800" b="1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чем родная матушка.</a:t>
            </a:r>
          </a:p>
          <a:p>
            <a:endParaRPr lang="ru-RU" sz="2800" b="1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сумей и повиниться.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6609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6609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156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Arial</vt:lpstr>
      <vt:lpstr>Comic Sans MS</vt:lpstr>
      <vt:lpstr>Wingdings</vt:lpstr>
      <vt:lpstr>Оформление по умолчанию</vt:lpstr>
      <vt:lpstr>В. Осеева «Почему?»</vt:lpstr>
      <vt:lpstr>Валентина  Александровна  Осеева  (1902- 1969)</vt:lpstr>
      <vt:lpstr>В. Осеева «Почему?»</vt:lpstr>
      <vt:lpstr>Слайд 4</vt:lpstr>
      <vt:lpstr>Выбери  ответ,  который  ты  считаешь  правильным</vt:lpstr>
      <vt:lpstr>Ответь устно на вопросы Почему?</vt:lpstr>
      <vt:lpstr>Почему?</vt:lpstr>
      <vt:lpstr>Почему?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USER</cp:lastModifiedBy>
  <cp:revision>16</cp:revision>
  <cp:lastPrinted>2017-03-12T18:02:18Z</cp:lastPrinted>
  <dcterms:created xsi:type="dcterms:W3CDTF">2013-10-20T14:43:13Z</dcterms:created>
  <dcterms:modified xsi:type="dcterms:W3CDTF">2020-04-05T21:15:06Z</dcterms:modified>
</cp:coreProperties>
</file>