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5" r:id="rId5"/>
    <p:sldId id="266" r:id="rId6"/>
    <p:sldId id="259" r:id="rId7"/>
    <p:sldId id="261" r:id="rId8"/>
    <p:sldId id="260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C36D-23CC-4BC1-83DD-B45C4CA0B57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28B6-CA7B-4938-9A04-F6D1F3302A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C36D-23CC-4BC1-83DD-B45C4CA0B57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28B6-CA7B-4938-9A04-F6D1F3302A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C36D-23CC-4BC1-83DD-B45C4CA0B57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28B6-CA7B-4938-9A04-F6D1F3302A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C36D-23CC-4BC1-83DD-B45C4CA0B57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28B6-CA7B-4938-9A04-F6D1F3302A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C36D-23CC-4BC1-83DD-B45C4CA0B57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28B6-CA7B-4938-9A04-F6D1F3302A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C36D-23CC-4BC1-83DD-B45C4CA0B57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28B6-CA7B-4938-9A04-F6D1F3302A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C36D-23CC-4BC1-83DD-B45C4CA0B57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28B6-CA7B-4938-9A04-F6D1F3302A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C36D-23CC-4BC1-83DD-B45C4CA0B57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28B6-CA7B-4938-9A04-F6D1F3302A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C36D-23CC-4BC1-83DD-B45C4CA0B57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28B6-CA7B-4938-9A04-F6D1F3302A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C36D-23CC-4BC1-83DD-B45C4CA0B57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528B6-CA7B-4938-9A04-F6D1F3302A8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CC36D-23CC-4BC1-83DD-B45C4CA0B57A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3528B6-CA7B-4938-9A04-F6D1F3302A8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C3528B6-CA7B-4938-9A04-F6D1F3302A8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EECC36D-23CC-4BC1-83DD-B45C4CA0B57A}" type="datetimeFigureOut">
              <a:rPr lang="ru-RU" smtClean="0"/>
              <a:t>06.04.2020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60602" y="2564904"/>
            <a:ext cx="3816424" cy="17526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2060"/>
                </a:solidFill>
              </a:rPr>
              <a:t>Родился 3 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002060"/>
                </a:solidFill>
              </a:rPr>
              <a:t>июня 1867 года в деревне </a:t>
            </a:r>
            <a:r>
              <a:rPr lang="ru-RU" sz="3200" b="1" dirty="0" err="1">
                <a:solidFill>
                  <a:srgbClr val="002060"/>
                </a:solidFill>
              </a:rPr>
              <a:t>Гумнищи</a:t>
            </a:r>
            <a:r>
              <a:rPr lang="ru-RU" sz="3200" b="1" dirty="0">
                <a:solidFill>
                  <a:srgbClr val="002060"/>
                </a:solidFill>
              </a:rPr>
              <a:t> 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002060"/>
                </a:solidFill>
              </a:rPr>
              <a:t>Шуйского уезда </a:t>
            </a:r>
          </a:p>
          <a:p>
            <a:pPr algn="ctr">
              <a:defRPr/>
            </a:pPr>
            <a:r>
              <a:rPr lang="ru-RU" sz="3200" b="1" dirty="0">
                <a:solidFill>
                  <a:srgbClr val="002060"/>
                </a:solidFill>
              </a:rPr>
              <a:t>Владимирской </a:t>
            </a:r>
            <a:r>
              <a:rPr lang="ru-RU" sz="3200" b="1" dirty="0" smtClean="0">
                <a:solidFill>
                  <a:srgbClr val="002060"/>
                </a:solidFill>
              </a:rPr>
              <a:t>губернии</a:t>
            </a:r>
            <a:r>
              <a:rPr lang="ru-RU" sz="3200" b="1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6751"/>
            <a:ext cx="4657725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C:\Users\user\Desktop\Рисунок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44" y="908720"/>
            <a:ext cx="3403600" cy="447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03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 чем мы сегодня говорили на уроке?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Бальмонт Константин Дмитриевич </a:t>
            </a:r>
            <a:r>
              <a:rPr lang="ru-RU" sz="3200" i="1" dirty="0" smtClean="0"/>
              <a:t>(«Золотая рыбка», «Росинка»)</a:t>
            </a:r>
          </a:p>
          <a:p>
            <a:pPr marL="114300" indent="0">
              <a:buNone/>
            </a:pPr>
            <a:endParaRPr lang="ru-RU" sz="3200" i="1" dirty="0" smtClean="0"/>
          </a:p>
          <a:p>
            <a:r>
              <a:rPr lang="ru-RU" sz="3200" dirty="0" smtClean="0"/>
              <a:t>Блок Александр Александрович </a:t>
            </a:r>
            <a:r>
              <a:rPr lang="ru-RU" sz="3200" i="1" dirty="0" smtClean="0"/>
              <a:t>(«На лугу»)</a:t>
            </a:r>
          </a:p>
          <a:p>
            <a:pPr marL="11430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53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Домашнее задание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(на 13 апреля)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sz="4000" b="1" dirty="0" smtClean="0"/>
              <a:t>с.244 наизусть </a:t>
            </a:r>
          </a:p>
          <a:p>
            <a:pPr marL="0" indent="0" algn="ctr">
              <a:buNone/>
            </a:pPr>
            <a:r>
              <a:rPr lang="ru-RU" sz="4000" b="1" dirty="0" smtClean="0"/>
              <a:t>Есенин Сергей Александрович</a:t>
            </a:r>
          </a:p>
          <a:p>
            <a:pPr marL="0" indent="0" algn="ctr">
              <a:buNone/>
            </a:pPr>
            <a:r>
              <a:rPr lang="ru-RU" sz="4000" b="1" dirty="0" smtClean="0"/>
              <a:t> «Я покинул родимый дом»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150962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Рисунок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03" y="1268760"/>
            <a:ext cx="421764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user\Desktop\Рисунок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966" y="2852936"/>
            <a:ext cx="3649663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70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4632"/>
            <a:ext cx="8219256" cy="56207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К.Д Бальмонт  «Золотая рыбка»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7544" y="620688"/>
            <a:ext cx="4040188" cy="6120680"/>
          </a:xfrm>
        </p:spPr>
        <p:txBody>
          <a:bodyPr>
            <a:noAutofit/>
          </a:bodyPr>
          <a:lstStyle/>
          <a:p>
            <a:r>
              <a:rPr lang="ru-RU" sz="2000" b="1" dirty="0"/>
              <a:t>В замке был веселый бал,</a:t>
            </a:r>
            <a:br>
              <a:rPr lang="ru-RU" sz="2000" b="1" dirty="0"/>
            </a:br>
            <a:r>
              <a:rPr lang="ru-RU" sz="2000" b="1" dirty="0"/>
              <a:t>Музыканты пели.</a:t>
            </a:r>
            <a:br>
              <a:rPr lang="ru-RU" sz="2000" b="1" dirty="0"/>
            </a:br>
            <a:r>
              <a:rPr lang="ru-RU" sz="2000" b="1" dirty="0"/>
              <a:t>Ветерок в саду качал</a:t>
            </a:r>
            <a:br>
              <a:rPr lang="ru-RU" sz="2000" b="1" dirty="0"/>
            </a:br>
            <a:r>
              <a:rPr lang="ru-RU" sz="2000" b="1" dirty="0"/>
              <a:t>Легкие качели</a:t>
            </a:r>
            <a:r>
              <a:rPr lang="ru-RU" sz="2000" b="1" dirty="0" smtClean="0"/>
              <a:t>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В </a:t>
            </a:r>
            <a:r>
              <a:rPr lang="ru-RU" sz="2000" b="1" dirty="0"/>
              <a:t>замке, в сладостном бреду,</a:t>
            </a:r>
            <a:br>
              <a:rPr lang="ru-RU" sz="2000" b="1" dirty="0"/>
            </a:br>
            <a:r>
              <a:rPr lang="ru-RU" sz="2000" b="1" dirty="0"/>
              <a:t>Пела, пела скрипка.</a:t>
            </a:r>
            <a:br>
              <a:rPr lang="ru-RU" sz="2000" b="1" dirty="0"/>
            </a:br>
            <a:r>
              <a:rPr lang="ru-RU" sz="2000" b="1" dirty="0"/>
              <a:t>А в саду была в пруду</a:t>
            </a:r>
            <a:br>
              <a:rPr lang="ru-RU" sz="2000" b="1" dirty="0"/>
            </a:br>
            <a:r>
              <a:rPr lang="ru-RU" sz="2000" b="1" dirty="0"/>
              <a:t>Золотая рыбка</a:t>
            </a:r>
            <a:r>
              <a:rPr lang="ru-RU" sz="2000" b="1" dirty="0" smtClean="0"/>
              <a:t>.</a:t>
            </a:r>
          </a:p>
          <a:p>
            <a:endParaRPr lang="ru-RU" sz="2000" b="1" dirty="0"/>
          </a:p>
          <a:p>
            <a:r>
              <a:rPr lang="ru-RU" sz="2000" b="1" dirty="0"/>
              <a:t>И кружились под луной,</a:t>
            </a:r>
            <a:br>
              <a:rPr lang="ru-RU" sz="2000" b="1" dirty="0"/>
            </a:br>
            <a:r>
              <a:rPr lang="ru-RU" sz="2000" b="1" dirty="0"/>
              <a:t>Точно вырезные,</a:t>
            </a:r>
            <a:br>
              <a:rPr lang="ru-RU" sz="2000" b="1" dirty="0"/>
            </a:br>
            <a:r>
              <a:rPr lang="ru-RU" sz="2000" b="1" dirty="0"/>
              <a:t>Опьяненные весной,</a:t>
            </a:r>
            <a:br>
              <a:rPr lang="ru-RU" sz="2000" b="1" dirty="0"/>
            </a:br>
            <a:r>
              <a:rPr lang="ru-RU" sz="2000" b="1" dirty="0"/>
              <a:t>Бабочки ночные</a:t>
            </a:r>
            <a:r>
              <a:rPr lang="ru-RU" sz="2000" b="1" dirty="0" smtClean="0"/>
              <a:t>.</a:t>
            </a:r>
          </a:p>
          <a:p>
            <a:endParaRPr lang="ru-RU" sz="2000" b="1" dirty="0"/>
          </a:p>
          <a:p>
            <a:r>
              <a:rPr lang="ru-RU" sz="2000" b="1" dirty="0"/>
              <a:t>Пруд качал в себе звезду,</a:t>
            </a:r>
            <a:br>
              <a:rPr lang="ru-RU" sz="2000" b="1" dirty="0"/>
            </a:br>
            <a:r>
              <a:rPr lang="ru-RU" sz="2000" b="1" dirty="0"/>
              <a:t>Гнулись травы гибко,</a:t>
            </a:r>
            <a:br>
              <a:rPr lang="ru-RU" sz="2000" b="1" dirty="0"/>
            </a:br>
            <a:r>
              <a:rPr lang="ru-RU" sz="2000" b="1" dirty="0"/>
              <a:t>И мелькала там в пруду</a:t>
            </a:r>
            <a:br>
              <a:rPr lang="ru-RU" sz="2000" b="1" dirty="0"/>
            </a:br>
            <a:r>
              <a:rPr lang="ru-RU" sz="2000" b="1" dirty="0"/>
              <a:t>Золотая рыбка.</a:t>
            </a:r>
          </a:p>
          <a:p>
            <a:endParaRPr lang="ru-RU" sz="20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692696"/>
            <a:ext cx="4041775" cy="576064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Хоть не видели ее</a:t>
            </a:r>
            <a:br>
              <a:rPr lang="ru-RU" b="1" dirty="0" smtClean="0"/>
            </a:br>
            <a:r>
              <a:rPr lang="ru-RU" b="1" dirty="0" smtClean="0"/>
              <a:t>Музыканты бала,</a:t>
            </a:r>
            <a:br>
              <a:rPr lang="ru-RU" b="1" dirty="0" smtClean="0"/>
            </a:br>
            <a:r>
              <a:rPr lang="ru-RU" b="1" dirty="0" smtClean="0"/>
              <a:t>Но от рыбки, от неё,</a:t>
            </a:r>
            <a:br>
              <a:rPr lang="ru-RU" b="1" dirty="0" smtClean="0"/>
            </a:br>
            <a:r>
              <a:rPr lang="ru-RU" b="1" dirty="0" smtClean="0"/>
              <a:t>Музыка звучала.</a:t>
            </a:r>
          </a:p>
          <a:p>
            <a:endParaRPr lang="ru-RU" b="1" dirty="0" smtClean="0"/>
          </a:p>
          <a:p>
            <a:r>
              <a:rPr lang="ru-RU" b="1" dirty="0" smtClean="0"/>
              <a:t>Чуть настанет тишина,</a:t>
            </a:r>
            <a:br>
              <a:rPr lang="ru-RU" b="1" dirty="0" smtClean="0"/>
            </a:br>
            <a:r>
              <a:rPr lang="ru-RU" b="1" dirty="0" smtClean="0"/>
              <a:t>Золотая рыбка</a:t>
            </a:r>
            <a:br>
              <a:rPr lang="ru-RU" b="1" dirty="0" smtClean="0"/>
            </a:br>
            <a:r>
              <a:rPr lang="ru-RU" b="1" dirty="0" smtClean="0"/>
              <a:t>Промелькнет, и вновь видна</a:t>
            </a:r>
            <a:br>
              <a:rPr lang="ru-RU" b="1" dirty="0" smtClean="0"/>
            </a:br>
            <a:r>
              <a:rPr lang="ru-RU" b="1" dirty="0" smtClean="0"/>
              <a:t>Меж гостей улыбка.</a:t>
            </a:r>
          </a:p>
          <a:p>
            <a:endParaRPr lang="ru-RU" b="1" dirty="0" smtClean="0"/>
          </a:p>
          <a:p>
            <a:r>
              <a:rPr lang="ru-RU" b="1" dirty="0" smtClean="0"/>
              <a:t>Снова скрипка зазвучит,</a:t>
            </a:r>
            <a:br>
              <a:rPr lang="ru-RU" b="1" dirty="0" smtClean="0"/>
            </a:br>
            <a:r>
              <a:rPr lang="ru-RU" b="1" dirty="0" smtClean="0"/>
              <a:t>Песня раздается.</a:t>
            </a:r>
            <a:br>
              <a:rPr lang="ru-RU" b="1" dirty="0" smtClean="0"/>
            </a:br>
            <a:r>
              <a:rPr lang="ru-RU" b="1" dirty="0" smtClean="0"/>
              <a:t>И в сердцах любовь журчит,</a:t>
            </a:r>
            <a:br>
              <a:rPr lang="ru-RU" b="1" dirty="0" smtClean="0"/>
            </a:br>
            <a:r>
              <a:rPr lang="ru-RU" b="1" dirty="0" smtClean="0"/>
              <a:t>И весна смеется.</a:t>
            </a:r>
          </a:p>
          <a:p>
            <a:endParaRPr lang="ru-RU" b="1" dirty="0" smtClean="0"/>
          </a:p>
          <a:p>
            <a:r>
              <a:rPr lang="ru-RU" b="1" dirty="0" smtClean="0"/>
              <a:t>Взор ко взору шепчет: «Жду!»</a:t>
            </a:r>
            <a:br>
              <a:rPr lang="ru-RU" b="1" dirty="0" smtClean="0"/>
            </a:br>
            <a:r>
              <a:rPr lang="ru-RU" b="1" dirty="0" smtClean="0"/>
              <a:t>Так светло и зыбко,</a:t>
            </a:r>
            <a:br>
              <a:rPr lang="ru-RU" b="1" dirty="0" smtClean="0"/>
            </a:br>
            <a:r>
              <a:rPr lang="ru-RU" b="1" dirty="0" smtClean="0"/>
              <a:t>Оттого что там в пруду —</a:t>
            </a:r>
            <a:br>
              <a:rPr lang="ru-RU" b="1" dirty="0" smtClean="0"/>
            </a:br>
            <a:r>
              <a:rPr lang="ru-RU" b="1" dirty="0" smtClean="0"/>
              <a:t>Золотая рыбка.</a:t>
            </a:r>
          </a:p>
          <a:p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12976"/>
            <a:ext cx="1225550" cy="1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097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Языковые средства </a:t>
            </a:r>
            <a:r>
              <a:rPr lang="ru-RU" sz="3200" b="1" dirty="0" smtClean="0">
                <a:solidFill>
                  <a:srgbClr val="FF0000"/>
                </a:solidFill>
              </a:rPr>
              <a:t>выразительности в </a:t>
            </a:r>
            <a:r>
              <a:rPr lang="ru-RU" sz="3200" b="1" dirty="0">
                <a:solidFill>
                  <a:srgbClr val="FF0000"/>
                </a:solidFill>
              </a:rPr>
              <a:t>лирическом произведении</a:t>
            </a:r>
            <a:endParaRPr lang="ru-RU" sz="3200" b="1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b="1" u="sng" dirty="0">
                <a:solidFill>
                  <a:srgbClr val="0070C0"/>
                </a:solidFill>
              </a:rPr>
              <a:t>Олицетворение </a:t>
            </a:r>
            <a:endParaRPr lang="ru-RU" b="1" dirty="0">
              <a:solidFill>
                <a:srgbClr val="0070C0"/>
              </a:solidFill>
            </a:endParaRPr>
          </a:p>
          <a:p>
            <a:pPr marL="114300" indent="0">
              <a:buNone/>
            </a:pPr>
            <a:r>
              <a:rPr lang="ru-RU" dirty="0" smtClean="0"/>
              <a:t>изображение </a:t>
            </a:r>
            <a:r>
              <a:rPr lang="ru-RU" dirty="0"/>
              <a:t>неодушевленных предметов как одушевленных, при котором они наделяются свойствами живых существ: даром речи, способностью мыслить и чувствовать.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211960" y="1536192"/>
            <a:ext cx="3865240" cy="4590288"/>
          </a:xfrm>
        </p:spPr>
        <p:txBody>
          <a:bodyPr>
            <a:normAutofit fontScale="92500"/>
          </a:bodyPr>
          <a:lstStyle/>
          <a:p>
            <a:r>
              <a:rPr lang="ru-RU" b="1" u="sng" dirty="0" err="1" smtClean="0">
                <a:solidFill>
                  <a:srgbClr val="0070C0"/>
                </a:solidFill>
              </a:rPr>
              <a:t>Эпи́тет</a:t>
            </a:r>
            <a:r>
              <a:rPr lang="ru-RU" u="sng" dirty="0">
                <a:solidFill>
                  <a:srgbClr val="0070C0"/>
                </a:solidFill>
              </a:rPr>
              <a:t> </a:t>
            </a:r>
            <a:endParaRPr lang="ru-RU" u="sng" dirty="0" smtClean="0">
              <a:solidFill>
                <a:srgbClr val="0070C0"/>
              </a:solidFill>
            </a:endParaRPr>
          </a:p>
          <a:p>
            <a:pPr marL="114300" indent="0">
              <a:buNone/>
            </a:pPr>
            <a:r>
              <a:rPr lang="ru-RU" dirty="0" smtClean="0"/>
              <a:t>(от др.-греч. ἐπ</a:t>
            </a:r>
            <a:r>
              <a:rPr lang="ru-RU" dirty="0" err="1" smtClean="0"/>
              <a:t>ίθετον</a:t>
            </a:r>
            <a:r>
              <a:rPr lang="ru-RU" dirty="0" smtClean="0"/>
              <a:t> )</a:t>
            </a:r>
          </a:p>
          <a:p>
            <a:pPr marL="114300" indent="0">
              <a:buNone/>
            </a:pPr>
            <a:endParaRPr lang="ru-RU" dirty="0" smtClean="0"/>
          </a:p>
          <a:p>
            <a:pPr marL="114300" indent="0">
              <a:buNone/>
            </a:pPr>
            <a:r>
              <a:rPr lang="ru-RU" dirty="0" smtClean="0"/>
              <a:t>определение </a:t>
            </a:r>
            <a:r>
              <a:rPr lang="ru-RU" dirty="0"/>
              <a:t>при слове, влияющее на его выразительность, красоту произношения.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748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Языковые средства выразительности в лирическом произведении</a:t>
            </a:r>
            <a:endParaRPr lang="ru-RU" sz="3200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u="sng" dirty="0">
                <a:solidFill>
                  <a:srgbClr val="0070C0"/>
                </a:solidFill>
              </a:rPr>
              <a:t>Сравнение</a:t>
            </a:r>
            <a:r>
              <a:rPr lang="ru-RU" sz="2800" u="sng" dirty="0">
                <a:solidFill>
                  <a:srgbClr val="0070C0"/>
                </a:solidFill>
              </a:rPr>
              <a:t> – </a:t>
            </a:r>
            <a:r>
              <a:rPr lang="ru-RU" sz="2800" b="1" u="sng" dirty="0">
                <a:solidFill>
                  <a:srgbClr val="0070C0"/>
                </a:solidFill>
              </a:rPr>
              <a:t>это</a:t>
            </a:r>
            <a:r>
              <a:rPr lang="ru-RU" sz="2800" dirty="0"/>
              <a:t> изобразительный прием, в котором сопоставляются два предмета (действия или явления) с целью усилить характеристики одного из них. Причем в отличие от метафор в </a:t>
            </a:r>
            <a:r>
              <a:rPr lang="ru-RU" sz="2800" b="1" dirty="0"/>
              <a:t>сравнениях</a:t>
            </a:r>
            <a:r>
              <a:rPr lang="ru-RU" sz="2800" dirty="0"/>
              <a:t> всегда упоминаются два элемента – то, что </a:t>
            </a:r>
            <a:r>
              <a:rPr lang="ru-RU" sz="2800" b="1" dirty="0"/>
              <a:t>сравнивают</a:t>
            </a:r>
            <a:r>
              <a:rPr lang="ru-RU" sz="2800" dirty="0"/>
              <a:t>, и то, с чем </a:t>
            </a:r>
            <a:r>
              <a:rPr lang="ru-RU" sz="2800" b="1" dirty="0"/>
              <a:t>сравнивают</a:t>
            </a:r>
            <a:r>
              <a:rPr lang="ru-RU" sz="2800" dirty="0"/>
              <a:t>. </a:t>
            </a:r>
            <a:r>
              <a:rPr lang="ru-RU" sz="2800" dirty="0" smtClean="0"/>
              <a:t>Пример</a:t>
            </a:r>
            <a:r>
              <a:rPr lang="ru-RU" sz="2800" dirty="0"/>
              <a:t> </a:t>
            </a:r>
            <a:r>
              <a:rPr lang="ru-RU" sz="2800" b="1" dirty="0"/>
              <a:t>сравнений</a:t>
            </a:r>
            <a:r>
              <a:rPr lang="ru-RU" sz="2800" dirty="0"/>
              <a:t>: </a:t>
            </a:r>
            <a:endParaRPr lang="ru-RU" sz="2800" dirty="0" smtClean="0"/>
          </a:p>
          <a:p>
            <a:pPr marL="114300" indent="0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И зарево, </a:t>
            </a:r>
            <a:r>
              <a:rPr lang="ru-RU" sz="2800" i="1" u="sng" dirty="0">
                <a:solidFill>
                  <a:srgbClr val="7030A0"/>
                </a:solidFill>
              </a:rPr>
              <a:t>КАК ВЕЧНЫЙ МЕТЕОР</a:t>
            </a:r>
            <a:r>
              <a:rPr lang="ru-RU" sz="2800" dirty="0">
                <a:solidFill>
                  <a:srgbClr val="7030A0"/>
                </a:solidFill>
              </a:rPr>
              <a:t>, </a:t>
            </a:r>
            <a:endParaRPr lang="ru-RU" sz="2800" dirty="0" smtClean="0">
              <a:solidFill>
                <a:srgbClr val="7030A0"/>
              </a:solidFill>
            </a:endParaRPr>
          </a:p>
          <a:p>
            <a:pPr marL="114300" indent="0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Играя </a:t>
            </a:r>
            <a:r>
              <a:rPr lang="ru-RU" sz="2800" dirty="0">
                <a:solidFill>
                  <a:srgbClr val="7030A0"/>
                </a:solidFill>
              </a:rPr>
              <a:t>в облаках, пугает взор.</a:t>
            </a:r>
          </a:p>
        </p:txBody>
      </p:sp>
    </p:spTree>
    <p:extLst>
      <p:ext uri="{BB962C8B-B14F-4D97-AF65-F5344CB8AC3E}">
        <p14:creationId xmlns:p14="http://schemas.microsoft.com/office/powerpoint/2010/main" val="1250821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616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Языковые средства выразительности в лирическом произведении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539552" y="1484784"/>
            <a:ext cx="8352928" cy="511256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В стихотворении «Золотая рыбка</a:t>
            </a:r>
            <a:r>
              <a:rPr lang="ru-RU" b="1" dirty="0" smtClean="0">
                <a:solidFill>
                  <a:schemeClr val="tx1"/>
                </a:solidFill>
              </a:rPr>
              <a:t>» К. Д. Бальмонт </a:t>
            </a:r>
            <a:r>
              <a:rPr lang="ru-RU" b="1" dirty="0">
                <a:solidFill>
                  <a:schemeClr val="tx1"/>
                </a:solidFill>
              </a:rPr>
              <a:t>применяет различные средства художественной выразительности, среди них красочные эпитеты, </a:t>
            </a:r>
            <a:r>
              <a:rPr lang="ru-RU" b="1" dirty="0" smtClean="0">
                <a:solidFill>
                  <a:schemeClr val="tx1"/>
                </a:solidFill>
              </a:rPr>
              <a:t>сравнения и </a:t>
            </a:r>
            <a:r>
              <a:rPr lang="ru-RU" b="1" dirty="0">
                <a:solidFill>
                  <a:schemeClr val="tx1"/>
                </a:solidFill>
              </a:rPr>
              <a:t>олицетворения. 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Олицетворения.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i="1" dirty="0" smtClean="0">
                <a:solidFill>
                  <a:schemeClr val="tx1"/>
                </a:solidFill>
              </a:rPr>
              <a:t>«</a:t>
            </a:r>
            <a:r>
              <a:rPr lang="ru-RU" b="1" i="1" dirty="0">
                <a:solidFill>
                  <a:schemeClr val="tx1"/>
                </a:solidFill>
              </a:rPr>
              <a:t>в сладостном бреду пела скрипка», </a:t>
            </a:r>
            <a:r>
              <a:rPr lang="ru-RU" b="1" i="1" dirty="0" smtClean="0">
                <a:solidFill>
                  <a:schemeClr val="tx1"/>
                </a:solidFill>
              </a:rPr>
              <a:t>«</a:t>
            </a:r>
            <a:r>
              <a:rPr lang="ru-RU" b="1" i="1" dirty="0">
                <a:solidFill>
                  <a:schemeClr val="tx1"/>
                </a:solidFill>
              </a:rPr>
              <a:t>пруд качал в себе звезду», «взор ко взору шепчет», «весна смеется». </a:t>
            </a:r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Эпитеты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«</a:t>
            </a:r>
            <a:r>
              <a:rPr lang="ru-RU" b="1" i="1" dirty="0">
                <a:solidFill>
                  <a:schemeClr val="tx1"/>
                </a:solidFill>
              </a:rPr>
              <a:t>веселый бал</a:t>
            </a:r>
            <a:r>
              <a:rPr lang="ru-RU" b="1" i="1" dirty="0" smtClean="0">
                <a:solidFill>
                  <a:schemeClr val="tx1"/>
                </a:solidFill>
              </a:rPr>
              <a:t>»,  </a:t>
            </a:r>
            <a:r>
              <a:rPr lang="ru-RU" b="1" i="1" dirty="0">
                <a:solidFill>
                  <a:schemeClr val="tx1"/>
                </a:solidFill>
              </a:rPr>
              <a:t>«легкие качели», </a:t>
            </a:r>
            <a:r>
              <a:rPr lang="ru-RU" b="1" i="1" dirty="0" smtClean="0">
                <a:solidFill>
                  <a:schemeClr val="tx1"/>
                </a:solidFill>
              </a:rPr>
              <a:t> «</a:t>
            </a:r>
            <a:r>
              <a:rPr lang="ru-RU" b="1" i="1" dirty="0">
                <a:solidFill>
                  <a:schemeClr val="tx1"/>
                </a:solidFill>
              </a:rPr>
              <a:t>сладостный бред</a:t>
            </a:r>
            <a:r>
              <a:rPr lang="ru-RU" b="1" i="1" dirty="0" smtClean="0">
                <a:solidFill>
                  <a:schemeClr val="tx1"/>
                </a:solidFill>
              </a:rPr>
              <a:t>»</a:t>
            </a:r>
            <a:r>
              <a:rPr lang="ru-RU" b="1" i="1" dirty="0">
                <a:solidFill>
                  <a:schemeClr val="tx1"/>
                </a:solidFill>
              </a:rPr>
              <a:t> «опьяненные весной, бабочки ночные»,</a:t>
            </a:r>
            <a:r>
              <a:rPr lang="ru-RU" b="1" i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Сравнения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Точно вырезные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«Золотой рыбке», как и многим другим стихотворениям Бальмонта, присуща необыкновенная музыкальность, напевность.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52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Виды рифм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91633" cy="6930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15596" y="592912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Виды рифм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34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Строение стихотворения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Сколько строф в стихотворении?   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8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Как называются такие строфы?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четверостишие 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Какие рифмы использует автор?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перекрестные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491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Главная мысль – о чем хотел сказать автор?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2400" b="1" dirty="0" smtClean="0">
                <a:solidFill>
                  <a:srgbClr val="0070C0"/>
                </a:solidFill>
              </a:rPr>
              <a:t>Из- </a:t>
            </a:r>
            <a:r>
              <a:rPr lang="ru-RU" sz="2400" b="1" dirty="0">
                <a:solidFill>
                  <a:srgbClr val="0070C0"/>
                </a:solidFill>
              </a:rPr>
              <a:t>за рыбки происходило волшебство, вокруг чувствовался </a:t>
            </a:r>
            <a:r>
              <a:rPr lang="ru-RU" sz="2400" b="1" dirty="0" smtClean="0">
                <a:solidFill>
                  <a:srgbClr val="0070C0"/>
                </a:solidFill>
              </a:rPr>
              <a:t>аромат весны</a:t>
            </a:r>
            <a:r>
              <a:rPr lang="ru-RU" sz="2400" b="1" dirty="0">
                <a:solidFill>
                  <a:srgbClr val="0070C0"/>
                </a:solidFill>
              </a:rPr>
              <a:t>, </a:t>
            </a:r>
            <a:r>
              <a:rPr lang="ru-RU" sz="2400" b="1" dirty="0" smtClean="0">
                <a:solidFill>
                  <a:srgbClr val="0070C0"/>
                </a:solidFill>
              </a:rPr>
              <a:t>приветливые улыбки людей, </a:t>
            </a:r>
            <a:r>
              <a:rPr lang="ru-RU" sz="2400" b="1" dirty="0">
                <a:solidFill>
                  <a:srgbClr val="0070C0"/>
                </a:solidFill>
              </a:rPr>
              <a:t>которые они раздаривали друг другу. Плавая в пруду, рыбка преображала мир, делая его волшебным, в воздухе витало блаженство, казалось, будто наступило безмятежное время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	Самое </a:t>
            </a:r>
            <a:r>
              <a:rPr lang="ru-RU" sz="2400" b="1" dirty="0">
                <a:solidFill>
                  <a:srgbClr val="0070C0"/>
                </a:solidFill>
              </a:rPr>
              <a:t>важное </a:t>
            </a:r>
            <a:r>
              <a:rPr lang="ru-RU" sz="2400" b="1" dirty="0" smtClean="0">
                <a:solidFill>
                  <a:srgbClr val="0070C0"/>
                </a:solidFill>
              </a:rPr>
              <a:t>- это </a:t>
            </a:r>
            <a:r>
              <a:rPr lang="ru-RU" sz="2400" b="1" dirty="0">
                <a:solidFill>
                  <a:srgbClr val="0070C0"/>
                </a:solidFill>
              </a:rPr>
              <a:t>огромное желание и вера, в то, что все наши сокровенные желания исполнимы. Не из-за развлечения и забавы, а для того чтоб люди верили в чудеса, потому что это жизненно необходимо, как глоток свежего воздуха, в знак ожидания на лучшее будущее.</a:t>
            </a:r>
          </a:p>
        </p:txBody>
      </p:sp>
    </p:spTree>
    <p:extLst>
      <p:ext uri="{BB962C8B-B14F-4D97-AF65-F5344CB8AC3E}">
        <p14:creationId xmlns:p14="http://schemas.microsoft.com/office/powerpoint/2010/main" val="42005618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233</TotalTime>
  <Words>204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Соседство</vt:lpstr>
      <vt:lpstr>Презентация PowerPoint</vt:lpstr>
      <vt:lpstr>Презентация PowerPoint</vt:lpstr>
      <vt:lpstr>К.Д Бальмонт  «Золотая рыбка»</vt:lpstr>
      <vt:lpstr>Языковые средства выразительности в лирическом произведении</vt:lpstr>
      <vt:lpstr>Языковые средства выразительности в лирическом произведении</vt:lpstr>
      <vt:lpstr>Языковые средства выразительности в лирическом произведении</vt:lpstr>
      <vt:lpstr>Презентация PowerPoint</vt:lpstr>
      <vt:lpstr>Строение стихотворения</vt:lpstr>
      <vt:lpstr>Главная мысль – о чем хотел сказать автор?</vt:lpstr>
      <vt:lpstr>О чем мы сегодня говорили на уроке?</vt:lpstr>
      <vt:lpstr>Домашнее задание  (на 13 апреля)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2020-04-05T22:20:26Z</dcterms:created>
  <dcterms:modified xsi:type="dcterms:W3CDTF">2020-04-06T13:02:10Z</dcterms:modified>
</cp:coreProperties>
</file>