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64" r:id="rId3"/>
    <p:sldId id="279" r:id="rId4"/>
    <p:sldId id="271" r:id="rId5"/>
    <p:sldId id="291" r:id="rId6"/>
    <p:sldId id="277" r:id="rId7"/>
    <p:sldId id="284" r:id="rId8"/>
    <p:sldId id="278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1C0A6-11DA-42BF-9B70-5BE03758C1A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8F94CC-11C3-4D81-8D0E-5571C92E94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8813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eaLnBrk="1" hangingPunct="1"/>
            <a:fld id="{0277347C-E18F-461D-B20F-D14D4E5207CE}" type="slidenum">
              <a:rPr lang="ru-RU" smtClean="0">
                <a:solidFill>
                  <a:srgbClr val="000000"/>
                </a:solidFill>
                <a:latin typeface="Calibri" pitchFamily="32" charset="0"/>
                <a:cs typeface="Lucida Sans Unicode" charset="0"/>
              </a:rPr>
              <a:pPr eaLnBrk="1" hangingPunct="1"/>
              <a:t>2</a:t>
            </a:fld>
            <a:endParaRPr lang="ru-RU" smtClean="0">
              <a:solidFill>
                <a:srgbClr val="000000"/>
              </a:solidFill>
              <a:latin typeface="Calibri" pitchFamily="32" charset="0"/>
              <a:cs typeface="Lucida Sans Unicode" charset="0"/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eaLnBrk="1" hangingPunct="1"/>
            <a:fld id="{B309D038-963E-4AEF-8F26-E0F561EC5CE1}" type="slidenum">
              <a:rPr lang="ru-RU" smtClean="0">
                <a:solidFill>
                  <a:srgbClr val="000000"/>
                </a:solidFill>
                <a:latin typeface="Calibri" pitchFamily="32" charset="0"/>
                <a:cs typeface="Lucida Sans Unicode" charset="0"/>
              </a:rPr>
              <a:pPr eaLnBrk="1" hangingPunct="1"/>
              <a:t>4</a:t>
            </a:fld>
            <a:endParaRPr lang="ru-RU" smtClean="0">
              <a:solidFill>
                <a:srgbClr val="000000"/>
              </a:solidFill>
              <a:latin typeface="Calibri" pitchFamily="32" charset="0"/>
              <a:cs typeface="Lucida Sans Unicode" charset="0"/>
            </a:endParaRPr>
          </a:p>
        </p:txBody>
      </p:sp>
      <p:sp>
        <p:nvSpPr>
          <p:cNvPr id="348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eaLnBrk="1" hangingPunct="1"/>
            <a:fld id="{5D47A93C-19F4-43C1-BCDB-9B7D1E3E313B}" type="slidenum">
              <a:rPr lang="ru-RU" smtClean="0">
                <a:solidFill>
                  <a:srgbClr val="000000"/>
                </a:solidFill>
                <a:latin typeface="Calibri" pitchFamily="32" charset="0"/>
                <a:cs typeface="Lucida Sans Unicode" charset="0"/>
              </a:rPr>
              <a:pPr eaLnBrk="1" hangingPunct="1"/>
              <a:t>5</a:t>
            </a:fld>
            <a:endParaRPr lang="ru-RU" smtClean="0">
              <a:solidFill>
                <a:srgbClr val="000000"/>
              </a:solidFill>
              <a:latin typeface="Calibri" pitchFamily="32" charset="0"/>
              <a:cs typeface="Lucida Sans Unicode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85984B-9D91-4A77-A940-EB934C9DE12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eaLnBrk="1" hangingPunct="1"/>
            <a:fld id="{88E8A7DF-83B3-4348-86A8-A4496460148C}" type="slidenum">
              <a:rPr lang="ru-RU" smtClean="0">
                <a:solidFill>
                  <a:srgbClr val="000000"/>
                </a:solidFill>
                <a:latin typeface="Calibri" pitchFamily="32" charset="0"/>
                <a:cs typeface="Lucida Sans Unicode" charset="0"/>
              </a:rPr>
              <a:pPr eaLnBrk="1" hangingPunct="1"/>
              <a:t>8</a:t>
            </a:fld>
            <a:endParaRPr lang="ru-RU" smtClean="0">
              <a:solidFill>
                <a:srgbClr val="000000"/>
              </a:solidFill>
              <a:latin typeface="Calibri" pitchFamily="32" charset="0"/>
              <a:cs typeface="Lucida Sans Unicode" charset="0"/>
            </a:endParaRPr>
          </a:p>
        </p:txBody>
      </p:sp>
      <p:sp>
        <p:nvSpPr>
          <p:cNvPr id="430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hyperlink" Target="pril5.mp3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508104" y="6237312"/>
            <a:ext cx="30436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22030" y="908720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Людей неинтересных в мире нет…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2447386"/>
          </a:xfrm>
        </p:spPr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Calibri" pitchFamily="32" charset="0"/>
              </a:rPr>
              <a:t>(по рассказу Ю</a:t>
            </a:r>
            <a:r>
              <a:rPr lang="ru-RU" dirty="0" smtClean="0">
                <a:solidFill>
                  <a:srgbClr val="000000"/>
                </a:solidFill>
                <a:latin typeface="Calibri" pitchFamily="32" charset="0"/>
              </a:rPr>
              <a:t>. </a:t>
            </a:r>
            <a:r>
              <a:rPr lang="ru-RU" smtClean="0">
                <a:solidFill>
                  <a:srgbClr val="000000"/>
                </a:solidFill>
                <a:latin typeface="Calibri" pitchFamily="32" charset="0"/>
              </a:rPr>
              <a:t>Яковлева </a:t>
            </a:r>
            <a:r>
              <a:rPr lang="ru-RU" dirty="0">
                <a:solidFill>
                  <a:srgbClr val="000000"/>
                </a:solidFill>
                <a:latin typeface="Calibri" pitchFamily="32" charset="0"/>
              </a:rPr>
              <a:t>«Багульник»)</a:t>
            </a:r>
          </a:p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3286125"/>
            <a:ext cx="2535238" cy="335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457200" y="320675"/>
            <a:ext cx="7239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sz="4400" dirty="0">
                <a:solidFill>
                  <a:srgbClr val="000000"/>
                </a:solidFill>
                <a:latin typeface="Calibri" pitchFamily="32" charset="0"/>
              </a:rPr>
              <a:t>Толковый словарь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23529" y="4286250"/>
            <a:ext cx="3744416" cy="2167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ru-RU" sz="3200" b="1" dirty="0">
                <a:solidFill>
                  <a:srgbClr val="000000"/>
                </a:solidFill>
                <a:latin typeface="Calibri" pitchFamily="32" charset="0"/>
              </a:rPr>
              <a:t>	</a:t>
            </a:r>
            <a:r>
              <a:rPr lang="ru-RU" sz="2400" dirty="0">
                <a:solidFill>
                  <a:srgbClr val="000000"/>
                </a:solidFill>
                <a:latin typeface="Corbel" pitchFamily="32" charset="0"/>
              </a:rPr>
              <a:t>нервное состояние, недовольство и злость.</a:t>
            </a:r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1071563" y="1500188"/>
            <a:ext cx="28575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42875" y="1785938"/>
            <a:ext cx="4213101" cy="1571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sz="2400" dirty="0">
                <a:solidFill>
                  <a:srgbClr val="000000"/>
                </a:solidFill>
                <a:latin typeface="Corbel" pitchFamily="32" charset="0"/>
              </a:rPr>
              <a:t>нелюдимый, скрытный человек, никто не знает, что у него на уме: хорошее или плохое.</a:t>
            </a:r>
          </a:p>
        </p:txBody>
      </p:sp>
      <p:sp>
        <p:nvSpPr>
          <p:cNvPr id="7176" name="Text Box 7"/>
          <p:cNvSpPr txBox="1">
            <a:spLocks noChangeArrowheads="1"/>
          </p:cNvSpPr>
          <p:nvPr/>
        </p:nvSpPr>
        <p:spPr bwMode="auto">
          <a:xfrm>
            <a:off x="571500" y="1357313"/>
            <a:ext cx="3929063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sz="2400" b="1" dirty="0">
                <a:solidFill>
                  <a:srgbClr val="000000"/>
                </a:solidFill>
                <a:latin typeface="Corbel" pitchFamily="32" charset="0"/>
              </a:rPr>
              <a:t>Молчальник - 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67544" y="3857625"/>
            <a:ext cx="3240360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sz="3200" b="1" dirty="0">
                <a:solidFill>
                  <a:srgbClr val="000000"/>
                </a:solidFill>
                <a:latin typeface="Corbel" pitchFamily="32" charset="0"/>
              </a:rPr>
              <a:t>Раздражение -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76056" y="1268760"/>
            <a:ext cx="34563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orbel" pitchFamily="32" charset="0"/>
              </a:rPr>
              <a:t>Личность</a:t>
            </a:r>
            <a:r>
              <a:rPr lang="ru-RU" sz="2400" dirty="0" smtClean="0">
                <a:latin typeface="Corbel" pitchFamily="32" charset="0"/>
              </a:rPr>
              <a:t> – человек, имеющий свое лицо, свои взгляды на жизнь, свое мнение, совершающий значимые поступки. </a:t>
            </a:r>
          </a:p>
          <a:p>
            <a:r>
              <a:rPr lang="ru-RU" sz="2400" dirty="0" smtClean="0"/>
              <a:t> 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9415230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285720" y="188640"/>
            <a:ext cx="34417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«…пучок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тонких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прутиков…»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6140275"/>
            <a:ext cx="1152128" cy="539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Рисунок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772816"/>
            <a:ext cx="374441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860032" y="260648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«И однажды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веник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зацвел…»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1556792"/>
            <a:ext cx="3960439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="" xmlns:p14="http://schemas.microsoft.com/office/powerpoint/2010/main" val="31660778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323529" y="285750"/>
            <a:ext cx="4176463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sz="2400" dirty="0">
                <a:solidFill>
                  <a:srgbClr val="000000"/>
                </a:solidFill>
                <a:latin typeface="Calibri" pitchFamily="32" charset="0"/>
              </a:rPr>
              <a:t>У него ирландский сеттер…</a:t>
            </a: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4380915" cy="2863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32040" y="1412776"/>
            <a:ext cx="3960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Calibri" pitchFamily="32" charset="0"/>
              </a:rPr>
              <a:t>Настоящий боксёр…</a:t>
            </a:r>
            <a:endParaRPr lang="ru-RU" sz="2400" dirty="0">
              <a:solidFill>
                <a:srgbClr val="000000"/>
              </a:solidFill>
              <a:latin typeface="Calibri" pitchFamily="32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04864"/>
            <a:ext cx="388843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711160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457200" y="320675"/>
            <a:ext cx="2674640" cy="67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sz="2400" dirty="0">
                <a:solidFill>
                  <a:srgbClr val="000000"/>
                </a:solidFill>
                <a:latin typeface="Calibri" pitchFamily="32" charset="0"/>
              </a:rPr>
              <a:t>Нет, такса…</a:t>
            </a: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4176464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88024" y="1844824"/>
            <a:ext cx="4104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Calibri" pitchFamily="32" charset="0"/>
              </a:rPr>
              <a:t>Была ещё и </a:t>
            </a:r>
            <a:r>
              <a:rPr lang="ru-RU" sz="2400" dirty="0" smtClean="0">
                <a:solidFill>
                  <a:srgbClr val="0000FF"/>
                </a:solidFill>
                <a:latin typeface="Calibri" pitchFamily="32" charset="0"/>
                <a:hlinkClick r:id="rId4"/>
              </a:rPr>
              <a:t>четвёртая…</a:t>
            </a:r>
            <a:endParaRPr lang="ru-RU" sz="2400" dirty="0">
              <a:solidFill>
                <a:srgbClr val="0000FF"/>
              </a:solidFill>
              <a:latin typeface="Calibri" pitchFamily="32" charset="0"/>
              <a:hlinkClick r:id="rId4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060848"/>
            <a:ext cx="3600400" cy="4511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097630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Поведение </a:t>
            </a:r>
            <a:r>
              <a:rPr lang="ru-RU" dirty="0" err="1" smtClean="0"/>
              <a:t>Косты</a:t>
            </a:r>
            <a:endParaRPr lang="ru-RU" dirty="0" smtClean="0"/>
          </a:p>
        </p:txBody>
      </p:sp>
      <p:sp>
        <p:nvSpPr>
          <p:cNvPr id="18435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В классе</a:t>
            </a:r>
          </a:p>
        </p:txBody>
      </p:sp>
      <p:sp>
        <p:nvSpPr>
          <p:cNvPr id="18436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Font typeface="Arial" charset="0"/>
              <a:buChar char="•"/>
            </a:pPr>
            <a:r>
              <a:rPr lang="ru-RU" smtClean="0"/>
              <a:t>Вызывающе зевал: зажмуривал  глаза, отвратительно морщил нос</a:t>
            </a:r>
          </a:p>
          <a:p>
            <a:pPr marL="0" indent="0">
              <a:buFont typeface="Arial" charset="0"/>
              <a:buChar char="•"/>
            </a:pPr>
            <a:r>
              <a:rPr lang="ru-RU" smtClean="0"/>
              <a:t>Подвывал</a:t>
            </a:r>
          </a:p>
          <a:p>
            <a:pPr marL="0" indent="0">
              <a:buFont typeface="Arial" charset="0"/>
              <a:buChar char="•"/>
            </a:pPr>
            <a:r>
              <a:rPr lang="ru-RU" smtClean="0"/>
              <a:t>Энергично тряс головой</a:t>
            </a:r>
          </a:p>
          <a:p>
            <a:pPr marL="0" indent="0">
              <a:buFont typeface="Arial" charset="0"/>
              <a:buChar char="•"/>
            </a:pPr>
            <a:r>
              <a:rPr lang="ru-RU" smtClean="0"/>
              <a:t>Молчальник</a:t>
            </a:r>
          </a:p>
          <a:p>
            <a:pPr marL="0" indent="0"/>
            <a:r>
              <a:rPr lang="ru-RU" smtClean="0"/>
              <a:t> </a:t>
            </a:r>
          </a:p>
          <a:p>
            <a:pPr marL="0" indent="0"/>
            <a:endParaRPr lang="ru-RU" smtClean="0"/>
          </a:p>
        </p:txBody>
      </p:sp>
      <p:sp>
        <p:nvSpPr>
          <p:cNvPr id="18437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smtClean="0"/>
              <a:t>После уроков</a:t>
            </a:r>
          </a:p>
        </p:txBody>
      </p:sp>
      <p:sp>
        <p:nvSpPr>
          <p:cNvPr id="18438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Font typeface="Arial" charset="0"/>
              <a:buChar char="•"/>
            </a:pPr>
            <a:r>
              <a:rPr lang="ru-RU" dirty="0" smtClean="0"/>
              <a:t>Быстрый</a:t>
            </a:r>
          </a:p>
          <a:p>
            <a:pPr marL="0" indent="0">
              <a:buFont typeface="Arial" charset="0"/>
              <a:buChar char="•"/>
            </a:pPr>
            <a:r>
              <a:rPr lang="ru-RU" dirty="0" smtClean="0"/>
              <a:t>Чуткий</a:t>
            </a:r>
          </a:p>
          <a:p>
            <a:pPr marL="0" indent="0">
              <a:buFont typeface="Arial" charset="0"/>
              <a:buChar char="•"/>
            </a:pPr>
            <a:r>
              <a:rPr lang="ru-RU" dirty="0" smtClean="0"/>
              <a:t>Добрый</a:t>
            </a:r>
          </a:p>
          <a:p>
            <a:pPr marL="0" indent="0">
              <a:buFont typeface="Arial" charset="0"/>
              <a:buChar char="•"/>
            </a:pPr>
            <a:r>
              <a:rPr lang="ru-RU" dirty="0" smtClean="0"/>
              <a:t>Способный жертвовать успехами в учёбе</a:t>
            </a:r>
          </a:p>
          <a:p>
            <a:pPr marL="0" indent="0">
              <a:buFont typeface="Arial" charset="0"/>
              <a:buChar char="•"/>
            </a:pPr>
            <a:r>
              <a:rPr lang="ru-RU" dirty="0" smtClean="0"/>
              <a:t>Выносливый</a:t>
            </a:r>
          </a:p>
          <a:p>
            <a:pPr marL="0" indent="0">
              <a:buFont typeface="Arial" charset="0"/>
              <a:buChar char="•"/>
            </a:pPr>
            <a:r>
              <a:rPr lang="ru-RU" dirty="0" smtClean="0"/>
              <a:t>Проделывает огромный путь со своими питомцами</a:t>
            </a:r>
          </a:p>
          <a:p>
            <a:pPr marL="0" indent="0"/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103611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000364" y="2857496"/>
            <a:ext cx="2286016" cy="114300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 err="1" smtClean="0"/>
              <a:t>Коста</a:t>
            </a:r>
            <a:endParaRPr lang="ru-RU" sz="2200" dirty="0"/>
          </a:p>
        </p:txBody>
      </p:sp>
      <p:sp>
        <p:nvSpPr>
          <p:cNvPr id="5" name="Овал 4"/>
          <p:cNvSpPr/>
          <p:nvPr/>
        </p:nvSpPr>
        <p:spPr>
          <a:xfrm>
            <a:off x="901703" y="1379378"/>
            <a:ext cx="1571636" cy="107157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Странный</a:t>
            </a:r>
            <a:endParaRPr lang="ru-RU" sz="1500" dirty="0"/>
          </a:p>
        </p:txBody>
      </p:sp>
      <p:sp>
        <p:nvSpPr>
          <p:cNvPr id="6" name="Овал 5"/>
          <p:cNvSpPr/>
          <p:nvPr/>
        </p:nvSpPr>
        <p:spPr>
          <a:xfrm>
            <a:off x="3870401" y="929806"/>
            <a:ext cx="1643074" cy="107157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Молчаливый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 rot="619196">
            <a:off x="759518" y="220461"/>
            <a:ext cx="1643074" cy="107157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Сонный</a:t>
            </a:r>
            <a:endParaRPr lang="ru-RU" sz="1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458270" y="621892"/>
            <a:ext cx="1643074" cy="107157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Скрыт</a:t>
            </a:r>
          </a:p>
          <a:p>
            <a:pPr algn="ctr"/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ный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18894877">
            <a:off x="5185982" y="2507291"/>
            <a:ext cx="571504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3432667">
            <a:off x="2339660" y="2658998"/>
            <a:ext cx="1014040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5215398">
            <a:off x="1904966" y="1178703"/>
            <a:ext cx="59568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9045063">
            <a:off x="2434566" y="1521143"/>
            <a:ext cx="525971" cy="3481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23528" y="2873656"/>
            <a:ext cx="1728192" cy="11304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Нелюди</a:t>
            </a:r>
          </a:p>
          <a:p>
            <a:pPr algn="ctr"/>
            <a:r>
              <a:rPr lang="ru-RU" dirty="0" err="1" smtClean="0"/>
              <a:t>мый</a:t>
            </a:r>
            <a:endParaRPr lang="ru-RU" dirty="0"/>
          </a:p>
        </p:txBody>
      </p:sp>
      <p:sp>
        <p:nvSpPr>
          <p:cNvPr id="15" name="Стрелка вниз 14"/>
          <p:cNvSpPr/>
          <p:nvPr/>
        </p:nvSpPr>
        <p:spPr>
          <a:xfrm rot="2513241">
            <a:off x="1438331" y="2358241"/>
            <a:ext cx="434228" cy="581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бъект 15"/>
          <p:cNvSpPr>
            <a:spLocks noGrp="1"/>
          </p:cNvSpPr>
          <p:nvPr>
            <p:ph idx="1"/>
          </p:nvPr>
        </p:nvSpPr>
        <p:spPr>
          <a:xfrm rot="16674960">
            <a:off x="3957378" y="2141585"/>
            <a:ext cx="792044" cy="267294"/>
          </a:xfrm>
          <a:prstGeom prst="rightArrow">
            <a:avLst>
              <a:gd name="adj1" fmla="val 50000"/>
              <a:gd name="adj2" fmla="val 490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5440730" y="1669679"/>
            <a:ext cx="150753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Интересный</a:t>
            </a:r>
            <a:endParaRPr lang="ru-RU" dirty="0"/>
          </a:p>
        </p:txBody>
      </p:sp>
      <p:sp>
        <p:nvSpPr>
          <p:cNvPr id="18" name="Стрелка вниз 17"/>
          <p:cNvSpPr/>
          <p:nvPr/>
        </p:nvSpPr>
        <p:spPr>
          <a:xfrm rot="15070091">
            <a:off x="6768746" y="1552846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164288" y="757641"/>
            <a:ext cx="151216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Волшебный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6012160" y="2763783"/>
            <a:ext cx="134973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Настойчивый</a:t>
            </a:r>
            <a:endParaRPr lang="ru-RU" dirty="0"/>
          </a:p>
        </p:txBody>
      </p:sp>
      <p:sp>
        <p:nvSpPr>
          <p:cNvPr id="21" name="Стрелка вправо 20"/>
          <p:cNvSpPr/>
          <p:nvPr/>
        </p:nvSpPr>
        <p:spPr>
          <a:xfrm>
            <a:off x="5216089" y="3149291"/>
            <a:ext cx="796071" cy="3517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7164288" y="3082833"/>
            <a:ext cx="489204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653492" y="2746791"/>
            <a:ext cx="149050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Неот</a:t>
            </a:r>
            <a:endParaRPr lang="ru-RU" dirty="0" smtClean="0"/>
          </a:p>
          <a:p>
            <a:pPr algn="ctr"/>
            <a:r>
              <a:rPr lang="ru-RU" dirty="0" err="1" smtClean="0"/>
              <a:t>ступный</a:t>
            </a:r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7011062" y="3789040"/>
            <a:ext cx="152137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Терпеливый</a:t>
            </a:r>
            <a:endParaRPr lang="ru-RU" dirty="0"/>
          </a:p>
        </p:txBody>
      </p:sp>
      <p:sp>
        <p:nvSpPr>
          <p:cNvPr id="25" name="Стрелка вниз 24"/>
          <p:cNvSpPr/>
          <p:nvPr/>
        </p:nvSpPr>
        <p:spPr>
          <a:xfrm rot="19905147">
            <a:off x="6695367" y="3670854"/>
            <a:ext cx="375434" cy="5532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трелка вниз 1"/>
          <p:cNvSpPr/>
          <p:nvPr/>
        </p:nvSpPr>
        <p:spPr>
          <a:xfrm rot="20319195">
            <a:off x="4972875" y="3703745"/>
            <a:ext cx="341257" cy="5701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5156923" y="4077072"/>
            <a:ext cx="153010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Сильный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586806" y="4777195"/>
            <a:ext cx="1811939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Стойкий</a:t>
            </a:r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>
            <a:off x="5799964" y="5517232"/>
            <a:ext cx="160892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Выносливый</a:t>
            </a:r>
            <a:endParaRPr lang="ru-RU" dirty="0"/>
          </a:p>
        </p:txBody>
      </p:sp>
      <p:sp>
        <p:nvSpPr>
          <p:cNvPr id="27" name="Овал 26"/>
          <p:cNvSpPr/>
          <p:nvPr/>
        </p:nvSpPr>
        <p:spPr>
          <a:xfrm>
            <a:off x="3988756" y="4534272"/>
            <a:ext cx="1482977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Добрый</a:t>
            </a:r>
            <a:endParaRPr lang="ru-RU" dirty="0"/>
          </a:p>
        </p:txBody>
      </p:sp>
      <p:sp>
        <p:nvSpPr>
          <p:cNvPr id="28" name="Овал 27"/>
          <p:cNvSpPr/>
          <p:nvPr/>
        </p:nvSpPr>
        <p:spPr>
          <a:xfrm rot="1486320">
            <a:off x="2609544" y="4848383"/>
            <a:ext cx="146303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Отзывчивый</a:t>
            </a:r>
            <a:endParaRPr lang="ru-RU" dirty="0"/>
          </a:p>
        </p:txBody>
      </p:sp>
      <p:sp>
        <p:nvSpPr>
          <p:cNvPr id="29" name="Овал 28"/>
          <p:cNvSpPr/>
          <p:nvPr/>
        </p:nvSpPr>
        <p:spPr>
          <a:xfrm>
            <a:off x="1483218" y="4004080"/>
            <a:ext cx="174840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Милосердный</a:t>
            </a:r>
            <a:endParaRPr lang="ru-RU" dirty="0"/>
          </a:p>
        </p:txBody>
      </p:sp>
      <p:sp>
        <p:nvSpPr>
          <p:cNvPr id="30" name="Стрелка вниз 29"/>
          <p:cNvSpPr/>
          <p:nvPr/>
        </p:nvSpPr>
        <p:spPr>
          <a:xfrm>
            <a:off x="4487928" y="3919436"/>
            <a:ext cx="242316" cy="6616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 rot="1620266">
            <a:off x="2842026" y="3679568"/>
            <a:ext cx="316674" cy="4797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 rot="1065034">
            <a:off x="3385769" y="390699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4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214313" y="142875"/>
            <a:ext cx="7929562" cy="1387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Corbel" pitchFamily="32" charset="0"/>
              </a:rPr>
              <a:t>«… </a:t>
            </a:r>
            <a:r>
              <a:rPr lang="ru-RU" sz="2800" b="1" dirty="0">
                <a:solidFill>
                  <a:srgbClr val="000000"/>
                </a:solidFill>
                <a:latin typeface="Corbel" pitchFamily="32" charset="0"/>
              </a:rPr>
              <a:t>он менялся в её глазах, как веточка багульника». </a:t>
            </a:r>
          </a:p>
          <a:p>
            <a:pPr eaLnBrk="1" hangingPunct="1">
              <a:buClrTx/>
              <a:buFontTx/>
              <a:buNone/>
            </a:pPr>
            <a:r>
              <a:rPr lang="ru-RU" sz="2800" b="1" dirty="0">
                <a:solidFill>
                  <a:srgbClr val="000000"/>
                </a:solidFill>
                <a:latin typeface="Corbel" pitchFamily="32" charset="0"/>
              </a:rPr>
              <a:t>			      (Ю. Яковлев «Багульник»)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2428875"/>
            <a:ext cx="4521200" cy="309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57188" y="5572125"/>
            <a:ext cx="257175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sz="2800" b="1">
                <a:solidFill>
                  <a:srgbClr val="000000"/>
                </a:solidFill>
                <a:latin typeface="Corbel" pitchFamily="32" charset="0"/>
              </a:rPr>
              <a:t>«Коста»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357563" y="5572125"/>
            <a:ext cx="4357687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sz="2800" b="1">
                <a:solidFill>
                  <a:srgbClr val="000000"/>
                </a:solidFill>
                <a:latin typeface="Corbel" pitchFamily="32" charset="0"/>
              </a:rPr>
              <a:t>«Багульник»</a:t>
            </a:r>
          </a:p>
        </p:txBody>
      </p:sp>
      <p:pic>
        <p:nvPicPr>
          <p:cNvPr id="20486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857375"/>
            <a:ext cx="2786063" cy="36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207884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Домашнее задание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Прочитать рассказ Ю.Яковлева Багульник</a:t>
            </a:r>
          </a:p>
          <a:p>
            <a:r>
              <a:rPr lang="ru-RU" dirty="0" smtClean="0"/>
              <a:t>Ответить на все вопросы</a:t>
            </a:r>
          </a:p>
          <a:p>
            <a:r>
              <a:rPr lang="ru-RU" dirty="0" smtClean="0"/>
              <a:t>Выполнить все задания.</a:t>
            </a:r>
          </a:p>
          <a:p>
            <a:endParaRPr lang="ru-RU" dirty="0" smtClean="0"/>
          </a:p>
          <a:p>
            <a:r>
              <a:rPr lang="ru-RU" dirty="0" smtClean="0"/>
              <a:t>Работу выполнить за три занятия</a:t>
            </a:r>
          </a:p>
          <a:p>
            <a:pPr>
              <a:buNone/>
            </a:pPr>
            <a:r>
              <a:rPr lang="ru-RU" dirty="0" smtClean="0"/>
              <a:t>1 занятие – с. 252-255</a:t>
            </a:r>
          </a:p>
          <a:p>
            <a:pPr>
              <a:buNone/>
            </a:pPr>
            <a:r>
              <a:rPr lang="ru-RU" dirty="0" smtClean="0"/>
              <a:t>2 занятие    с. 255-258</a:t>
            </a:r>
          </a:p>
          <a:p>
            <a:pPr>
              <a:buNone/>
            </a:pPr>
            <a:r>
              <a:rPr lang="ru-RU" dirty="0" smtClean="0"/>
              <a:t>3 занятие     с. 258-263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630</TotalTime>
  <Words>201</Words>
  <Application>Microsoft Office PowerPoint</Application>
  <PresentationFormat>Экран (4:3)</PresentationFormat>
  <Paragraphs>71</Paragraphs>
  <Slides>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  Людей неинтересных в мире нет…</vt:lpstr>
      <vt:lpstr>Слайд 2</vt:lpstr>
      <vt:lpstr>Слайд 3</vt:lpstr>
      <vt:lpstr>Слайд 4</vt:lpstr>
      <vt:lpstr>Слайд 5</vt:lpstr>
      <vt:lpstr>Поведение Косты</vt:lpstr>
      <vt:lpstr>Слайд 7</vt:lpstr>
      <vt:lpstr>Слайд 8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Светлана</cp:lastModifiedBy>
  <cp:revision>51</cp:revision>
  <dcterms:created xsi:type="dcterms:W3CDTF">2013-10-16T18:09:37Z</dcterms:created>
  <dcterms:modified xsi:type="dcterms:W3CDTF">2020-04-06T12:05:08Z</dcterms:modified>
</cp:coreProperties>
</file>