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991A89E-88FA-47FD-939E-C48B2FCDF0B4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3E56D78-7477-409A-8F7C-1D160390A4C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91A89E-88FA-47FD-939E-C48B2FCDF0B4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E56D78-7477-409A-8F7C-1D160390A4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991A89E-88FA-47FD-939E-C48B2FCDF0B4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3E56D78-7477-409A-8F7C-1D160390A4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91A89E-88FA-47FD-939E-C48B2FCDF0B4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E56D78-7477-409A-8F7C-1D160390A4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991A89E-88FA-47FD-939E-C48B2FCDF0B4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3E56D78-7477-409A-8F7C-1D160390A4C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91A89E-88FA-47FD-939E-C48B2FCDF0B4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E56D78-7477-409A-8F7C-1D160390A4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91A89E-88FA-47FD-939E-C48B2FCDF0B4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E56D78-7477-409A-8F7C-1D160390A4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91A89E-88FA-47FD-939E-C48B2FCDF0B4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E56D78-7477-409A-8F7C-1D160390A4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991A89E-88FA-47FD-939E-C48B2FCDF0B4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E56D78-7477-409A-8F7C-1D160390A4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91A89E-88FA-47FD-939E-C48B2FCDF0B4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E56D78-7477-409A-8F7C-1D160390A4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91A89E-88FA-47FD-939E-C48B2FCDF0B4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E56D78-7477-409A-8F7C-1D160390A4C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991A89E-88FA-47FD-939E-C48B2FCDF0B4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3E56D78-7477-409A-8F7C-1D160390A4C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o-buddizme.ru/obraz-zhizni/ustroystvo-yurty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collections/user/wikids2/sagaan-ubgen-buriatskii-ded-moroz/" TargetMode="External"/><Relationship Id="rId2" Type="http://schemas.openxmlformats.org/officeDocument/2006/relationships/hyperlink" Target="http://o-buddizme.ru/prazdniki-i-obryady/novyy-god-v-buddizme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1%91%D1%82%D1%80_I" TargetMode="External"/><Relationship Id="rId2" Type="http://schemas.openxmlformats.org/officeDocument/2006/relationships/hyperlink" Target="https://ru.wikipedia.org/wiki/%D0%A5%D0%B8%D0%BB%D0%BE%D0%BA_(%D1%80%D0%B5%D0%BA%D0%B0)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1%D0%BE%D0%B1%D0%BE%D0%BB%D0%B8" TargetMode="External"/><Relationship Id="rId13" Type="http://schemas.openxmlformats.org/officeDocument/2006/relationships/hyperlink" Target="https://ru.wikipedia.org/wiki/%D0%A3%D1%82%D0%BA%D0%B8" TargetMode="External"/><Relationship Id="rId18" Type="http://schemas.openxmlformats.org/officeDocument/2006/relationships/hyperlink" Target="https://ru.wikipedia.org/wiki/%D0%9C%D0%B0%D0%BD%D1%83%D0%BB" TargetMode="External"/><Relationship Id="rId3" Type="http://schemas.openxmlformats.org/officeDocument/2006/relationships/hyperlink" Target="https://ru.wikipedia.org/wiki/%D0%9A%D0%B0%D0%B1%D0%B0%D0%BD" TargetMode="External"/><Relationship Id="rId21" Type="http://schemas.openxmlformats.org/officeDocument/2006/relationships/hyperlink" Target="https://ru.wikipedia.org/wiki/%D0%A1%D1%82%D0%B5%D1%80%D1%85" TargetMode="External"/><Relationship Id="rId7" Type="http://schemas.openxmlformats.org/officeDocument/2006/relationships/hyperlink" Target="https://ru.wikipedia.org/wiki/%D0%92%D0%BE%D0%BB%D0%BA%D0%B8" TargetMode="External"/><Relationship Id="rId12" Type="http://schemas.openxmlformats.org/officeDocument/2006/relationships/hyperlink" Target="https://ru.wikipedia.org/wiki/%D0%9A%D0%B0%D0%B1%D0%B0%D1%80%D0%B3%D0%B0" TargetMode="External"/><Relationship Id="rId17" Type="http://schemas.openxmlformats.org/officeDocument/2006/relationships/hyperlink" Target="https://ru.wikipedia.org/wiki/%D0%9A%D1%80%D0%B0%D1%81%D0%BD%D0%B0%D1%8F_%D0%BA%D0%BD%D0%B8%D0%B3%D0%B0_%D0%A0%D0%BE%D1%81%D1%81%D0%B8%D0%B8" TargetMode="External"/><Relationship Id="rId2" Type="http://schemas.openxmlformats.org/officeDocument/2006/relationships/hyperlink" Target="https://ru.wikipedia.org/wiki/%D0%98%D0%B7%D1%8E%D0%B1%D1%80" TargetMode="External"/><Relationship Id="rId16" Type="http://schemas.openxmlformats.org/officeDocument/2006/relationships/hyperlink" Target="https://ru.wikipedia.org/wiki/%D0%94%D1%8F%D1%82%D0%BB%D1%8B" TargetMode="External"/><Relationship Id="rId20" Type="http://schemas.openxmlformats.org/officeDocument/2006/relationships/hyperlink" Target="https://ru.wikipedia.org/wiki/%D0%94%D1%80%D0%BE%D1%84%D0%B0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ru.wikipedia.org/wiki/%D0%9B%D0%B8%D1%81%D0%B8%D1%86%D1%8B" TargetMode="External"/><Relationship Id="rId11" Type="http://schemas.openxmlformats.org/officeDocument/2006/relationships/hyperlink" Target="https://ru.wikipedia.org/wiki/%D0%9A%D0%BE%D0%BB%D0%BE%D0%BD%D0%BE%D0%BA" TargetMode="External"/><Relationship Id="rId5" Type="http://schemas.openxmlformats.org/officeDocument/2006/relationships/hyperlink" Target="https://ru.wikipedia.org/wiki/%D0%91%D1%83%D1%80%D1%8B%D0%B9_%D0%BC%D0%B5%D0%B4%D0%B2%D0%B5%D0%B4%D1%8C" TargetMode="External"/><Relationship Id="rId15" Type="http://schemas.openxmlformats.org/officeDocument/2006/relationships/hyperlink" Target="https://ru.wikipedia.org/wiki/%D0%96%D1%83%D1%80%D0%B0%D0%B2%D0%BB%D0%B8" TargetMode="External"/><Relationship Id="rId10" Type="http://schemas.openxmlformats.org/officeDocument/2006/relationships/hyperlink" Target="https://ru.wikipedia.org/wiki/%D0%97%D0%B0%D0%B9%D1%86%D1%8B_(%D1%80%D0%BE%D0%B4)" TargetMode="External"/><Relationship Id="rId19" Type="http://schemas.openxmlformats.org/officeDocument/2006/relationships/hyperlink" Target="https://ru.wikipedia.org/wiki/%D0%94%D0%B0%D1%83%D1%80%D1%81%D0%BA%D0%B8%D0%B9_%D1%91%D0%B6" TargetMode="External"/><Relationship Id="rId4" Type="http://schemas.openxmlformats.org/officeDocument/2006/relationships/hyperlink" Target="https://ru.wikipedia.org/wiki/%D0%9A%D0%BE%D1%81%D1%83%D0%BB%D1%8F" TargetMode="External"/><Relationship Id="rId9" Type="http://schemas.openxmlformats.org/officeDocument/2006/relationships/hyperlink" Target="https://ru.wikipedia.org/wiki/%D0%91%D0%B5%D0%BB%D0%BA%D0%B0" TargetMode="External"/><Relationship Id="rId14" Type="http://schemas.openxmlformats.org/officeDocument/2006/relationships/hyperlink" Target="https://ru.wikipedia.org/wiki/%D0%93%D1%83%D1%81%D0%B8" TargetMode="External"/><Relationship Id="rId2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2011_%D0%B3%D0%BE%D0%B4" TargetMode="External"/><Relationship Id="rId3" Type="http://schemas.openxmlformats.org/officeDocument/2006/relationships/hyperlink" Target="https://ru.wikipedia.org/wiki/%D0%9A%D0%BE%D0%BC%D0%BF%D1%81%D0%BE%D0%B3%D0%BD%D0%B0%D1%82" TargetMode="External"/><Relationship Id="rId7" Type="http://schemas.openxmlformats.org/officeDocument/2006/relationships/hyperlink" Target="https://ru.wikipedia.org/wiki/2010_%D0%B3%D0%BE%D0%B4" TargetMode="External"/><Relationship Id="rId2" Type="http://schemas.openxmlformats.org/officeDocument/2006/relationships/hyperlink" Target="https://ru.wikipedia.org/wiki/%D0%A7%D0%B5%D1%80%D0%BD%D1%8B%D1%88%D0%B5%D0%B2%D1%81%D0%BA%D0%B8%D0%B9_%D1%80%D0%B0%D0%B9%D0%BE%D0%BD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ru.wikipedia.org/wiki/%D0%97%D0%B0%D0%B1%D0%B0%D0%B9%D0%BA%D0%B0%D0%BB%D1%8C%D1%81%D0%BA%D0%B8%D0%B9_%D0%BA%D1%80%D0%B0%D0%B9" TargetMode="External"/><Relationship Id="rId5" Type="http://schemas.openxmlformats.org/officeDocument/2006/relationships/hyperlink" Target="https://ru.wikipedia.org/wiki/%D0%9A%D1%83%D0%BB%D0%B8%D0%BD%D0%B4%D0%B0%D0%B4%D1%80%D0%BE%D0%BC%D0%B5%D1%83%D1%81_%D0%B7%D0%B0%D0%B1%D0%B0%D0%B9%D0%BA%D0%B0%D0%BB%D1%8C%D1%81%D0%BA%D0%B8%D0%B9" TargetMode="External"/><Relationship Id="rId4" Type="http://schemas.openxmlformats.org/officeDocument/2006/relationships/hyperlink" Target="https://ru.wikipedia.org/wiki/%D0%9F%D1%81%D0%B8%D1%82%D1%82%D0%B0%D0%BA%D0%BE%D0%B7%D0%B0%D0%B2%D1%80" TargetMode="External"/><Relationship Id="rId9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ru.wikipedia.org/wiki/%D0%A1%D0%BA%D1%83%D0%BB%D1%8C%D0%BF%D1%82%D1%83%D1%80%D0%B0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ru.wikipedia.org/wiki/%D0%9F%D0%B0%D0%BC%D1%8F%D1%82%D0%BD%D0%B8%D0%BA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Забайкальский край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8992" y="4572008"/>
            <a:ext cx="5114778" cy="110124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Подготовила учитель </a:t>
            </a:r>
            <a:r>
              <a:rPr lang="ru-RU" smtClean="0"/>
              <a:t>ОДНКНР </a:t>
            </a:r>
          </a:p>
          <a:p>
            <a:r>
              <a:rPr lang="ru-RU" smtClean="0"/>
              <a:t>МБОУ </a:t>
            </a:r>
            <a:r>
              <a:rPr lang="ru-RU" dirty="0" smtClean="0"/>
              <a:t>СОШ №20г. Новочеркасска</a:t>
            </a:r>
          </a:p>
          <a:p>
            <a:r>
              <a:rPr lang="ru-RU" dirty="0" err="1" smtClean="0"/>
              <a:t>Штепа</a:t>
            </a:r>
            <a:r>
              <a:rPr lang="ru-RU" dirty="0" smtClean="0"/>
              <a:t> Е.В.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14290"/>
            <a:ext cx="3977640" cy="6500858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Привычка поклоняться памятным местам и украшать их осталась: пересекая просторы Забайкалья, можно встретить причудливые столбики, на которых колышутся привязанные ленточки из разноцветных лоскутов ткани</a:t>
            </a:r>
            <a:r>
              <a:rPr lang="ru-RU" dirty="0" smtClean="0"/>
              <a:t>.</a:t>
            </a:r>
            <a:r>
              <a:rPr lang="ru-RU" dirty="0"/>
              <a:t> Столбы, изготовленные из дерева или камня, называются «</a:t>
            </a:r>
            <a:r>
              <a:rPr lang="ru-RU" dirty="0" err="1"/>
              <a:t>сэргэ</a:t>
            </a:r>
            <a:r>
              <a:rPr lang="ru-RU" dirty="0"/>
              <a:t>», а ленты для украшения – «</a:t>
            </a:r>
            <a:r>
              <a:rPr lang="ru-RU" dirty="0" err="1"/>
              <a:t>залаа</a:t>
            </a:r>
            <a:r>
              <a:rPr lang="ru-RU" dirty="0"/>
              <a:t>». При каждом дуновении ветра </a:t>
            </a:r>
            <a:r>
              <a:rPr lang="ru-RU" dirty="0" err="1"/>
              <a:t>залаа</a:t>
            </a:r>
            <a:r>
              <a:rPr lang="ru-RU" dirty="0"/>
              <a:t> развеваются, и просьбы людей о счастье, богатстве, излечении исполняются.</a:t>
            </a:r>
          </a:p>
          <a:p>
            <a:r>
              <a:rPr lang="ru-RU" dirty="0"/>
              <a:t>Места, где стоят столбы, считают священными и именуют как «</a:t>
            </a:r>
            <a:r>
              <a:rPr lang="ru-RU" dirty="0" err="1"/>
              <a:t>бариса</a:t>
            </a:r>
            <a:r>
              <a:rPr lang="ru-RU" dirty="0"/>
              <a:t>». Здесь нельзя шуметь, мусорить, плеваться, курить, зажигать костер, сквернословить и даже допускать нечистые мысли.</a:t>
            </a:r>
          </a:p>
          <a:p>
            <a:endParaRPr lang="ru-RU" dirty="0"/>
          </a:p>
        </p:txBody>
      </p:sp>
      <p:pic>
        <p:nvPicPr>
          <p:cNvPr id="5" name="Содержимое 4" descr="Sergye-e1522912798379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857620" y="3143248"/>
            <a:ext cx="5234030" cy="3492525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Родоплеменные обычаи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000108"/>
            <a:ext cx="3977640" cy="5857892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Бурятский народ, поселившись в XVII веке на территории за Байкалом, делился на роды, группы, племена. Во главе рода стоял нойон. </a:t>
            </a:r>
          </a:p>
          <a:p>
            <a:r>
              <a:rPr lang="ru-RU" dirty="0"/>
              <a:t>Предки очень почитались: если подойти к буряту и спросить, из какой он семьи, он перечислит всех, включая родоначальника, до седьмого поколения. Главное правило состояло в экзогамии, то есть молодой человек не мог жениться на женщине своего племени.</a:t>
            </a:r>
          </a:p>
          <a:p>
            <a:endParaRPr lang="ru-RU" dirty="0"/>
          </a:p>
        </p:txBody>
      </p:sp>
      <p:pic>
        <p:nvPicPr>
          <p:cNvPr id="5" name="Содержимое 4" descr="buryaty-e152291318824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929058" y="2143116"/>
            <a:ext cx="5131358" cy="3414685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14290"/>
            <a:ext cx="3977640" cy="6643710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Традиции диктовались образом жизни и видом деятельности. Буряты тогда жили в </a:t>
            </a:r>
            <a:r>
              <a:rPr lang="ru-RU" dirty="0">
                <a:hlinkClick r:id="rId2"/>
              </a:rPr>
              <a:t>юртах</a:t>
            </a:r>
            <a:r>
              <a:rPr lang="ru-RU" dirty="0"/>
              <a:t> – так называемых «</a:t>
            </a:r>
            <a:r>
              <a:rPr lang="ru-RU" dirty="0" err="1"/>
              <a:t>гэрах</a:t>
            </a:r>
            <a:r>
              <a:rPr lang="ru-RU" dirty="0"/>
              <a:t>», часто кочевали в новые места. Мужчины занимались охотой, земледелием, животноводством, кузнечным ремеслом, а женщины – созданием уюта, ведением домашнего хозяйства, выделкой кожи, изготовлением войлока.</a:t>
            </a:r>
          </a:p>
        </p:txBody>
      </p:sp>
      <p:pic>
        <p:nvPicPr>
          <p:cNvPr id="5" name="Содержимое 4" descr="buryatskaya-yurta-e1522912959504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857620" y="1928802"/>
            <a:ext cx="5204971" cy="3312254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Семейные ценности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928670"/>
            <a:ext cx="3977640" cy="5786478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Семья – поддержка для любого, его высшая ценность. Все, что человек делает, он делает для членов семьи, во имя их блага. Именно так испокон веков считают буряты.</a:t>
            </a:r>
          </a:p>
          <a:p>
            <a:r>
              <a:rPr lang="ru-RU" dirty="0"/>
              <a:t>Типичная семья состоит из мужа, жены, детей. Нередко все живут со старшими родственниками, бабушками, дедушками.</a:t>
            </a:r>
          </a:p>
          <a:p>
            <a:endParaRPr lang="ru-RU" dirty="0"/>
          </a:p>
        </p:txBody>
      </p:sp>
      <p:pic>
        <p:nvPicPr>
          <p:cNvPr id="5" name="Содержимое 4" descr="erd-games-2013-103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857620" y="2214554"/>
            <a:ext cx="5343737" cy="356055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14290"/>
            <a:ext cx="3977640" cy="6500858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Женщина в семье окружена множеством предписаний и запретов. Она подчиняется отцу, старшему брату, а при замужестве – мужу, свекру. Жена должна обращаться к родственникам мужа с почтением, должна ходить в специальной одежде и головном уборе.</a:t>
            </a:r>
          </a:p>
          <a:p>
            <a:r>
              <a:rPr lang="ru-RU" dirty="0"/>
              <a:t>На обряды девушки ни в коем случае не допускались. Любопытно и для нас даже немного дико еще то, что если женщина становилась вдовой, то она считалась женой брата погибшего супруга.</a:t>
            </a:r>
          </a:p>
          <a:p>
            <a:endParaRPr lang="ru-RU" dirty="0"/>
          </a:p>
        </p:txBody>
      </p:sp>
      <p:pic>
        <p:nvPicPr>
          <p:cNvPr id="5" name="Содержимое 4" descr="s1200 (3)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929058" y="1785926"/>
            <a:ext cx="5235587" cy="392669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Праздники и народные гуляния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000108"/>
            <a:ext cx="3977640" cy="5643602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Нелегкие трудовые будни бурятского народа сменялись праздничными днями. По особым событиям устраивались увеселительные мероприятия для детей и взрослых. В ход шли все таланты: умение петь, плясать, демонстрация силы, спортивные достижения</a:t>
            </a:r>
            <a:r>
              <a:rPr lang="ru-RU" dirty="0" smtClean="0"/>
              <a:t>.</a:t>
            </a:r>
            <a:r>
              <a:rPr lang="ru-RU" dirty="0"/>
              <a:t> Излюбленные развлечения – скачки, догонялки, стрельба из лука, игры на ловкость, способности. В игровой форме подражали животным, состязались в кости – это знаменитая игра под названием «шагай».</a:t>
            </a:r>
          </a:p>
        </p:txBody>
      </p:sp>
      <p:pic>
        <p:nvPicPr>
          <p:cNvPr id="5" name="Содержимое 4" descr="bbd383.abmdxu.56os.qe.hl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910116" y="1785926"/>
            <a:ext cx="5146243" cy="3429023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Любимый праздник – </a:t>
            </a:r>
            <a:r>
              <a:rPr lang="ru-RU" dirty="0">
                <a:hlinkClick r:id="rId2"/>
              </a:rPr>
              <a:t>Новый год</a:t>
            </a:r>
            <a:r>
              <a:rPr lang="ru-RU" dirty="0"/>
              <a:t>. </a:t>
            </a:r>
            <a:r>
              <a:rPr lang="ru-RU" dirty="0" smtClean="0"/>
              <a:t>«</a:t>
            </a:r>
            <a:r>
              <a:rPr lang="ru-RU" dirty="0" err="1">
                <a:hlinkClick r:id="rId2"/>
              </a:rPr>
              <a:t>Са</a:t>
            </a:r>
            <a:r>
              <a:rPr lang="ru-RU" dirty="0" err="1"/>
              <a:t>гаалган</a:t>
            </a:r>
            <a:r>
              <a:rPr lang="ru-RU" dirty="0"/>
              <a:t>».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3977640" cy="5257800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Это не просто один день, знаменующий собой наступление нового отсчета времени. Это целые две недели, словно одетые в белую одежду: на стол подают белые кушанья, гости наряжаются в белые одеяния, да и сам праздник переводится как «белый месяц», что символизирует чистоту, счастье, благородство. Накануне праздника проводятся службы в дацанах, в домах – обряды по очищению жилища. Люди полмесяца ходят в гости друг к другу, дарят подарки, пируют, радуясь приходу нового года</a:t>
            </a:r>
            <a:r>
              <a:rPr lang="ru-RU" dirty="0" smtClean="0"/>
              <a:t>.</a:t>
            </a:r>
          </a:p>
          <a:p>
            <a:r>
              <a:rPr lang="ru-RU" dirty="0" smtClean="0">
                <a:hlinkClick r:id="rId3"/>
              </a:rPr>
              <a:t>                                                                              </a:t>
            </a:r>
            <a:r>
              <a:rPr lang="ru-RU" dirty="0" err="1" smtClean="0">
                <a:hlinkClick r:id="rId3"/>
              </a:rPr>
              <a:t>Сагаан</a:t>
            </a:r>
            <a:r>
              <a:rPr lang="ru-RU" dirty="0" smtClean="0">
                <a:hlinkClick r:id="rId3"/>
              </a:rPr>
              <a:t> </a:t>
            </a:r>
            <a:r>
              <a:rPr lang="ru-RU" dirty="0" err="1">
                <a:hlinkClick r:id="rId3"/>
              </a:rPr>
              <a:t>Убгэн</a:t>
            </a:r>
            <a:r>
              <a:rPr lang="ru-RU" dirty="0">
                <a:hlinkClick r:id="rId3"/>
              </a:rPr>
              <a:t> - бурятский Дед Мороз</a:t>
            </a:r>
            <a:endParaRPr lang="ru-RU" dirty="0"/>
          </a:p>
        </p:txBody>
      </p:sp>
      <p:pic>
        <p:nvPicPr>
          <p:cNvPr id="7" name="Содержимое 6" descr="s1200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3929606" y="1643050"/>
            <a:ext cx="5143536" cy="3643338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Спасибо за работу.</a:t>
            </a:r>
            <a:endParaRPr lang="ru-RU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242048" cy="677246"/>
          </a:xfrm>
        </p:spPr>
        <p:txBody>
          <a:bodyPr>
            <a:normAutofit/>
          </a:bodyPr>
          <a:lstStyle/>
          <a:p>
            <a:r>
              <a:rPr lang="ru-RU" dirty="0"/>
              <a:t>Забайкальский край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000108"/>
            <a:ext cx="3977640" cy="5572164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Первые следы человеческого присутствия на территории края относят к 150—35 тыс. лет назад. Ранние свидетельства были найдены на поверхности древних галечников реки </a:t>
            </a:r>
            <a:r>
              <a:rPr lang="ru-RU" dirty="0" err="1"/>
              <a:t>Гыршелунки</a:t>
            </a:r>
            <a:r>
              <a:rPr lang="ru-RU" dirty="0"/>
              <a:t> (приток реки </a:t>
            </a:r>
            <a:r>
              <a:rPr lang="ru-RU" dirty="0">
                <a:hlinkClick r:id="rId2" tooltip="Хилок (река)"/>
              </a:rPr>
              <a:t>Хилок</a:t>
            </a:r>
            <a:r>
              <a:rPr lang="ru-RU" dirty="0"/>
              <a:t>), в окрестностях г. Читы (Сухотино-1), в районе </a:t>
            </a:r>
            <a:r>
              <a:rPr lang="ru-RU" dirty="0" err="1"/>
              <a:t>Усть-Мензы</a:t>
            </a:r>
            <a:r>
              <a:rPr lang="ru-RU" dirty="0"/>
              <a:t> на р. Чикой.</a:t>
            </a:r>
          </a:p>
          <a:p>
            <a:r>
              <a:rPr lang="ru-RU" dirty="0"/>
              <a:t>Закреплению населения в </a:t>
            </a:r>
            <a:r>
              <a:rPr lang="ru-RU" dirty="0" err="1"/>
              <a:t>агинских</a:t>
            </a:r>
            <a:r>
              <a:rPr lang="ru-RU" dirty="0"/>
              <a:t> Забайкальских степях способствовал изданный в 1703 году указ </a:t>
            </a:r>
            <a:r>
              <a:rPr lang="ru-RU" dirty="0">
                <a:hlinkClick r:id="rId3" tooltip="Пётр I"/>
              </a:rPr>
              <a:t>Петра I</a:t>
            </a:r>
            <a:r>
              <a:rPr lang="ru-RU" dirty="0"/>
              <a:t>, в котором были определены места их кочевий, а также расположение пограничных знаков по </a:t>
            </a:r>
            <a:r>
              <a:rPr lang="ru-RU" dirty="0" err="1"/>
              <a:t>Буринскому</a:t>
            </a:r>
            <a:r>
              <a:rPr lang="ru-RU" dirty="0"/>
              <a:t> договору с Китаем 1727 года.</a:t>
            </a:r>
          </a:p>
          <a:p>
            <a:endParaRPr lang="ru-RU" dirty="0"/>
          </a:p>
        </p:txBody>
      </p:sp>
      <p:pic>
        <p:nvPicPr>
          <p:cNvPr id="5" name="Содержимое 4" descr="290px-07.2016._Панорама_со_смотровой_площадки_на_Алханай_-_panoramio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557712" y="3344069"/>
            <a:ext cx="2762250" cy="103822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85728"/>
            <a:ext cx="4071934" cy="6572272"/>
          </a:xfrm>
        </p:spPr>
        <p:txBody>
          <a:bodyPr>
            <a:normAutofit fontScale="55000" lnSpcReduction="20000"/>
          </a:bodyPr>
          <a:lstStyle/>
          <a:p>
            <a:r>
              <a:rPr lang="ru-RU" sz="3300" dirty="0"/>
              <a:t>Животный мир Забайкальского края представлен сочетанием сибирской таежной и степной монгольской фауны с небольшой долей маньчжурских видов. Млекопитающие представлены примерно 8 десятками видов, среди которых: лоси, </a:t>
            </a:r>
            <a:r>
              <a:rPr lang="ru-RU" sz="3300" dirty="0">
                <a:hlinkClick r:id="rId2" tooltip="Изюбр"/>
              </a:rPr>
              <a:t>изюбрь</a:t>
            </a:r>
            <a:r>
              <a:rPr lang="ru-RU" sz="3300" dirty="0"/>
              <a:t>, </a:t>
            </a:r>
            <a:r>
              <a:rPr lang="ru-RU" sz="3300" dirty="0">
                <a:hlinkClick r:id="rId3" tooltip="Кабан"/>
              </a:rPr>
              <a:t>кабан</a:t>
            </a:r>
            <a:r>
              <a:rPr lang="ru-RU" sz="3300" dirty="0"/>
              <a:t>, сибирская </a:t>
            </a:r>
            <a:r>
              <a:rPr lang="ru-RU" sz="3300" dirty="0">
                <a:hlinkClick r:id="rId4" tooltip="Косуля"/>
              </a:rPr>
              <a:t>косуля</a:t>
            </a:r>
            <a:r>
              <a:rPr lang="ru-RU" sz="3300" dirty="0"/>
              <a:t>, </a:t>
            </a:r>
            <a:r>
              <a:rPr lang="ru-RU" sz="3300" dirty="0">
                <a:hlinkClick r:id="rId5" tooltip="Бурый медведь"/>
              </a:rPr>
              <a:t>бурый медведь</a:t>
            </a:r>
            <a:r>
              <a:rPr lang="ru-RU" sz="3300" dirty="0"/>
              <a:t>, </a:t>
            </a:r>
            <a:r>
              <a:rPr lang="ru-RU" sz="3300" dirty="0">
                <a:hlinkClick r:id="rId6" tooltip="Лисицы"/>
              </a:rPr>
              <a:t>лисица</a:t>
            </a:r>
            <a:r>
              <a:rPr lang="ru-RU" sz="3300" dirty="0"/>
              <a:t>, </a:t>
            </a:r>
            <a:r>
              <a:rPr lang="ru-RU" sz="3300" dirty="0">
                <a:hlinkClick r:id="rId7" tooltip="Волки"/>
              </a:rPr>
              <a:t>волк</a:t>
            </a:r>
            <a:r>
              <a:rPr lang="ru-RU" sz="3300" dirty="0"/>
              <a:t>, </a:t>
            </a:r>
            <a:r>
              <a:rPr lang="ru-RU" sz="3300" dirty="0">
                <a:hlinkClick r:id="rId8" tooltip="Соболи"/>
              </a:rPr>
              <a:t>соболь</a:t>
            </a:r>
            <a:r>
              <a:rPr lang="ru-RU" sz="3300" dirty="0"/>
              <a:t>, обыкновенная </a:t>
            </a:r>
            <a:r>
              <a:rPr lang="ru-RU" sz="3300" dirty="0">
                <a:hlinkClick r:id="rId9" tooltip="Белка"/>
              </a:rPr>
              <a:t>белка</a:t>
            </a:r>
            <a:r>
              <a:rPr lang="ru-RU" sz="3300" dirty="0"/>
              <a:t>, </a:t>
            </a:r>
            <a:r>
              <a:rPr lang="ru-RU" sz="3300" dirty="0">
                <a:hlinkClick r:id="rId10" tooltip="Зайцы (род)"/>
              </a:rPr>
              <a:t>заяц-беляк</a:t>
            </a:r>
            <a:r>
              <a:rPr lang="ru-RU" sz="3300" dirty="0"/>
              <a:t>, </a:t>
            </a:r>
            <a:r>
              <a:rPr lang="ru-RU" sz="3300" dirty="0">
                <a:hlinkClick r:id="rId11" tooltip="Колонок"/>
              </a:rPr>
              <a:t>колонок</a:t>
            </a:r>
            <a:r>
              <a:rPr lang="ru-RU" sz="3300" dirty="0"/>
              <a:t>, </a:t>
            </a:r>
            <a:r>
              <a:rPr lang="ru-RU" sz="3300" dirty="0">
                <a:hlinkClick r:id="rId12" tooltip="Кабарга"/>
              </a:rPr>
              <a:t>кабарга</a:t>
            </a:r>
            <a:r>
              <a:rPr lang="ru-RU" sz="3300" dirty="0"/>
              <a:t>. Много различных видов птиц: </a:t>
            </a:r>
            <a:r>
              <a:rPr lang="ru-RU" sz="3300" dirty="0">
                <a:hlinkClick r:id="rId13" tooltip="Утки"/>
              </a:rPr>
              <a:t>утки</a:t>
            </a:r>
            <a:r>
              <a:rPr lang="ru-RU" sz="3300" dirty="0"/>
              <a:t>, </a:t>
            </a:r>
            <a:r>
              <a:rPr lang="ru-RU" sz="3300" dirty="0">
                <a:hlinkClick r:id="rId14" tooltip="Гуси"/>
              </a:rPr>
              <a:t>гуси</a:t>
            </a:r>
            <a:r>
              <a:rPr lang="ru-RU" sz="3300" dirty="0"/>
              <a:t>, </a:t>
            </a:r>
            <a:r>
              <a:rPr lang="ru-RU" sz="3300" dirty="0">
                <a:hlinkClick r:id="rId15" tooltip="Журавли"/>
              </a:rPr>
              <a:t>журавли</a:t>
            </a:r>
            <a:r>
              <a:rPr lang="ru-RU" sz="3300" dirty="0"/>
              <a:t>, </a:t>
            </a:r>
            <a:r>
              <a:rPr lang="ru-RU" sz="3300" dirty="0">
                <a:hlinkClick r:id="rId16" tooltip="Дятлы"/>
              </a:rPr>
              <a:t>дятлы</a:t>
            </a:r>
            <a:r>
              <a:rPr lang="ru-RU" sz="3300" dirty="0"/>
              <a:t> и др.</a:t>
            </a:r>
          </a:p>
          <a:p>
            <a:r>
              <a:rPr lang="ru-RU" sz="3300" dirty="0"/>
              <a:t>Некоторые виды занесены в </a:t>
            </a:r>
            <a:r>
              <a:rPr lang="ru-RU" sz="3300" dirty="0">
                <a:hlinkClick r:id="rId17" tooltip="Красная книга России"/>
              </a:rPr>
              <a:t>Красную Книгу РФ</a:t>
            </a:r>
            <a:r>
              <a:rPr lang="ru-RU" sz="3300" dirty="0"/>
              <a:t>, из них можно назвать </a:t>
            </a:r>
            <a:r>
              <a:rPr lang="ru-RU" sz="3300" dirty="0" err="1"/>
              <a:t>дзерена</a:t>
            </a:r>
            <a:r>
              <a:rPr lang="ru-RU" sz="3300" dirty="0"/>
              <a:t>, </a:t>
            </a:r>
            <a:r>
              <a:rPr lang="ru-RU" sz="3300" dirty="0">
                <a:hlinkClick r:id="rId18" tooltip="Манул"/>
              </a:rPr>
              <a:t>манула</a:t>
            </a:r>
            <a:r>
              <a:rPr lang="ru-RU" sz="3300" dirty="0"/>
              <a:t>, тарбагана, амурского тигра, </a:t>
            </a:r>
            <a:r>
              <a:rPr lang="ru-RU" sz="3300" dirty="0" err="1">
                <a:hlinkClick r:id="rId19" tooltip="Даурский ёж"/>
              </a:rPr>
              <a:t>даурского</a:t>
            </a:r>
            <a:r>
              <a:rPr lang="ru-RU" sz="3300" dirty="0">
                <a:hlinkClick r:id="rId19" tooltip="Даурский ёж"/>
              </a:rPr>
              <a:t> ежа</a:t>
            </a:r>
            <a:r>
              <a:rPr lang="ru-RU" sz="3300" dirty="0"/>
              <a:t>, </a:t>
            </a:r>
            <a:r>
              <a:rPr lang="ru-RU" sz="3300" dirty="0">
                <a:hlinkClick r:id="rId20" tooltip="Дрофа"/>
              </a:rPr>
              <a:t>дрофу</a:t>
            </a:r>
            <a:r>
              <a:rPr lang="ru-RU" sz="3300" dirty="0"/>
              <a:t>, степного орла, журавлей — </a:t>
            </a:r>
            <a:r>
              <a:rPr lang="ru-RU" sz="3300" dirty="0" err="1"/>
              <a:t>даурского</a:t>
            </a:r>
            <a:r>
              <a:rPr lang="ru-RU" sz="3300" dirty="0"/>
              <a:t> и чёрного, </a:t>
            </a:r>
            <a:r>
              <a:rPr lang="ru-RU" sz="3300" dirty="0" err="1">
                <a:hlinkClick r:id="rId21" tooltip="Стерх"/>
              </a:rPr>
              <a:t>стерха</a:t>
            </a:r>
            <a:r>
              <a:rPr lang="ru-RU" sz="3300" dirty="0"/>
              <a:t>, красавку.</a:t>
            </a:r>
          </a:p>
          <a:p>
            <a:endParaRPr lang="ru-RU" dirty="0"/>
          </a:p>
        </p:txBody>
      </p:sp>
      <p:pic>
        <p:nvPicPr>
          <p:cNvPr id="6" name="Содержимое 5" descr="1024px-Cervus_elaphus_xanthopygus.jpg"/>
          <p:cNvPicPr>
            <a:picLocks noGrp="1" noChangeAspect="1"/>
          </p:cNvPicPr>
          <p:nvPr>
            <p:ph sz="half" idx="2"/>
          </p:nvPr>
        </p:nvPicPr>
        <p:blipFill>
          <a:blip r:embed="rId22"/>
          <a:stretch>
            <a:fillRect/>
          </a:stretch>
        </p:blipFill>
        <p:spPr>
          <a:xfrm>
            <a:off x="3912174" y="1785926"/>
            <a:ext cx="5141025" cy="3429024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Достопримечательности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928670"/>
            <a:ext cx="3977640" cy="5929330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На территории </a:t>
            </a:r>
            <a:r>
              <a:rPr lang="ru-RU" dirty="0">
                <a:hlinkClick r:id="rId2" tooltip="Чернышевский район"/>
              </a:rPr>
              <a:t>Чернышевского района</a:t>
            </a:r>
            <a:r>
              <a:rPr lang="ru-RU" dirty="0"/>
              <a:t> в пади </a:t>
            </a:r>
            <a:r>
              <a:rPr lang="ru-RU" dirty="0" err="1"/>
              <a:t>Кулинда</a:t>
            </a:r>
            <a:r>
              <a:rPr lang="ru-RU" dirty="0"/>
              <a:t> находится геологическое местонахождение чешуйчатых и оперённых динозавров, впервые в мире найденных вместе (</a:t>
            </a:r>
            <a:r>
              <a:rPr lang="ru-RU" dirty="0" err="1">
                <a:hlinkClick r:id="rId3" tooltip="Компсогнат"/>
              </a:rPr>
              <a:t>компсогнат</a:t>
            </a:r>
            <a:r>
              <a:rPr lang="ru-RU" dirty="0"/>
              <a:t>, </a:t>
            </a:r>
            <a:r>
              <a:rPr lang="ru-RU" dirty="0">
                <a:hlinkClick r:id="rId4" tooltip="Пситтакозавр"/>
              </a:rPr>
              <a:t>пситтакозавр</a:t>
            </a:r>
            <a:r>
              <a:rPr lang="ru-RU" dirty="0"/>
              <a:t>, </a:t>
            </a:r>
            <a:r>
              <a:rPr lang="ru-RU" dirty="0" err="1">
                <a:hlinkClick r:id="rId5" tooltip="Кулиндадромеус забайкальский"/>
              </a:rPr>
              <a:t>кулиндадромеус</a:t>
            </a:r>
            <a:r>
              <a:rPr lang="ru-RU" dirty="0">
                <a:hlinkClick r:id="rId5" tooltip="Кулиндадромеус забайкальский"/>
              </a:rPr>
              <a:t> забайкальский</a:t>
            </a:r>
            <a:r>
              <a:rPr lang="ru-RU" dirty="0"/>
              <a:t>)</a:t>
            </a:r>
            <a:r>
              <a:rPr lang="ru-RU" baseline="30000" dirty="0">
                <a:hlinkClick r:id="rId6"/>
              </a:rPr>
              <a:t>[26][27]</a:t>
            </a:r>
            <a:r>
              <a:rPr lang="ru-RU" dirty="0"/>
              <a:t>.</a:t>
            </a:r>
          </a:p>
          <a:p>
            <a:r>
              <a:rPr lang="ru-RU" dirty="0"/>
              <a:t>В </a:t>
            </a:r>
            <a:r>
              <a:rPr lang="ru-RU" dirty="0">
                <a:hlinkClick r:id="rId7" tooltip="2010 год"/>
              </a:rPr>
              <a:t>2010 году</a:t>
            </a:r>
            <a:r>
              <a:rPr lang="ru-RU" dirty="0"/>
              <a:t> на территории района в пади </a:t>
            </a:r>
            <a:r>
              <a:rPr lang="ru-RU" dirty="0" err="1"/>
              <a:t>Кулинда</a:t>
            </a:r>
            <a:r>
              <a:rPr lang="ru-RU" dirty="0"/>
              <a:t> были найдены остатки хищного динозавра </a:t>
            </a:r>
            <a:r>
              <a:rPr lang="ru-RU" dirty="0" err="1">
                <a:hlinkClick r:id="rId3" tooltip="Компсогнат"/>
              </a:rPr>
              <a:t>компсогната</a:t>
            </a:r>
            <a:r>
              <a:rPr lang="ru-RU" dirty="0"/>
              <a:t>. В </a:t>
            </a:r>
            <a:r>
              <a:rPr lang="ru-RU" dirty="0">
                <a:hlinkClick r:id="rId8" tooltip="2011 год"/>
              </a:rPr>
              <a:t>2011 году</a:t>
            </a:r>
            <a:r>
              <a:rPr lang="ru-RU" dirty="0"/>
              <a:t> к ним добавились и кости растительноядных </a:t>
            </a:r>
            <a:r>
              <a:rPr lang="ru-RU" dirty="0">
                <a:hlinkClick r:id="rId4" tooltip="Пситтакозавр"/>
              </a:rPr>
              <a:t>пситтакозавров</a:t>
            </a:r>
            <a:r>
              <a:rPr lang="ru-RU" dirty="0"/>
              <a:t>. Возраст находок — от 170 до 145 миллионов лет. На основании шести частично сохранившихся черепов и нескольких сот фрагментов скелета, был описан новый вид оперённых птицетазовых динозавров, названный </a:t>
            </a:r>
            <a:r>
              <a:rPr lang="ru-RU" dirty="0" err="1">
                <a:hlinkClick r:id="rId5" tooltip="Кулиндадромеус забайкальский"/>
              </a:rPr>
              <a:t>кулиндадромеус</a:t>
            </a:r>
            <a:r>
              <a:rPr lang="ru-RU" dirty="0">
                <a:hlinkClick r:id="rId5" tooltip="Кулиндадромеус забайкальский"/>
              </a:rPr>
              <a:t> забайкальский</a:t>
            </a:r>
            <a:r>
              <a:rPr lang="ru-RU" dirty="0"/>
              <a:t>, живший 160 </a:t>
            </a:r>
            <a:r>
              <a:rPr lang="ru-RU" dirty="0" err="1"/>
              <a:t>млн</a:t>
            </a:r>
            <a:r>
              <a:rPr lang="ru-RU" dirty="0"/>
              <a:t> лет назад</a:t>
            </a:r>
          </a:p>
          <a:p>
            <a:endParaRPr lang="ru-RU" dirty="0"/>
          </a:p>
        </p:txBody>
      </p:sp>
      <p:pic>
        <p:nvPicPr>
          <p:cNvPr id="5" name="Содержимое 4" descr="Kulindadromeus_by_Tom_Parker.png"/>
          <p:cNvPicPr>
            <a:picLocks noGrp="1" noChangeAspect="1"/>
          </p:cNvPicPr>
          <p:nvPr>
            <p:ph sz="half" idx="2"/>
          </p:nvPr>
        </p:nvPicPr>
        <p:blipFill>
          <a:blip r:embed="rId9" cstate="print"/>
          <a:stretch>
            <a:fillRect/>
          </a:stretch>
        </p:blipFill>
        <p:spPr>
          <a:xfrm>
            <a:off x="4143372" y="1571612"/>
            <a:ext cx="4800636" cy="200026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Агинский краеведческий музей</a:t>
            </a:r>
          </a:p>
        </p:txBody>
      </p:sp>
      <p:pic>
        <p:nvPicPr>
          <p:cNvPr id="5" name="Содержимое 4" descr="1024px-Агинский_краеведческий_музей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33004"/>
            <a:ext cx="7239000" cy="4800079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Забайкальский краевой краеведческий музей им. А. К. Кузнецова</a:t>
            </a:r>
          </a:p>
        </p:txBody>
      </p:sp>
      <p:pic>
        <p:nvPicPr>
          <p:cNvPr id="5" name="Содержимое 4" descr="800px-Transbaikalian_historical_museum_Chit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679164"/>
            <a:ext cx="6715172" cy="503638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hlinkClick r:id="rId2" tooltip="Скульптура"/>
              </a:rPr>
              <a:t>Скульптура</a:t>
            </a:r>
            <a:r>
              <a:rPr lang="ru-RU" dirty="0"/>
              <a:t> «</a:t>
            </a:r>
            <a:r>
              <a:rPr lang="ru-RU" dirty="0" err="1"/>
              <a:t>Бальжин-хатан</a:t>
            </a:r>
            <a:r>
              <a:rPr lang="ru-RU" dirty="0"/>
              <a:t>» на въезде в посёлок Агинское</a:t>
            </a:r>
          </a:p>
        </p:txBody>
      </p:sp>
      <p:pic>
        <p:nvPicPr>
          <p:cNvPr id="5" name="Содержимое 4" descr="Бальжин-хатан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1618866"/>
            <a:ext cx="7239000" cy="4828356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u="sng" dirty="0">
                <a:hlinkClick r:id="rId2" tooltip="Памятник"/>
              </a:rPr>
              <a:t>Памятник</a:t>
            </a:r>
            <a:r>
              <a:rPr lang="ru-RU" dirty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Бабжа-Барас</a:t>
            </a:r>
            <a:r>
              <a:rPr lang="ru-RU" dirty="0" smtClean="0"/>
              <a:t>-</a:t>
            </a:r>
            <a:br>
              <a:rPr lang="ru-RU" dirty="0" smtClean="0"/>
            </a:br>
            <a:r>
              <a:rPr lang="ru-RU" dirty="0" err="1" smtClean="0"/>
              <a:t>баатару</a:t>
            </a:r>
            <a:endParaRPr lang="ru-RU" dirty="0"/>
          </a:p>
        </p:txBody>
      </p:sp>
      <p:pic>
        <p:nvPicPr>
          <p:cNvPr id="5" name="Содержимое 4" descr="800px-Бабжа-Барас-батор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714744" y="294723"/>
            <a:ext cx="4786346" cy="6563277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0"/>
            <a:ext cx="3977640" cy="685800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Бурятия имеет уникальную историю и интереснейшую культуру. Находясь в объятиях остальной части народно-христианской России с европейской ноткой и поистине азиатской Монголии, Бурятская республика вобрала в себя черты обоих этих миров.</a:t>
            </a:r>
          </a:p>
          <a:p>
            <a:r>
              <a:rPr lang="ru-RU" dirty="0"/>
              <a:t>Многое изменилось за несколько веков существования края, но буряты по сей день свято чтят наследие предков.</a:t>
            </a:r>
          </a:p>
          <a:p>
            <a:endParaRPr lang="ru-RU" dirty="0"/>
          </a:p>
        </p:txBody>
      </p:sp>
      <p:pic>
        <p:nvPicPr>
          <p:cNvPr id="5" name="Содержимое 4" descr="miniatyura-e1522915301305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968070" y="2143116"/>
            <a:ext cx="5175930" cy="2823234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</TotalTime>
  <Words>551</Words>
  <Application>Microsoft Office PowerPoint</Application>
  <PresentationFormat>Экран (4:3)</PresentationFormat>
  <Paragraphs>35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Изящная</vt:lpstr>
      <vt:lpstr>Забайкальский край</vt:lpstr>
      <vt:lpstr>Забайкальский край</vt:lpstr>
      <vt:lpstr>Слайд 3</vt:lpstr>
      <vt:lpstr>Достопримечательности </vt:lpstr>
      <vt:lpstr>Агинский краеведческий музей</vt:lpstr>
      <vt:lpstr>Забайкальский краевой краеведческий музей им. А. К. Кузнецова</vt:lpstr>
      <vt:lpstr>Скульптура «Бальжин-хатан» на въезде в посёлок Агинское</vt:lpstr>
      <vt:lpstr>Памятник  Бабжа-Барас- баатару</vt:lpstr>
      <vt:lpstr>Слайд 9</vt:lpstr>
      <vt:lpstr>Слайд 10</vt:lpstr>
      <vt:lpstr>Родоплеменные обычаи </vt:lpstr>
      <vt:lpstr>Слайд 12</vt:lpstr>
      <vt:lpstr>Семейные ценности </vt:lpstr>
      <vt:lpstr>Слайд 14</vt:lpstr>
      <vt:lpstr>Праздники и народные гуляния </vt:lpstr>
      <vt:lpstr>Любимый праздник – Новый год. «Сагаалган».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Забайкальский край</dc:title>
  <dc:creator>Home</dc:creator>
  <cp:lastModifiedBy>Home</cp:lastModifiedBy>
  <cp:revision>1</cp:revision>
  <dcterms:created xsi:type="dcterms:W3CDTF">2020-04-06T11:54:41Z</dcterms:created>
  <dcterms:modified xsi:type="dcterms:W3CDTF">2020-04-06T11:57:02Z</dcterms:modified>
</cp:coreProperties>
</file>