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662FD60-0FDA-4A5F-8705-55F52F1C6C3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62FD60-0FDA-4A5F-8705-55F52F1C6C3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62FD60-0FDA-4A5F-8705-55F52F1C6C3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62FD60-0FDA-4A5F-8705-55F52F1C6C3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662FD60-0FDA-4A5F-8705-55F52F1C6C3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662FD60-0FDA-4A5F-8705-55F52F1C6C38}"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662FD60-0FDA-4A5F-8705-55F52F1C6C38}" type="datetimeFigureOut">
              <a:rPr lang="ru-RU" smtClean="0"/>
              <a:t>18.12.2019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662FD60-0FDA-4A5F-8705-55F52F1C6C38}" type="datetimeFigureOut">
              <a:rPr lang="ru-RU" smtClean="0"/>
              <a:t>18.12.2019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662FD60-0FDA-4A5F-8705-55F52F1C6C38}" type="datetimeFigureOut">
              <a:rPr lang="ru-RU" smtClean="0"/>
              <a:t>18.12.2019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662FD60-0FDA-4A5F-8705-55F52F1C6C38}"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662FD60-0FDA-4A5F-8705-55F52F1C6C38}"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BC042D-A62B-45BE-9688-4E0D9AB15AA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2FD60-0FDA-4A5F-8705-55F52F1C6C38}" type="datetimeFigureOut">
              <a:rPr lang="ru-RU" smtClean="0"/>
              <a:t>18.12.2019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BC042D-A62B-45BE-9688-4E0D9AB15AA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t>Подготовка к ЕГЭ</a:t>
            </a:r>
            <a:endParaRPr lang="ru-RU" b="1" dirty="0"/>
          </a:p>
        </p:txBody>
      </p:sp>
      <p:sp>
        <p:nvSpPr>
          <p:cNvPr id="3" name="Подзаголовок 2"/>
          <p:cNvSpPr>
            <a:spLocks noGrp="1"/>
          </p:cNvSpPr>
          <p:nvPr>
            <p:ph type="subTitle" idx="1"/>
          </p:nvPr>
        </p:nvSpPr>
        <p:spPr/>
        <p:txBody>
          <a:bodyPr/>
          <a:lstStyle/>
          <a:p>
            <a:r>
              <a:rPr lang="ru-RU" b="1" dirty="0" smtClean="0">
                <a:solidFill>
                  <a:srgbClr val="C00000"/>
                </a:solidFill>
              </a:rPr>
              <a:t>Задание 16</a:t>
            </a:r>
          </a:p>
          <a:p>
            <a:r>
              <a:rPr lang="ru-RU" b="1" dirty="0" smtClean="0">
                <a:solidFill>
                  <a:srgbClr val="C00000"/>
                </a:solidFill>
              </a:rPr>
              <a:t>Пунктуация в ПП с ОЧП и в ССП</a:t>
            </a:r>
            <a:endParaRPr lang="ru-RU" b="1"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solidFill>
                  <a:srgbClr val="C00000"/>
                </a:solidFill>
              </a:rPr>
              <a:t>Запятая в ССП</a:t>
            </a:r>
            <a:endParaRPr lang="ru-RU" dirty="0">
              <a:solidFill>
                <a:srgbClr val="C00000"/>
              </a:solidFill>
            </a:endParaRPr>
          </a:p>
        </p:txBody>
      </p:sp>
      <p:sp>
        <p:nvSpPr>
          <p:cNvPr id="3" name="Содержимое 2"/>
          <p:cNvSpPr>
            <a:spLocks noGrp="1"/>
          </p:cNvSpPr>
          <p:nvPr>
            <p:ph idx="1"/>
          </p:nvPr>
        </p:nvSpPr>
        <p:spPr>
          <a:xfrm>
            <a:off x="457200" y="836712"/>
            <a:ext cx="8229600" cy="5289451"/>
          </a:xfrm>
        </p:spPr>
        <p:txBody>
          <a:bodyPr/>
          <a:lstStyle/>
          <a:p>
            <a:r>
              <a:rPr lang="ru-RU" dirty="0"/>
              <a:t>Между двумя грамматическими основами в сложносочиненном предложении в большинстве случаев </a:t>
            </a:r>
            <a:r>
              <a:rPr lang="ru-RU" b="1" dirty="0" smtClean="0"/>
              <a:t>СТАВИТСЯ</a:t>
            </a:r>
            <a:r>
              <a:rPr lang="ru-RU" dirty="0"/>
              <a:t> </a:t>
            </a:r>
            <a:r>
              <a:rPr lang="ru-RU" b="1" dirty="0"/>
              <a:t>ЗАПЯТАЯ</a:t>
            </a:r>
            <a:r>
              <a:rPr lang="ru-RU" dirty="0"/>
              <a:t>. </a:t>
            </a:r>
            <a:r>
              <a:rPr lang="ru-RU" dirty="0" smtClean="0"/>
              <a:t/>
            </a:r>
            <a:br>
              <a:rPr lang="ru-RU" dirty="0" smtClean="0"/>
            </a:br>
            <a:r>
              <a:rPr lang="ru-RU" dirty="0" smtClean="0"/>
              <a:t/>
            </a:r>
            <a:br>
              <a:rPr lang="ru-RU" dirty="0" smtClean="0"/>
            </a:br>
            <a:r>
              <a:rPr lang="ru-RU" b="1" dirty="0" smtClean="0"/>
              <a:t>Например:</a:t>
            </a:r>
            <a:r>
              <a:rPr lang="ru-RU" dirty="0" smtClean="0"/>
              <a:t/>
            </a:r>
            <a:br>
              <a:rPr lang="ru-RU" dirty="0" smtClean="0"/>
            </a:br>
            <a:r>
              <a:rPr lang="ru-RU" i="1" dirty="0"/>
              <a:t>Запахло гарью, и воздух посинел от дыма. (Чехов)</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sz="3600" b="1" dirty="0"/>
              <a:t>Запятая в ССП </a:t>
            </a:r>
            <a:r>
              <a:rPr lang="ru-RU" sz="3600" b="1" dirty="0" smtClean="0"/>
              <a:t>не </a:t>
            </a:r>
            <a:r>
              <a:rPr lang="ru-RU" sz="3600" b="1" dirty="0"/>
              <a:t>ставится</a:t>
            </a:r>
            <a:r>
              <a:rPr lang="ru-RU" b="1" dirty="0"/>
              <a:t/>
            </a:r>
            <a:br>
              <a:rPr lang="ru-RU" b="1" dirty="0"/>
            </a:br>
            <a:endParaRPr lang="ru-RU" dirty="0"/>
          </a:p>
        </p:txBody>
      </p:sp>
      <p:graphicFrame>
        <p:nvGraphicFramePr>
          <p:cNvPr id="4" name="Содержимое 3"/>
          <p:cNvGraphicFramePr>
            <a:graphicFrameLocks noGrp="1"/>
          </p:cNvGraphicFramePr>
          <p:nvPr>
            <p:ph idx="1"/>
          </p:nvPr>
        </p:nvGraphicFramePr>
        <p:xfrm>
          <a:off x="457200" y="692150"/>
          <a:ext cx="8229600" cy="5905203"/>
        </p:xfrm>
        <a:graphic>
          <a:graphicData uri="http://schemas.openxmlformats.org/drawingml/2006/table">
            <a:tbl>
              <a:tblPr firstRow="1" bandRow="1">
                <a:tableStyleId>{93296810-A885-4BE3-A3E7-6D5BEEA58F35}</a:tableStyleId>
              </a:tblPr>
              <a:tblGrid>
                <a:gridCol w="4114800"/>
                <a:gridCol w="4114800"/>
              </a:tblGrid>
              <a:tr h="1028980">
                <a:tc gridSpan="2">
                  <a:txBody>
                    <a:bodyPr/>
                    <a:lstStyle/>
                    <a:p>
                      <a:pPr algn="ctr" fontAlgn="base"/>
                      <a:r>
                        <a:rPr lang="ru-RU" sz="2000" b="1" dirty="0">
                          <a:solidFill>
                            <a:srgbClr val="B8312F"/>
                          </a:solidFill>
                          <a:latin typeface="GothaPro"/>
                        </a:rPr>
                        <a:t>1. Если части ССП имеют что-то общее:</a:t>
                      </a:r>
                      <a:endParaRPr lang="ru-RU" sz="2000" dirty="0">
                        <a:latin typeface="inherit"/>
                      </a:endParaRPr>
                    </a:p>
                    <a:p>
                      <a:pPr fontAlgn="ctr"/>
                      <a:r>
                        <a:rPr lang="ru-RU" sz="2000" dirty="0">
                          <a:latin typeface="inherit"/>
                        </a:rPr>
                        <a:t/>
                      </a:r>
                      <a:br>
                        <a:rPr lang="ru-RU" sz="2000" dirty="0">
                          <a:latin typeface="inherit"/>
                        </a:rPr>
                      </a:br>
                      <a:endParaRPr lang="ru-RU" sz="2000" dirty="0">
                        <a:latin typeface="inherit"/>
                      </a:endParaRPr>
                    </a:p>
                  </a:txBody>
                  <a:tcPr marL="0" marR="0" marT="0" marB="0" anchor="ctr"/>
                </a:tc>
                <a:tc hMerge="1">
                  <a:txBody>
                    <a:bodyPr/>
                    <a:lstStyle/>
                    <a:p>
                      <a:endParaRPr lang="ru-RU"/>
                    </a:p>
                  </a:txBody>
                  <a:tcPr/>
                </a:tc>
              </a:tr>
              <a:tr h="685987">
                <a:tc>
                  <a:txBody>
                    <a:bodyPr/>
                    <a:lstStyle/>
                    <a:p>
                      <a:pPr fontAlgn="ctr"/>
                      <a:r>
                        <a:rPr lang="ru-RU" sz="2000" dirty="0">
                          <a:solidFill>
                            <a:srgbClr val="000000"/>
                          </a:solidFill>
                          <a:latin typeface="GothaPro"/>
                        </a:rPr>
                        <a:t>Общий второстепенный член</a:t>
                      </a:r>
                      <a:endParaRPr lang="ru-RU" sz="2000" dirty="0">
                        <a:latin typeface="inherit"/>
                      </a:endParaRPr>
                    </a:p>
                  </a:txBody>
                  <a:tcPr marL="0" marR="0" marT="0" marB="0" anchor="ctr"/>
                </a:tc>
                <a:tc>
                  <a:txBody>
                    <a:bodyPr/>
                    <a:lstStyle/>
                    <a:p>
                      <a:pPr fontAlgn="ctr"/>
                      <a:r>
                        <a:rPr lang="ru-RU" sz="2000" i="1" u="sng" dirty="0">
                          <a:latin typeface="GothaPro"/>
                        </a:rPr>
                        <a:t>В эту ночь </a:t>
                      </a:r>
                      <a:r>
                        <a:rPr lang="ru-RU" sz="2000" i="1" dirty="0">
                          <a:latin typeface="GothaPro"/>
                        </a:rPr>
                        <a:t>на море дул крепкий береговой ветер и шел снег </a:t>
                      </a:r>
                      <a:r>
                        <a:rPr lang="ru-RU" sz="2000" i="1" dirty="0" smtClean="0">
                          <a:latin typeface="GothaPro"/>
                        </a:rPr>
                        <a:t>.</a:t>
                      </a:r>
                      <a:endParaRPr lang="ru-RU" sz="2000" dirty="0">
                        <a:latin typeface="inherit"/>
                      </a:endParaRPr>
                    </a:p>
                  </a:txBody>
                  <a:tcPr marL="0" marR="0" marT="0" marB="0" anchor="ctr"/>
                </a:tc>
              </a:tr>
              <a:tr h="1714967">
                <a:tc>
                  <a:txBody>
                    <a:bodyPr/>
                    <a:lstStyle/>
                    <a:p>
                      <a:pPr fontAlgn="ctr"/>
                      <a:r>
                        <a:rPr lang="ru-RU" sz="2000" dirty="0">
                          <a:solidFill>
                            <a:srgbClr val="000000"/>
                          </a:solidFill>
                          <a:latin typeface="GothaPro"/>
                        </a:rPr>
                        <a:t>Общую придаточную часть</a:t>
                      </a:r>
                      <a:endParaRPr lang="ru-RU" sz="2000" dirty="0">
                        <a:latin typeface="inherit"/>
                      </a:endParaRPr>
                    </a:p>
                  </a:txBody>
                  <a:tcPr marL="0" marR="0" marT="0" marB="0" anchor="ctr"/>
                </a:tc>
                <a:tc>
                  <a:txBody>
                    <a:bodyPr/>
                    <a:lstStyle/>
                    <a:p>
                      <a:pPr fontAlgn="ctr"/>
                      <a:r>
                        <a:rPr lang="ru-RU" sz="2000" i="1" u="sng" dirty="0">
                          <a:latin typeface="GothaPro"/>
                        </a:rPr>
                        <a:t>Как только поднялись мы на изволок</a:t>
                      </a:r>
                      <a:r>
                        <a:rPr lang="ru-RU" sz="2000" i="1" dirty="0">
                          <a:latin typeface="GothaPro"/>
                        </a:rPr>
                        <a:t>, туман исчез и первый луч солнца проник почти сзади в карету и осветил лицо спящей против меня моей </a:t>
                      </a:r>
                      <a:r>
                        <a:rPr lang="ru-RU" sz="2000" i="1" dirty="0" smtClean="0">
                          <a:latin typeface="GothaPro"/>
                        </a:rPr>
                        <a:t>сестрицы.</a:t>
                      </a:r>
                      <a:endParaRPr lang="ru-RU" sz="2000" dirty="0">
                        <a:latin typeface="inherit"/>
                      </a:endParaRPr>
                    </a:p>
                  </a:txBody>
                  <a:tcPr marL="0" marR="0" marT="0" marB="0" anchor="ctr"/>
                </a:tc>
              </a:tr>
              <a:tr h="1028980">
                <a:tc>
                  <a:txBody>
                    <a:bodyPr/>
                    <a:lstStyle/>
                    <a:p>
                      <a:pPr fontAlgn="ctr"/>
                      <a:r>
                        <a:rPr lang="ru-RU" sz="2000" dirty="0">
                          <a:solidFill>
                            <a:srgbClr val="000000"/>
                          </a:solidFill>
                          <a:latin typeface="GothaPro"/>
                        </a:rPr>
                        <a:t>Общее вводное слово</a:t>
                      </a:r>
                      <a:endParaRPr lang="ru-RU" sz="2000" dirty="0">
                        <a:latin typeface="inherit"/>
                      </a:endParaRPr>
                    </a:p>
                  </a:txBody>
                  <a:tcPr marL="0" marR="0" marT="0" marB="0" anchor="ctr"/>
                </a:tc>
                <a:tc>
                  <a:txBody>
                    <a:bodyPr/>
                    <a:lstStyle/>
                    <a:p>
                      <a:pPr fontAlgn="ctr"/>
                      <a:r>
                        <a:rPr lang="ru-RU" sz="2000" i="1" u="sng" dirty="0">
                          <a:latin typeface="GothaPro"/>
                        </a:rPr>
                        <a:t>Возможно</a:t>
                      </a:r>
                      <a:r>
                        <a:rPr lang="ru-RU" sz="2000" i="1" dirty="0">
                          <a:latin typeface="GothaPro"/>
                        </a:rPr>
                        <a:t>, прошло еще слишком мало времени и информация скоро появится.</a:t>
                      </a:r>
                      <a:endParaRPr lang="ru-RU" sz="2000" dirty="0">
                        <a:latin typeface="inherit"/>
                      </a:endParaRPr>
                    </a:p>
                  </a:txBody>
                  <a:tcPr marL="0" marR="0" marT="0" marB="0" anchor="ctr"/>
                </a:tc>
              </a:tr>
              <a:tr h="1028980">
                <a:tc>
                  <a:txBody>
                    <a:bodyPr/>
                    <a:lstStyle/>
                    <a:p>
                      <a:pPr fontAlgn="ctr"/>
                      <a:r>
                        <a:rPr lang="ru-RU" sz="2000">
                          <a:solidFill>
                            <a:srgbClr val="000000"/>
                          </a:solidFill>
                          <a:latin typeface="GothaPro"/>
                        </a:rPr>
                        <a:t>Общий обособленный член предложения</a:t>
                      </a:r>
                      <a:endParaRPr lang="ru-RU" sz="2000">
                        <a:latin typeface="inherit"/>
                      </a:endParaRPr>
                    </a:p>
                  </a:txBody>
                  <a:tcPr marL="0" marR="0" marT="0" marB="0" anchor="ctr"/>
                </a:tc>
                <a:tc>
                  <a:txBody>
                    <a:bodyPr/>
                    <a:lstStyle/>
                    <a:p>
                      <a:pPr fontAlgn="ctr"/>
                      <a:r>
                        <a:rPr lang="ru-RU" sz="2000" i="1" u="sng" dirty="0">
                          <a:latin typeface="GothaPro"/>
                        </a:rPr>
                        <a:t>Вопреки предсказаниям синоптиков</a:t>
                      </a:r>
                      <a:r>
                        <a:rPr lang="ru-RU" sz="2000" i="1" dirty="0">
                          <a:latin typeface="GothaPro"/>
                        </a:rPr>
                        <a:t>, небо уже прояснилось и дождь перестал.</a:t>
                      </a:r>
                      <a:endParaRPr lang="ru-RU" sz="2000" dirty="0">
                        <a:latin typeface="inherit"/>
                      </a:endParaRPr>
                    </a:p>
                  </a:txBody>
                  <a:tcPr marL="0" marR="0" marT="0" marB="0" anchor="ctr"/>
                </a:tc>
              </a:tr>
              <a:tr h="417309">
                <a:tc>
                  <a:txBody>
                    <a:bodyPr/>
                    <a:lstStyle/>
                    <a:p>
                      <a:pPr fontAlgn="ctr"/>
                      <a:endParaRPr lang="ru-RU" sz="2000" dirty="0">
                        <a:latin typeface="inherit"/>
                      </a:endParaRPr>
                    </a:p>
                  </a:txBody>
                  <a:tcPr marL="0" marR="0" marT="0" marB="0" anchor="ctr"/>
                </a:tc>
                <a:tc>
                  <a:txBody>
                    <a:bodyPr/>
                    <a:lstStyle/>
                    <a:p>
                      <a:pPr fontAlgn="ctr"/>
                      <a:endParaRPr lang="ru-RU" sz="2000" dirty="0">
                        <a:latin typeface="inherit"/>
                      </a:endParaRPr>
                    </a:p>
                  </a:txBody>
                  <a:tcPr marL="0" marR="0" marT="0" marB="0" anchor="ct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sz="3200" b="1" dirty="0" smtClean="0"/>
              <a:t>Запятая в ССП не ставится</a:t>
            </a:r>
            <a:endParaRPr lang="ru-RU" sz="3200" dirty="0"/>
          </a:p>
        </p:txBody>
      </p:sp>
      <p:graphicFrame>
        <p:nvGraphicFramePr>
          <p:cNvPr id="4" name="Содержимое 3"/>
          <p:cNvGraphicFramePr>
            <a:graphicFrameLocks noGrp="1"/>
          </p:cNvGraphicFramePr>
          <p:nvPr>
            <p:ph idx="1"/>
          </p:nvPr>
        </p:nvGraphicFramePr>
        <p:xfrm>
          <a:off x="457200" y="908719"/>
          <a:ext cx="8229600" cy="4999321"/>
        </p:xfrm>
        <a:graphic>
          <a:graphicData uri="http://schemas.openxmlformats.org/drawingml/2006/table">
            <a:tbl>
              <a:tblPr firstRow="1" bandRow="1">
                <a:tableStyleId>{93296810-A885-4BE3-A3E7-6D5BEEA58F35}</a:tableStyleId>
              </a:tblPr>
              <a:tblGrid>
                <a:gridCol w="4114800"/>
                <a:gridCol w="4114800"/>
              </a:tblGrid>
              <a:tr h="955059">
                <a:tc gridSpan="2">
                  <a:txBody>
                    <a:bodyPr/>
                    <a:lstStyle/>
                    <a:p>
                      <a:pPr algn="ctr" fontAlgn="base"/>
                      <a:r>
                        <a:rPr lang="ru-RU" b="1" dirty="0">
                          <a:solidFill>
                            <a:srgbClr val="B8312F"/>
                          </a:solidFill>
                          <a:latin typeface="inherit"/>
                        </a:rPr>
                        <a:t>2. Если части ССП представляют собой</a:t>
                      </a:r>
                      <a:endParaRPr lang="ru-RU" dirty="0">
                        <a:latin typeface="inherit"/>
                      </a:endParaRPr>
                    </a:p>
                    <a:p>
                      <a:pPr fontAlgn="ctr"/>
                      <a:r>
                        <a:rPr lang="ru-RU" dirty="0">
                          <a:latin typeface="inherit"/>
                        </a:rPr>
                        <a:t/>
                      </a:r>
                      <a:br>
                        <a:rPr lang="ru-RU" dirty="0">
                          <a:latin typeface="inherit"/>
                        </a:rPr>
                      </a:br>
                      <a:endParaRPr lang="ru-RU" dirty="0">
                        <a:latin typeface="inherit"/>
                      </a:endParaRPr>
                    </a:p>
                  </a:txBody>
                  <a:tcPr marL="0" marR="0" marT="0" marB="0" anchor="ctr"/>
                </a:tc>
                <a:tc hMerge="1">
                  <a:txBody>
                    <a:bodyPr/>
                    <a:lstStyle/>
                    <a:p>
                      <a:endParaRPr lang="ru-RU"/>
                    </a:p>
                  </a:txBody>
                  <a:tcPr/>
                </a:tc>
              </a:tr>
              <a:tr h="430366">
                <a:tc>
                  <a:txBody>
                    <a:bodyPr/>
                    <a:lstStyle/>
                    <a:p>
                      <a:pPr fontAlgn="base"/>
                      <a:r>
                        <a:rPr lang="ru-RU">
                          <a:latin typeface="GothaPro"/>
                        </a:rPr>
                        <a:t>Два назывных предложения</a:t>
                      </a:r>
                    </a:p>
                  </a:txBody>
                  <a:tcPr marL="0" marR="0" marT="0" marB="0" anchor="ctr"/>
                </a:tc>
                <a:tc>
                  <a:txBody>
                    <a:bodyPr/>
                    <a:lstStyle/>
                    <a:p>
                      <a:pPr fontAlgn="ctr"/>
                      <a:r>
                        <a:rPr lang="ru-RU" i="1">
                          <a:latin typeface="GothaPro"/>
                        </a:rPr>
                        <a:t>Зной и свет…(А. Толстой)</a:t>
                      </a:r>
                      <a:endParaRPr lang="ru-RU">
                        <a:latin typeface="inherit"/>
                      </a:endParaRPr>
                    </a:p>
                  </a:txBody>
                  <a:tcPr marL="0" marR="0" marT="0" marB="0" anchor="ctr"/>
                </a:tc>
              </a:tr>
              <a:tr h="430366">
                <a:tc>
                  <a:txBody>
                    <a:bodyPr/>
                    <a:lstStyle/>
                    <a:p>
                      <a:pPr fontAlgn="base"/>
                      <a:r>
                        <a:rPr lang="ru-RU">
                          <a:latin typeface="GothaPro"/>
                        </a:rPr>
                        <a:t>Два безличных предложения</a:t>
                      </a:r>
                    </a:p>
                  </a:txBody>
                  <a:tcPr marL="0" marR="0" marT="0" marB="0" anchor="ctr"/>
                </a:tc>
                <a:tc>
                  <a:txBody>
                    <a:bodyPr/>
                    <a:lstStyle/>
                    <a:p>
                      <a:pPr fontAlgn="ctr"/>
                      <a:r>
                        <a:rPr lang="ru-RU" i="1">
                          <a:latin typeface="GothaPro"/>
                        </a:rPr>
                        <a:t>Светло и жарко (А. Черемнов).</a:t>
                      </a:r>
                      <a:endParaRPr lang="ru-RU">
                        <a:latin typeface="inherit"/>
                      </a:endParaRPr>
                    </a:p>
                  </a:txBody>
                  <a:tcPr marL="0" marR="0" marT="0" marB="0" anchor="ctr"/>
                </a:tc>
              </a:tr>
              <a:tr h="955059">
                <a:tc>
                  <a:txBody>
                    <a:bodyPr/>
                    <a:lstStyle/>
                    <a:p>
                      <a:pPr fontAlgn="base"/>
                      <a:r>
                        <a:rPr lang="ru-RU">
                          <a:latin typeface="GothaPro"/>
                        </a:rPr>
                        <a:t>Два неопределенно-личных предложения</a:t>
                      </a:r>
                    </a:p>
                  </a:txBody>
                  <a:tcPr marL="0" marR="0" marT="0" marB="0" anchor="ctr"/>
                </a:tc>
                <a:tc>
                  <a:txBody>
                    <a:bodyPr/>
                    <a:lstStyle/>
                    <a:p>
                      <a:pPr fontAlgn="ctr"/>
                      <a:r>
                        <a:rPr lang="ru-RU" i="1">
                          <a:latin typeface="GothaPro"/>
                        </a:rPr>
                        <a:t>Зрителей разместили вокруг арены и на арену вывели участников представления.</a:t>
                      </a:r>
                      <a:endParaRPr lang="ru-RU">
                        <a:latin typeface="inherit"/>
                      </a:endParaRPr>
                    </a:p>
                  </a:txBody>
                  <a:tcPr marL="0" marR="0" marT="0" marB="0" anchor="ctr"/>
                </a:tc>
              </a:tr>
              <a:tr h="955059">
                <a:tc>
                  <a:txBody>
                    <a:bodyPr/>
                    <a:lstStyle/>
                    <a:p>
                      <a:pPr fontAlgn="base"/>
                      <a:r>
                        <a:rPr lang="ru-RU">
                          <a:latin typeface="GothaPro"/>
                        </a:rPr>
                        <a:t>Два вопросительных предложения</a:t>
                      </a:r>
                    </a:p>
                  </a:txBody>
                  <a:tcPr marL="0" marR="0" marT="0" marB="0" anchor="ctr"/>
                </a:tc>
                <a:tc>
                  <a:txBody>
                    <a:bodyPr/>
                    <a:lstStyle/>
                    <a:p>
                      <a:pPr fontAlgn="ctr"/>
                      <a:r>
                        <a:rPr lang="ru-RU" i="1">
                          <a:latin typeface="GothaPro"/>
                        </a:rPr>
                        <a:t>Кем налит был стакан до половины и почему нет розы на столе? (А. Тарковский.)</a:t>
                      </a:r>
                      <a:endParaRPr lang="ru-RU">
                        <a:latin typeface="inherit"/>
                      </a:endParaRPr>
                    </a:p>
                  </a:txBody>
                  <a:tcPr marL="0" marR="0" marT="0" marB="0" anchor="ctr"/>
                </a:tc>
              </a:tr>
              <a:tr h="636706">
                <a:tc>
                  <a:txBody>
                    <a:bodyPr/>
                    <a:lstStyle/>
                    <a:p>
                      <a:pPr fontAlgn="base"/>
                      <a:r>
                        <a:rPr lang="ru-RU">
                          <a:latin typeface="GothaPro"/>
                        </a:rPr>
                        <a:t>Два побудительных предложения</a:t>
                      </a:r>
                    </a:p>
                  </a:txBody>
                  <a:tcPr marL="0" marR="0" marT="0" marB="0" anchor="ctr"/>
                </a:tc>
                <a:tc>
                  <a:txBody>
                    <a:bodyPr/>
                    <a:lstStyle/>
                    <a:p>
                      <a:pPr fontAlgn="ctr"/>
                      <a:r>
                        <a:rPr lang="ru-RU" i="1">
                          <a:latin typeface="GothaPro"/>
                        </a:rPr>
                        <a:t>Пусть светит солнце и птицы поют!</a:t>
                      </a:r>
                      <a:endParaRPr lang="ru-RU">
                        <a:latin typeface="inherit"/>
                      </a:endParaRPr>
                    </a:p>
                  </a:txBody>
                  <a:tcPr marL="0" marR="0" marT="0" marB="0" anchor="ctr"/>
                </a:tc>
              </a:tr>
              <a:tr h="636706">
                <a:tc>
                  <a:txBody>
                    <a:bodyPr/>
                    <a:lstStyle/>
                    <a:p>
                      <a:pPr fontAlgn="base"/>
                      <a:r>
                        <a:rPr lang="ru-RU">
                          <a:latin typeface="GothaPro"/>
                        </a:rPr>
                        <a:t>Два восклицательных предложения</a:t>
                      </a:r>
                    </a:p>
                  </a:txBody>
                  <a:tcPr marL="0" marR="0" marT="0" marB="0" anchor="ctr"/>
                </a:tc>
                <a:tc>
                  <a:txBody>
                    <a:bodyPr/>
                    <a:lstStyle/>
                    <a:p>
                      <a:pPr fontAlgn="ctr"/>
                      <a:r>
                        <a:rPr lang="ru-RU" i="1" dirty="0">
                          <a:latin typeface="GothaPro"/>
                        </a:rPr>
                        <a:t>Как хороша сирень и память хороша! (А. Тарковский.)</a:t>
                      </a:r>
                      <a:endParaRPr lang="ru-RU" dirty="0">
                        <a:latin typeface="inherit"/>
                      </a:endParaRPr>
                    </a:p>
                  </a:txBody>
                  <a:tcPr marL="0" marR="0" marT="0" marB="0" anchor="ct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smtClean="0"/>
              <a:t>Потренируемся</a:t>
            </a:r>
            <a:endParaRPr lang="ru-RU" dirty="0"/>
          </a:p>
        </p:txBody>
      </p:sp>
      <p:sp>
        <p:nvSpPr>
          <p:cNvPr id="3" name="Содержимое 2"/>
          <p:cNvSpPr>
            <a:spLocks noGrp="1"/>
          </p:cNvSpPr>
          <p:nvPr>
            <p:ph idx="1"/>
          </p:nvPr>
        </p:nvSpPr>
        <p:spPr>
          <a:xfrm>
            <a:off x="457200" y="1124744"/>
            <a:ext cx="8229600" cy="5001419"/>
          </a:xfrm>
        </p:spPr>
        <p:txBody>
          <a:bodyPr>
            <a:normAutofit fontScale="85000" lnSpcReduction="20000"/>
          </a:bodyPr>
          <a:lstStyle/>
          <a:p>
            <a:r>
              <a:rPr lang="ru-RU" dirty="0"/>
              <a:t>1.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1) Андерсен сделал сказку интересной как для взрослых так и для детей. </a:t>
            </a:r>
            <a:r>
              <a:rPr lang="ru-RU" dirty="0" smtClean="0"/>
              <a:t/>
            </a:r>
            <a:br>
              <a:rPr lang="ru-RU" dirty="0" smtClean="0"/>
            </a:br>
            <a:r>
              <a:rPr lang="ru-RU" dirty="0"/>
              <a:t>2) Не то мысли не то воспоминания не то мечты бродили в голове Оленина. </a:t>
            </a:r>
            <a:r>
              <a:rPr lang="ru-RU" dirty="0" smtClean="0"/>
              <a:t/>
            </a:r>
            <a:br>
              <a:rPr lang="ru-RU" dirty="0" smtClean="0"/>
            </a:br>
            <a:r>
              <a:rPr lang="ru-RU" dirty="0"/>
              <a:t>3) Кум стоял ни жив ни мертв. </a:t>
            </a:r>
            <a:r>
              <a:rPr lang="ru-RU" dirty="0" smtClean="0"/>
              <a:t/>
            </a:r>
            <a:br>
              <a:rPr lang="ru-RU" dirty="0" smtClean="0"/>
            </a:br>
            <a:r>
              <a:rPr lang="ru-RU" dirty="0"/>
              <a:t>4) Уже в 20-е годы XIX века поезда перекрыли скорость самой быстрой лошади вдвое и втрое и стали лучшим средством передвижения. </a:t>
            </a:r>
            <a:r>
              <a:rPr lang="ru-RU" dirty="0" smtClean="0"/>
              <a:t/>
            </a:r>
            <a:br>
              <a:rPr lang="ru-RU" dirty="0" smtClean="0"/>
            </a:br>
            <a:r>
              <a:rPr lang="ru-RU" dirty="0"/>
              <a:t>5) Внезапно из-за леса выползла темная туча и сразу стало свежо.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endParaRPr lang="ru-RU" dirty="0"/>
          </a:p>
        </p:txBody>
      </p:sp>
      <p:sp>
        <p:nvSpPr>
          <p:cNvPr id="3" name="Содержимое 2"/>
          <p:cNvSpPr>
            <a:spLocks noGrp="1"/>
          </p:cNvSpPr>
          <p:nvPr>
            <p:ph idx="1"/>
          </p:nvPr>
        </p:nvSpPr>
        <p:spPr>
          <a:xfrm>
            <a:off x="457200" y="1052736"/>
            <a:ext cx="8229600" cy="5073427"/>
          </a:xfrm>
        </p:spPr>
        <p:txBody>
          <a:bodyPr>
            <a:normAutofit fontScale="85000" lnSpcReduction="20000"/>
          </a:bodyPr>
          <a:lstStyle/>
          <a:p>
            <a:r>
              <a:rPr lang="ru-RU" dirty="0"/>
              <a:t>2. Расставьте знаки препинания. Укажите номера предложений, в которых нужно поставить ОДНУ запятую. </a:t>
            </a:r>
            <a:r>
              <a:rPr lang="ru-RU" dirty="0" smtClean="0"/>
              <a:t/>
            </a:r>
            <a:br>
              <a:rPr lang="ru-RU" dirty="0" smtClean="0"/>
            </a:br>
            <a:r>
              <a:rPr lang="ru-RU" dirty="0"/>
              <a:t>1) Молнии то с размаху бьют в землю прямым ударом то полыхают на чёрных тучах. </a:t>
            </a:r>
            <a:r>
              <a:rPr lang="ru-RU" dirty="0" smtClean="0"/>
              <a:t/>
            </a:r>
            <a:br>
              <a:rPr lang="ru-RU" dirty="0" smtClean="0"/>
            </a:br>
            <a:r>
              <a:rPr lang="ru-RU" dirty="0"/>
              <a:t>2) От сквозняков сами по себе отворялись двери и окна и захлопывались с невероятным грохотом. </a:t>
            </a:r>
            <a:r>
              <a:rPr lang="ru-RU" dirty="0" smtClean="0"/>
              <a:t/>
            </a:r>
            <a:br>
              <a:rPr lang="ru-RU" dirty="0" smtClean="0"/>
            </a:br>
            <a:r>
              <a:rPr lang="ru-RU" dirty="0"/>
              <a:t>3) В отсутствие Риты Басков все соседние и дальние каменья на животе излазал и высмотрел. </a:t>
            </a:r>
            <a:r>
              <a:rPr lang="ru-RU" dirty="0" smtClean="0"/>
              <a:t/>
            </a:r>
            <a:br>
              <a:rPr lang="ru-RU" dirty="0" smtClean="0"/>
            </a:br>
            <a:r>
              <a:rPr lang="ru-RU" dirty="0"/>
              <a:t>4) Через пять дней после их единственного и незабываемого вечера в Парке культуры и отдыха имени Горького сосед подарил Соне тоненькую книжечку Блока и ушёл добровольцем на фронт. </a:t>
            </a:r>
            <a:r>
              <a:rPr lang="ru-RU" dirty="0" smtClean="0"/>
              <a:t/>
            </a:r>
            <a:br>
              <a:rPr lang="ru-RU" dirty="0" smtClean="0"/>
            </a:br>
            <a:r>
              <a:rPr lang="ru-RU" dirty="0"/>
              <a:t>5) Поначалу болото было неглубоким и Лиза успела успокоиться и даже повеселела.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Содержимое 2"/>
          <p:cNvSpPr>
            <a:spLocks noGrp="1"/>
          </p:cNvSpPr>
          <p:nvPr>
            <p:ph idx="1"/>
          </p:nvPr>
        </p:nvSpPr>
        <p:spPr>
          <a:xfrm>
            <a:off x="457200" y="836712"/>
            <a:ext cx="8229600" cy="5289451"/>
          </a:xfrm>
        </p:spPr>
        <p:txBody>
          <a:bodyPr>
            <a:normAutofit fontScale="77500" lnSpcReduction="20000"/>
          </a:bodyPr>
          <a:lstStyle/>
          <a:p>
            <a:r>
              <a:rPr lang="ru-RU" dirty="0"/>
              <a:t>3.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1) Суриков явился не только наследником но и великим новатором русской исторической живописи. </a:t>
            </a:r>
            <a:r>
              <a:rPr lang="ru-RU" dirty="0" smtClean="0"/>
              <a:t/>
            </a:r>
            <a:br>
              <a:rPr lang="ru-RU" dirty="0" smtClean="0"/>
            </a:br>
            <a:r>
              <a:rPr lang="ru-RU" dirty="0"/>
              <a:t>2) Сама личность А.И. Куинджи привлекала молодёжь и служила ей ярким примером беззаветной преданности искусству. </a:t>
            </a:r>
            <a:r>
              <a:rPr lang="ru-RU" dirty="0" smtClean="0"/>
              <a:t/>
            </a:r>
            <a:br>
              <a:rPr lang="ru-RU" dirty="0" smtClean="0"/>
            </a:br>
            <a:r>
              <a:rPr lang="ru-RU" dirty="0"/>
              <a:t>3) На долю Архипа Куинджи выпали громкая слава и забвение широкая популярность и непонимание. </a:t>
            </a:r>
            <a:r>
              <a:rPr lang="ru-RU" dirty="0" smtClean="0"/>
              <a:t/>
            </a:r>
            <a:br>
              <a:rPr lang="ru-RU" dirty="0" smtClean="0"/>
            </a:br>
            <a:r>
              <a:rPr lang="ru-RU" dirty="0"/>
              <a:t>4) И стар и млад приобщается к красоте пейзажей Куинджи. </a:t>
            </a:r>
            <a:r>
              <a:rPr lang="ru-RU" dirty="0" smtClean="0"/>
              <a:t/>
            </a:r>
            <a:br>
              <a:rPr lang="ru-RU" dirty="0" smtClean="0"/>
            </a:br>
            <a:r>
              <a:rPr lang="ru-RU" dirty="0"/>
              <a:t>5) На выставке картин Куинджи выступали художники и горячо спорили критики.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77500" lnSpcReduction="20000"/>
          </a:bodyPr>
          <a:lstStyle/>
          <a:p>
            <a:r>
              <a:rPr lang="ru-RU" dirty="0"/>
              <a:t>4.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1) Морозный и тонкий воздух защипал в носу и иголочками уколол щёки. </a:t>
            </a:r>
            <a:r>
              <a:rPr lang="ru-RU" dirty="0" smtClean="0"/>
              <a:t/>
            </a:r>
            <a:br>
              <a:rPr lang="ru-RU" dirty="0" smtClean="0"/>
            </a:br>
            <a:r>
              <a:rPr lang="ru-RU" dirty="0"/>
              <a:t>2) Илья Репин любил называть себя «посредственным тружеником» и ежедневным каторжным трудом отрабатывал своё громкое имя. </a:t>
            </a:r>
            <a:r>
              <a:rPr lang="ru-RU" dirty="0" smtClean="0"/>
              <a:t/>
            </a:r>
            <a:br>
              <a:rPr lang="ru-RU" dirty="0" smtClean="0"/>
            </a:br>
            <a:r>
              <a:rPr lang="ru-RU" dirty="0"/>
              <a:t>3) Ветер засвистел и зашумел в вершинах сосен загудел и завыл в печных трубах. </a:t>
            </a:r>
            <a:r>
              <a:rPr lang="ru-RU" dirty="0" smtClean="0"/>
              <a:t/>
            </a:r>
            <a:br>
              <a:rPr lang="ru-RU" dirty="0" smtClean="0"/>
            </a:br>
            <a:r>
              <a:rPr lang="ru-RU" dirty="0"/>
              <a:t>4) После чемпионата мира по футболу радовались и тренер и футболисты и болельщики команды. </a:t>
            </a:r>
            <a:r>
              <a:rPr lang="ru-RU" dirty="0" smtClean="0"/>
              <a:t/>
            </a:r>
            <a:br>
              <a:rPr lang="ru-RU" dirty="0" smtClean="0"/>
            </a:br>
            <a:r>
              <a:rPr lang="ru-RU" dirty="0"/>
              <a:t>5) Тринадцатилетним мальчиком Репин попал на выучку к иконописцу и через три года его стали приглашать в соседние губернии расписывать церкви и писать образа.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361459"/>
          </a:xfrm>
        </p:spPr>
        <p:txBody>
          <a:bodyPr>
            <a:normAutofit fontScale="85000" lnSpcReduction="10000"/>
          </a:bodyPr>
          <a:lstStyle/>
          <a:p>
            <a:r>
              <a:rPr lang="ru-RU" dirty="0"/>
              <a:t>5.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1) Мне жилось плохо и я часто плакал тайком. </a:t>
            </a:r>
            <a:r>
              <a:rPr lang="ru-RU" dirty="0" smtClean="0"/>
              <a:t/>
            </a:r>
            <a:br>
              <a:rPr lang="ru-RU" dirty="0" smtClean="0"/>
            </a:br>
            <a:r>
              <a:rPr lang="ru-RU" dirty="0"/>
              <a:t>2) Мы мало знаем о характере Аносова и его привычках о страстях этого человека и его заблуждениях. </a:t>
            </a:r>
            <a:r>
              <a:rPr lang="ru-RU" dirty="0" smtClean="0"/>
              <a:t/>
            </a:r>
            <a:br>
              <a:rPr lang="ru-RU" dirty="0" smtClean="0"/>
            </a:br>
            <a:r>
              <a:rPr lang="ru-RU" dirty="0"/>
              <a:t>3) Кое-где при дороге попадаются угрюмая ракита да молодая берёзка. </a:t>
            </a:r>
            <a:r>
              <a:rPr lang="ru-RU" dirty="0" smtClean="0"/>
              <a:t/>
            </a:r>
            <a:br>
              <a:rPr lang="ru-RU" dirty="0" smtClean="0"/>
            </a:br>
            <a:r>
              <a:rPr lang="ru-RU" dirty="0"/>
              <a:t>4) Василий Львович не расслышал её слов или не придал им настоящего значения. </a:t>
            </a:r>
            <a:r>
              <a:rPr lang="ru-RU" dirty="0" smtClean="0"/>
              <a:t/>
            </a:r>
            <a:br>
              <a:rPr lang="ru-RU" dirty="0" smtClean="0"/>
            </a:br>
            <a:r>
              <a:rPr lang="ru-RU" dirty="0"/>
              <a:t>5) А в лесу трубит рог и раздаются крики загонщиков.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92500" lnSpcReduction="20000"/>
          </a:bodyPr>
          <a:lstStyle/>
          <a:p>
            <a:r>
              <a:rPr lang="ru-RU" dirty="0"/>
              <a:t>6.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1) Луговая и степная трава очень отличаются друг от друга. </a:t>
            </a:r>
            <a:r>
              <a:rPr lang="ru-RU" dirty="0" smtClean="0"/>
              <a:t/>
            </a:r>
            <a:br>
              <a:rPr lang="ru-RU" dirty="0" smtClean="0"/>
            </a:br>
            <a:r>
              <a:rPr lang="ru-RU" dirty="0"/>
              <a:t>2) Месяц и звёзды кротко и ясно смотрели на спящее село и лес. </a:t>
            </a:r>
            <a:r>
              <a:rPr lang="ru-RU" dirty="0" smtClean="0"/>
              <a:t/>
            </a:r>
            <a:br>
              <a:rPr lang="ru-RU" dirty="0" smtClean="0"/>
            </a:br>
            <a:r>
              <a:rPr lang="ru-RU" dirty="0"/>
              <a:t>3) Как мой отец так и дедушка не поддержали решение матери уйти с работы. </a:t>
            </a:r>
            <a:r>
              <a:rPr lang="ru-RU" dirty="0" smtClean="0"/>
              <a:t/>
            </a:r>
            <a:br>
              <a:rPr lang="ru-RU" dirty="0" smtClean="0"/>
            </a:br>
            <a:r>
              <a:rPr lang="ru-RU" dirty="0"/>
              <a:t>4) За стеной выл ветер и грозно шумело море. </a:t>
            </a:r>
            <a:r>
              <a:rPr lang="ru-RU" dirty="0" smtClean="0"/>
              <a:t/>
            </a:r>
            <a:br>
              <a:rPr lang="ru-RU" dirty="0" smtClean="0"/>
            </a:br>
            <a:r>
              <a:rPr lang="ru-RU" dirty="0"/>
              <a:t>5) Уже давно смерилось и мне отчаянно захотелось вернуться в тепло и уют.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normAutofit fontScale="85000" lnSpcReduction="10000"/>
          </a:bodyPr>
          <a:lstStyle/>
          <a:p>
            <a:r>
              <a:rPr lang="ru-RU" dirty="0"/>
              <a:t>7. Расставьте знаки препинания. Укажите два предложения, в которых нужно поставить ОДНУ запятую. Запищите номера этих предложений. </a:t>
            </a:r>
            <a:r>
              <a:rPr lang="ru-RU" dirty="0" smtClean="0"/>
              <a:t/>
            </a:r>
            <a:br>
              <a:rPr lang="ru-RU" dirty="0" smtClean="0"/>
            </a:br>
            <a:r>
              <a:rPr lang="ru-RU" dirty="0" smtClean="0"/>
              <a:t/>
            </a:r>
            <a:br>
              <a:rPr lang="ru-RU" dirty="0" smtClean="0"/>
            </a:br>
            <a:r>
              <a:rPr lang="ru-RU" dirty="0"/>
              <a:t>1) В утреннем воздухе звенели птицы и голова была полна романтических историй. </a:t>
            </a:r>
            <a:r>
              <a:rPr lang="ru-RU" dirty="0" smtClean="0"/>
              <a:t/>
            </a:r>
            <a:br>
              <a:rPr lang="ru-RU" dirty="0" smtClean="0"/>
            </a:br>
            <a:r>
              <a:rPr lang="ru-RU" dirty="0"/>
              <a:t>2) Всё блестит нежится и страстно тянется к солнцу. </a:t>
            </a:r>
            <a:r>
              <a:rPr lang="ru-RU" dirty="0" smtClean="0"/>
              <a:t/>
            </a:r>
            <a:br>
              <a:rPr lang="ru-RU" dirty="0" smtClean="0"/>
            </a:br>
            <a:r>
              <a:rPr lang="ru-RU" dirty="0"/>
              <a:t>3) Длинные и закопчённые сверху трубы выпускают клубы чёрного и грязного дыма. </a:t>
            </a:r>
            <a:r>
              <a:rPr lang="ru-RU" dirty="0" smtClean="0"/>
              <a:t/>
            </a:r>
            <a:br>
              <a:rPr lang="ru-RU" dirty="0" smtClean="0"/>
            </a:br>
            <a:r>
              <a:rPr lang="ru-RU" dirty="0"/>
              <a:t>4) Под огромным старым клёном росли фиалки и стелился по земле вьюнок. </a:t>
            </a:r>
            <a:r>
              <a:rPr lang="ru-RU" dirty="0" smtClean="0"/>
              <a:t/>
            </a:r>
            <a:br>
              <a:rPr lang="ru-RU" dirty="0" smtClean="0"/>
            </a:br>
            <a:r>
              <a:rPr lang="ru-RU" dirty="0"/>
              <a:t>5) Ни свет ни заря в пустынных залах филармонии начинала звучать музыка.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Autofit/>
          </a:bodyPr>
          <a:lstStyle/>
          <a:p>
            <a:pPr algn="l"/>
            <a:r>
              <a:rPr lang="ru-RU" sz="2800" b="1" dirty="0" smtClean="0"/>
              <a:t>16. Расставьте </a:t>
            </a:r>
            <a:r>
              <a:rPr lang="ru-RU" sz="2800" b="1" dirty="0"/>
              <a:t>знаки препинания. Укажите два предложения, в которых нужно поставить ОДНУ запятую. Запишите номера этих предложений</a:t>
            </a:r>
          </a:p>
        </p:txBody>
      </p:sp>
      <p:sp>
        <p:nvSpPr>
          <p:cNvPr id="3" name="Содержимое 2"/>
          <p:cNvSpPr>
            <a:spLocks noGrp="1"/>
          </p:cNvSpPr>
          <p:nvPr>
            <p:ph idx="1"/>
          </p:nvPr>
        </p:nvSpPr>
        <p:spPr>
          <a:xfrm>
            <a:off x="457200" y="2060848"/>
            <a:ext cx="8229600" cy="4065315"/>
          </a:xfrm>
        </p:spPr>
        <p:txBody>
          <a:bodyPr>
            <a:normAutofit fontScale="92500" lnSpcReduction="20000"/>
          </a:bodyPr>
          <a:lstStyle/>
          <a:p>
            <a:r>
              <a:rPr lang="ru-RU" dirty="0"/>
              <a:t>1) Андерсен сделал сказку интересной как для взрослых так и для детей. </a:t>
            </a:r>
            <a:r>
              <a:rPr lang="ru-RU" dirty="0" smtClean="0"/>
              <a:t/>
            </a:r>
            <a:br>
              <a:rPr lang="ru-RU" dirty="0" smtClean="0"/>
            </a:br>
            <a:r>
              <a:rPr lang="ru-RU" dirty="0"/>
              <a:t>2) Не то мысли не то воспоминания не то мечты бродили в голове Оленина. </a:t>
            </a:r>
            <a:r>
              <a:rPr lang="ru-RU" dirty="0" smtClean="0"/>
              <a:t/>
            </a:r>
            <a:br>
              <a:rPr lang="ru-RU" dirty="0" smtClean="0"/>
            </a:br>
            <a:r>
              <a:rPr lang="ru-RU" dirty="0"/>
              <a:t>3) Кум стоял ни жив ни мертв. </a:t>
            </a:r>
            <a:r>
              <a:rPr lang="ru-RU" dirty="0" smtClean="0"/>
              <a:t/>
            </a:r>
            <a:br>
              <a:rPr lang="ru-RU" dirty="0" smtClean="0"/>
            </a:br>
            <a:r>
              <a:rPr lang="ru-RU" dirty="0"/>
              <a:t>4) Уже в 20-е годы XIX века поезда перекрыли скорость самой быстрой лошади вдвое и втрое и стали лучшим средством передвижения. </a:t>
            </a:r>
            <a:r>
              <a:rPr lang="ru-RU" dirty="0" smtClean="0"/>
              <a:t/>
            </a:r>
            <a:br>
              <a:rPr lang="ru-RU" dirty="0" smtClean="0"/>
            </a:br>
            <a:r>
              <a:rPr lang="ru-RU" dirty="0"/>
              <a:t>5) Внезапно из-за леса выползла темная туча и сразу стало свежо.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77500" lnSpcReduction="20000"/>
          </a:bodyPr>
          <a:lstStyle/>
          <a:p>
            <a:r>
              <a:rPr lang="ru-RU" dirty="0"/>
              <a:t>8. Расставьте знаки препинания. Укажите два предложения, в которых нужно поставить </a:t>
            </a:r>
            <a:r>
              <a:rPr lang="ru-RU" dirty="0" smtClean="0"/>
              <a:t/>
            </a:r>
            <a:br>
              <a:rPr lang="ru-RU" dirty="0" smtClean="0"/>
            </a:br>
            <a:r>
              <a:rPr lang="ru-RU" dirty="0"/>
              <a:t>ОДНУ запятую. Запишите номера этих предложений. </a:t>
            </a:r>
            <a:r>
              <a:rPr lang="ru-RU" dirty="0" smtClean="0"/>
              <a:t/>
            </a:r>
            <a:br>
              <a:rPr lang="ru-RU" dirty="0" smtClean="0"/>
            </a:br>
            <a:r>
              <a:rPr lang="ru-RU" dirty="0" smtClean="0"/>
              <a:t/>
            </a:r>
            <a:br>
              <a:rPr lang="ru-RU" dirty="0" smtClean="0"/>
            </a:br>
            <a:r>
              <a:rPr lang="ru-RU" dirty="0"/>
              <a:t>1) Орден святого Андрея Первозванного мог быть получен и за военные и за штатские заслуги. </a:t>
            </a:r>
            <a:r>
              <a:rPr lang="ru-RU" dirty="0" smtClean="0"/>
              <a:t/>
            </a:r>
            <a:br>
              <a:rPr lang="ru-RU" dirty="0" smtClean="0"/>
            </a:br>
            <a:r>
              <a:rPr lang="ru-RU" dirty="0"/>
              <a:t>2) Георгиевский крест давался только военным за боевые заслуги и его никогда нельзя было снимать. </a:t>
            </a:r>
            <a:r>
              <a:rPr lang="ru-RU" dirty="0" smtClean="0"/>
              <a:t/>
            </a:r>
            <a:br>
              <a:rPr lang="ru-RU" dirty="0" smtClean="0"/>
            </a:br>
            <a:r>
              <a:rPr lang="ru-RU" dirty="0"/>
              <a:t>3) Многочисленная и разнородная по своему составу знать противостояла в целом мелким чиновникам и купцам. </a:t>
            </a:r>
            <a:r>
              <a:rPr lang="ru-RU" dirty="0" smtClean="0"/>
              <a:t/>
            </a:r>
            <a:br>
              <a:rPr lang="ru-RU" dirty="0" smtClean="0"/>
            </a:br>
            <a:r>
              <a:rPr lang="ru-RU" dirty="0"/>
              <a:t>4) В Древней Руси удар тыльной стороной кисти или кулака считался бесчестным и позорным. </a:t>
            </a:r>
            <a:r>
              <a:rPr lang="ru-RU" dirty="0" smtClean="0"/>
              <a:t/>
            </a:r>
            <a:br>
              <a:rPr lang="ru-RU" dirty="0" smtClean="0"/>
            </a:br>
            <a:r>
              <a:rPr lang="ru-RU" dirty="0"/>
              <a:t>5) Любовь гоголевской эпохи — это и вечная человеческая любовь и любовь Чичикова и любовь Хлестакова.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normAutofit fontScale="85000" lnSpcReduction="10000"/>
          </a:bodyPr>
          <a:lstStyle/>
          <a:p>
            <a:r>
              <a:rPr lang="ru-RU" dirty="0"/>
              <a:t>9.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1) Проникновенная любовь к родным местам и заснеженным просторам манит к себе рождает раздумья о горечи утрат и тревогу за будущее. </a:t>
            </a:r>
            <a:r>
              <a:rPr lang="ru-RU" dirty="0" smtClean="0"/>
              <a:t/>
            </a:r>
            <a:br>
              <a:rPr lang="ru-RU" dirty="0" smtClean="0"/>
            </a:br>
            <a:r>
              <a:rPr lang="ru-RU" dirty="0"/>
              <a:t>2) В самом языке заключены и образы и ритм и рифмы и аллитерации. </a:t>
            </a:r>
            <a:r>
              <a:rPr lang="ru-RU" dirty="0" smtClean="0"/>
              <a:t/>
            </a:r>
            <a:br>
              <a:rPr lang="ru-RU" dirty="0" smtClean="0"/>
            </a:br>
            <a:r>
              <a:rPr lang="ru-RU" dirty="0"/>
              <a:t>3) Язык многообразен и многозвучен и </a:t>
            </a:r>
            <a:r>
              <a:rPr lang="ru-RU" dirty="0" err="1"/>
              <a:t>разнотонен</a:t>
            </a:r>
            <a:r>
              <a:rPr lang="ru-RU" dirty="0"/>
              <a:t>. </a:t>
            </a:r>
            <a:r>
              <a:rPr lang="ru-RU" dirty="0" smtClean="0"/>
              <a:t/>
            </a:r>
            <a:br>
              <a:rPr lang="ru-RU" dirty="0" smtClean="0"/>
            </a:br>
            <a:r>
              <a:rPr lang="ru-RU" dirty="0"/>
              <a:t>4) Не то мысли не то воспоминания не то мечты бродили в его голове. </a:t>
            </a:r>
            <a:r>
              <a:rPr lang="ru-RU" dirty="0" smtClean="0"/>
              <a:t/>
            </a:r>
            <a:br>
              <a:rPr lang="ru-RU" dirty="0" smtClean="0"/>
            </a:br>
            <a:r>
              <a:rPr lang="ru-RU" dirty="0"/>
              <a:t>5) Воздух лёгок и чист и замёрзла река.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85000" lnSpcReduction="20000"/>
          </a:bodyPr>
          <a:lstStyle/>
          <a:p>
            <a:r>
              <a:rPr lang="ru-RU" dirty="0"/>
              <a:t>10. Расставьте знаки препинания. Укажите два предложения, в которых нужно поставить ОДНУ запятую. Запишите номера этих предложений. </a:t>
            </a:r>
            <a:r>
              <a:rPr lang="ru-RU" dirty="0" smtClean="0"/>
              <a:t/>
            </a:r>
            <a:br>
              <a:rPr lang="ru-RU" dirty="0" smtClean="0"/>
            </a:br>
            <a:r>
              <a:rPr lang="ru-RU" dirty="0" smtClean="0"/>
              <a:t/>
            </a:r>
            <a:br>
              <a:rPr lang="ru-RU" dirty="0" smtClean="0"/>
            </a:br>
            <a:r>
              <a:rPr lang="ru-RU" dirty="0"/>
              <a:t> 1) Охотник шёл весь день и почти всю ночь и остановился отдохнуть в старом зимовье. </a:t>
            </a:r>
            <a:r>
              <a:rPr lang="ru-RU" dirty="0" smtClean="0"/>
              <a:t/>
            </a:r>
            <a:br>
              <a:rPr lang="ru-RU" dirty="0" smtClean="0"/>
            </a:br>
            <a:r>
              <a:rPr lang="ru-RU" dirty="0"/>
              <a:t>2) И стар и млад весело отплясывали на городской площади. </a:t>
            </a:r>
            <a:r>
              <a:rPr lang="ru-RU" dirty="0" smtClean="0"/>
              <a:t/>
            </a:r>
            <a:br>
              <a:rPr lang="ru-RU" dirty="0" smtClean="0"/>
            </a:br>
            <a:r>
              <a:rPr lang="ru-RU" dirty="0"/>
              <a:t>3) Чтение сего письма не только возбудило во мне разные чувствования но и жестоко оскорбило. </a:t>
            </a:r>
            <a:r>
              <a:rPr lang="ru-RU" dirty="0" smtClean="0"/>
              <a:t/>
            </a:r>
            <a:br>
              <a:rPr lang="ru-RU" dirty="0" smtClean="0"/>
            </a:br>
            <a:r>
              <a:rPr lang="ru-RU" dirty="0"/>
              <a:t>4) Мрачный и неподвижный замок грозно и неприступно смотрел на пришельцев из-за тёмного леса. </a:t>
            </a:r>
            <a:r>
              <a:rPr lang="ru-RU" dirty="0" smtClean="0"/>
              <a:t/>
            </a:r>
            <a:br>
              <a:rPr lang="ru-RU" dirty="0" smtClean="0"/>
            </a:br>
            <a:r>
              <a:rPr lang="ru-RU"/>
              <a:t>5) На востоке тускло забрезжило и со всех сторон первые петухи неуверенно закричали.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b="1" dirty="0"/>
              <a:t>Алгоритм выполнения</a:t>
            </a:r>
            <a:br>
              <a:rPr lang="ru-RU" b="1" dirty="0"/>
            </a:br>
            <a:endParaRPr lang="ru-RU" dirty="0"/>
          </a:p>
        </p:txBody>
      </p:sp>
      <p:sp>
        <p:nvSpPr>
          <p:cNvPr id="3" name="Содержимое 2"/>
          <p:cNvSpPr>
            <a:spLocks noGrp="1"/>
          </p:cNvSpPr>
          <p:nvPr>
            <p:ph idx="1"/>
          </p:nvPr>
        </p:nvSpPr>
        <p:spPr>
          <a:xfrm>
            <a:off x="251520" y="548680"/>
            <a:ext cx="8640960" cy="6048672"/>
          </a:xfrm>
        </p:spPr>
        <p:txBody>
          <a:bodyPr>
            <a:normAutofit fontScale="85000" lnSpcReduction="20000"/>
          </a:bodyPr>
          <a:lstStyle/>
          <a:p>
            <a:r>
              <a:rPr lang="ru-RU" dirty="0"/>
              <a:t>1. Выделите грамматическую основу. Будьте особенно внимательны в тех случаях, когда части ССП - односоставные предложения, поскольку их легко не заметить и перепутать с однородными или второстепенными членами</a:t>
            </a:r>
            <a:r>
              <a:rPr lang="ru-RU" dirty="0" smtClean="0"/>
              <a:t>.</a:t>
            </a:r>
          </a:p>
          <a:p>
            <a:r>
              <a:rPr lang="ru-RU" dirty="0" smtClean="0"/>
              <a:t>2</a:t>
            </a:r>
            <a:r>
              <a:rPr lang="ru-RU" dirty="0"/>
              <a:t>. Если предложение простое, то обратите внимание на </a:t>
            </a:r>
            <a:r>
              <a:rPr lang="ru-RU" dirty="0" smtClean="0"/>
              <a:t>ОЧП, </a:t>
            </a:r>
            <a:r>
              <a:rPr lang="ru-RU" dirty="0"/>
              <a:t>которые присутствуют в предложении. Вспомните </a:t>
            </a:r>
            <a:r>
              <a:rPr lang="ru-RU" dirty="0" smtClean="0"/>
              <a:t>правила постановки/отсутствия </a:t>
            </a:r>
            <a:r>
              <a:rPr lang="ru-RU" dirty="0"/>
              <a:t>запятой между </a:t>
            </a:r>
            <a:r>
              <a:rPr lang="ru-RU" dirty="0" smtClean="0"/>
              <a:t>ОЧП. </a:t>
            </a:r>
            <a:r>
              <a:rPr lang="ru-RU" dirty="0"/>
              <a:t>Особого внимания заслуживает постановка запятой между однородными членами, связанными повторяющимися союзами</a:t>
            </a:r>
            <a:r>
              <a:rPr lang="ru-RU" dirty="0" smtClean="0"/>
              <a:t>.</a:t>
            </a:r>
          </a:p>
          <a:p>
            <a:r>
              <a:rPr lang="ru-RU" dirty="0" smtClean="0"/>
              <a:t>3</a:t>
            </a:r>
            <a:r>
              <a:rPr lang="ru-RU" dirty="0"/>
              <a:t>. Если предложение сложное, применяем правило постановки запятой в ССП (в ССП обычно ставится запятая). Не забываем про случаи отсутствия запятой в ССП</a:t>
            </a:r>
            <a:r>
              <a:rPr lang="ru-RU" dirty="0" smtClean="0"/>
              <a:t>.</a:t>
            </a:r>
          </a:p>
          <a:p>
            <a:r>
              <a:rPr lang="ru-RU" dirty="0" smtClean="0"/>
              <a:t>4</a:t>
            </a:r>
            <a:r>
              <a:rPr lang="ru-RU" dirty="0"/>
              <a:t>. Выпишите ответ. В качестве ответа выступают две цифры, записанные в произвольном порядке.</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51521" y="333375"/>
          <a:ext cx="8435280" cy="6357798"/>
        </p:xfrm>
        <a:graphic>
          <a:graphicData uri="http://schemas.openxmlformats.org/drawingml/2006/table">
            <a:tbl>
              <a:tblPr firstRow="1" bandRow="1">
                <a:tableStyleId>{93296810-A885-4BE3-A3E7-6D5BEEA58F35}</a:tableStyleId>
              </a:tblPr>
              <a:tblGrid>
                <a:gridCol w="4137019"/>
                <a:gridCol w="4298261"/>
              </a:tblGrid>
              <a:tr h="411584">
                <a:tc>
                  <a:txBody>
                    <a:bodyPr/>
                    <a:lstStyle/>
                    <a:p>
                      <a:pPr algn="ctr" fontAlgn="base"/>
                      <a:r>
                        <a:rPr lang="ru-RU" sz="2000" b="1" dirty="0">
                          <a:solidFill>
                            <a:srgbClr val="B8312F"/>
                          </a:solidFill>
                          <a:latin typeface="GothaPro"/>
                        </a:rPr>
                        <a:t>ЗАПЯТАЯ СТАВИТСЯ</a:t>
                      </a:r>
                      <a:endParaRPr lang="ru-RU" sz="2000" dirty="0">
                        <a:latin typeface="inherit"/>
                      </a:endParaRPr>
                    </a:p>
                  </a:txBody>
                  <a:tcPr marL="0" marR="0" marT="0" marB="0" anchor="ctr"/>
                </a:tc>
                <a:tc>
                  <a:txBody>
                    <a:bodyPr/>
                    <a:lstStyle/>
                    <a:p>
                      <a:pPr algn="ctr" fontAlgn="base"/>
                      <a:r>
                        <a:rPr lang="ru-RU" sz="2000" b="1" dirty="0">
                          <a:solidFill>
                            <a:srgbClr val="B8312F"/>
                          </a:solidFill>
                          <a:latin typeface="GothaPro"/>
                        </a:rPr>
                        <a:t>ЗАПЯТАЯ НЕ СТАВИТСЯ</a:t>
                      </a:r>
                      <a:endParaRPr lang="ru-RU" sz="2000" dirty="0">
                        <a:latin typeface="inherit"/>
                      </a:endParaRPr>
                    </a:p>
                  </a:txBody>
                  <a:tcPr marL="0" marR="0" marT="0" marB="0" anchor="ctr"/>
                </a:tc>
              </a:tr>
              <a:tr h="3721174">
                <a:tc>
                  <a:txBody>
                    <a:bodyPr/>
                    <a:lstStyle/>
                    <a:p>
                      <a:pPr fontAlgn="ctr"/>
                      <a:r>
                        <a:rPr lang="ru-RU" sz="2000" dirty="0">
                          <a:latin typeface="+mn-lt"/>
                        </a:rPr>
                        <a:t>Запятая ставится между однородными членами, не соединенными союзами.</a:t>
                      </a:r>
                      <a:br>
                        <a:rPr lang="ru-RU" sz="2000" dirty="0">
                          <a:latin typeface="+mn-lt"/>
                        </a:rPr>
                      </a:br>
                      <a:r>
                        <a:rPr lang="ru-RU" sz="2000" dirty="0">
                          <a:latin typeface="+mn-lt"/>
                        </a:rPr>
                        <a:t>( ), ( ), ( ), ( )</a:t>
                      </a:r>
                      <a:br>
                        <a:rPr lang="ru-RU" sz="2000" dirty="0">
                          <a:latin typeface="+mn-lt"/>
                        </a:rPr>
                      </a:br>
                      <a:r>
                        <a:rPr lang="ru-RU" sz="2000" dirty="0">
                          <a:latin typeface="+mn-lt"/>
                        </a:rPr>
                        <a:t/>
                      </a:r>
                      <a:br>
                        <a:rPr lang="ru-RU" sz="2000" dirty="0">
                          <a:latin typeface="+mn-lt"/>
                        </a:rPr>
                      </a:br>
                      <a:r>
                        <a:rPr lang="ru-RU" sz="2000" dirty="0">
                          <a:latin typeface="+mn-lt"/>
                        </a:rPr>
                        <a:t/>
                      </a:r>
                      <a:br>
                        <a:rPr lang="ru-RU" sz="2000" dirty="0">
                          <a:latin typeface="+mn-lt"/>
                        </a:rPr>
                      </a:br>
                      <a:r>
                        <a:rPr lang="ru-RU" sz="2000" b="1" dirty="0" smtClean="0">
                          <a:latin typeface="+mn-lt"/>
                        </a:rPr>
                        <a:t>Например</a:t>
                      </a:r>
                      <a:r>
                        <a:rPr lang="ru-RU" sz="2000" b="1" dirty="0">
                          <a:latin typeface="+mn-lt"/>
                        </a:rPr>
                        <a:t>:</a:t>
                      </a:r>
                      <a:r>
                        <a:rPr lang="ru-RU" sz="2000" dirty="0">
                          <a:latin typeface="+mn-lt"/>
                        </a:rPr>
                        <a:t/>
                      </a:r>
                      <a:br>
                        <a:rPr lang="ru-RU" sz="2000" dirty="0">
                          <a:latin typeface="+mn-lt"/>
                        </a:rPr>
                      </a:br>
                      <a:r>
                        <a:rPr lang="ru-RU" sz="2000" i="1" dirty="0">
                          <a:latin typeface="+mn-lt"/>
                        </a:rPr>
                        <a:t>Здесь уже все смешалось, закружилось, зашумело (С. </a:t>
                      </a:r>
                      <a:r>
                        <a:rPr lang="ru-RU" sz="2000" i="1" dirty="0" err="1">
                          <a:latin typeface="+mn-lt"/>
                        </a:rPr>
                        <a:t>Кошечкин</a:t>
                      </a:r>
                      <a:r>
                        <a:rPr lang="ru-RU" sz="2000" i="1" dirty="0">
                          <a:latin typeface="+mn-lt"/>
                        </a:rPr>
                        <a:t>).</a:t>
                      </a:r>
                      <a:br>
                        <a:rPr lang="ru-RU" sz="2000" i="1" dirty="0">
                          <a:latin typeface="+mn-lt"/>
                        </a:rPr>
                      </a:br>
                      <a:endParaRPr lang="ru-RU" sz="2000" dirty="0">
                        <a:latin typeface="+mn-lt"/>
                      </a:endParaRPr>
                    </a:p>
                  </a:txBody>
                  <a:tcPr marL="0" marR="0" marT="0" marB="0" anchor="ctr"/>
                </a:tc>
                <a:tc>
                  <a:txBody>
                    <a:bodyPr/>
                    <a:lstStyle/>
                    <a:p>
                      <a:pPr fontAlgn="base"/>
                      <a:r>
                        <a:rPr lang="ru-RU" sz="2000" dirty="0">
                          <a:latin typeface="+mn-lt"/>
                        </a:rPr>
                        <a:t>Если в ряду однородных членов последний однородный член присоединяется союзами и, да (</a:t>
                      </a:r>
                      <a:r>
                        <a:rPr lang="ru-RU" sz="2000" dirty="0" err="1">
                          <a:latin typeface="+mn-lt"/>
                        </a:rPr>
                        <a:t>=и</a:t>
                      </a:r>
                      <a:r>
                        <a:rPr lang="ru-RU" sz="2000" dirty="0">
                          <a:latin typeface="+mn-lt"/>
                        </a:rPr>
                        <a:t>), или, либо, то запятая перед союзом не ставится</a:t>
                      </a:r>
                      <a:r>
                        <a:rPr lang="ru-RU" sz="2000" dirty="0" smtClean="0">
                          <a:latin typeface="+mn-lt"/>
                        </a:rPr>
                        <a:t>.</a:t>
                      </a:r>
                      <a:r>
                        <a:rPr lang="ru-RU" sz="2000" baseline="0" dirty="0" smtClean="0">
                          <a:latin typeface="+mn-lt"/>
                        </a:rPr>
                        <a:t>  </a:t>
                      </a:r>
                      <a:r>
                        <a:rPr lang="ru-RU" sz="2000" dirty="0" smtClean="0">
                          <a:latin typeface="+mn-lt"/>
                        </a:rPr>
                        <a:t>( </a:t>
                      </a:r>
                      <a:r>
                        <a:rPr lang="ru-RU" sz="2000" dirty="0">
                          <a:latin typeface="+mn-lt"/>
                        </a:rPr>
                        <a:t>), ( ), ( ) и ( </a:t>
                      </a:r>
                      <a:r>
                        <a:rPr lang="ru-RU" sz="2000" dirty="0" smtClean="0">
                          <a:latin typeface="+mn-lt"/>
                        </a:rPr>
                        <a:t>)</a:t>
                      </a:r>
                      <a:r>
                        <a:rPr lang="ru-RU" sz="2000" dirty="0">
                          <a:latin typeface="+mn-lt"/>
                        </a:rPr>
                        <a:t/>
                      </a:r>
                      <a:br>
                        <a:rPr lang="ru-RU" sz="2000" dirty="0">
                          <a:latin typeface="+mn-lt"/>
                        </a:rPr>
                      </a:br>
                      <a:r>
                        <a:rPr lang="ru-RU" sz="2000" b="1" dirty="0" smtClean="0">
                          <a:latin typeface="+mn-lt"/>
                        </a:rPr>
                        <a:t>Например</a:t>
                      </a:r>
                      <a:r>
                        <a:rPr lang="ru-RU" sz="2000" b="1" dirty="0">
                          <a:latin typeface="+mn-lt"/>
                        </a:rPr>
                        <a:t>: </a:t>
                      </a:r>
                      <a:r>
                        <a:rPr lang="ru-RU" sz="2000" dirty="0">
                          <a:latin typeface="+mn-lt"/>
                        </a:rPr>
                        <a:t/>
                      </a:r>
                      <a:br>
                        <a:rPr lang="ru-RU" sz="2000" dirty="0">
                          <a:latin typeface="+mn-lt"/>
                        </a:rPr>
                      </a:br>
                      <a:r>
                        <a:rPr lang="ru-RU" sz="2000" i="1" dirty="0">
                          <a:latin typeface="+mn-lt"/>
                        </a:rPr>
                        <a:t>Райский смотрел на комнаты, на портреты, на мебель и на весело глядевшую в комнаты из сада зелень… (Гончаров)</a:t>
                      </a:r>
                      <a:endParaRPr lang="ru-RU" sz="2000" dirty="0">
                        <a:latin typeface="+mn-lt"/>
                      </a:endParaRPr>
                    </a:p>
                  </a:txBody>
                  <a:tcPr marL="0" marR="0" marT="0" marB="0" anchor="ctr"/>
                </a:tc>
              </a:tr>
              <a:tr h="2131218">
                <a:tc>
                  <a:txBody>
                    <a:bodyPr/>
                    <a:lstStyle/>
                    <a:p>
                      <a:r>
                        <a:rPr lang="ru-RU" sz="2000" b="0" i="0" kern="1200" dirty="0" smtClean="0">
                          <a:solidFill>
                            <a:schemeClr val="dk1"/>
                          </a:solidFill>
                          <a:latin typeface="+mn-lt"/>
                          <a:ea typeface="+mn-ea"/>
                          <a:cs typeface="+mn-cs"/>
                        </a:rPr>
                        <a:t>Между однородными членами, соединенными союзами </a:t>
                      </a:r>
                      <a:r>
                        <a:rPr lang="ru-RU" sz="2000" b="1" i="0" kern="1200" dirty="0" smtClean="0">
                          <a:solidFill>
                            <a:schemeClr val="dk1"/>
                          </a:solidFill>
                          <a:latin typeface="+mn-lt"/>
                          <a:ea typeface="+mn-ea"/>
                          <a:cs typeface="+mn-cs"/>
                        </a:rPr>
                        <a:t>а, но, зато, однако, да (</a:t>
                      </a:r>
                      <a:r>
                        <a:rPr lang="ru-RU" sz="2000" b="1" i="0" kern="1200" dirty="0" err="1" smtClean="0">
                          <a:solidFill>
                            <a:schemeClr val="dk1"/>
                          </a:solidFill>
                          <a:latin typeface="+mn-lt"/>
                          <a:ea typeface="+mn-ea"/>
                          <a:cs typeface="+mn-cs"/>
                        </a:rPr>
                        <a:t>=но</a:t>
                      </a:r>
                      <a:r>
                        <a:rPr lang="ru-RU" sz="2000" b="1" i="0" kern="1200" dirty="0" smtClean="0">
                          <a:solidFill>
                            <a:schemeClr val="dk1"/>
                          </a:solidFill>
                          <a:latin typeface="+mn-lt"/>
                          <a:ea typeface="+mn-ea"/>
                          <a:cs typeface="+mn-cs"/>
                        </a:rPr>
                        <a:t>), впрочем, а также, а то и, хотя</a:t>
                      </a:r>
                      <a:r>
                        <a:rPr lang="ru-RU" sz="2000" b="0" i="0" kern="1200" dirty="0" smtClean="0">
                          <a:solidFill>
                            <a:schemeClr val="dk1"/>
                          </a:solidFill>
                          <a:latin typeface="+mn-lt"/>
                          <a:ea typeface="+mn-ea"/>
                          <a:cs typeface="+mn-cs"/>
                        </a:rPr>
                        <a:t>.</a:t>
                      </a:r>
                      <a:r>
                        <a:rPr lang="ru-RU" sz="2000" b="0" i="0" kern="1200" baseline="0" dirty="0" smtClean="0">
                          <a:solidFill>
                            <a:schemeClr val="dk1"/>
                          </a:solidFill>
                          <a:latin typeface="+mn-lt"/>
                          <a:ea typeface="+mn-ea"/>
                          <a:cs typeface="+mn-cs"/>
                        </a:rPr>
                        <a:t>   </a:t>
                      </a:r>
                      <a:r>
                        <a:rPr lang="ru-RU" sz="2000" b="0" i="0" kern="1200" dirty="0" smtClean="0">
                          <a:solidFill>
                            <a:schemeClr val="dk1"/>
                          </a:solidFill>
                          <a:latin typeface="+mn-lt"/>
                          <a:ea typeface="+mn-ea"/>
                          <a:cs typeface="+mn-cs"/>
                        </a:rPr>
                        <a:t>( ), а ( )</a:t>
                      </a:r>
                      <a:r>
                        <a:rPr lang="ru-RU" sz="2000" dirty="0" smtClean="0"/>
                        <a:t/>
                      </a:r>
                      <a:br>
                        <a:rPr lang="ru-RU" sz="2000" dirty="0" smtClean="0"/>
                      </a:br>
                      <a:r>
                        <a:rPr lang="ru-RU" sz="2000" b="1" i="0" kern="1200" dirty="0" smtClean="0">
                          <a:solidFill>
                            <a:schemeClr val="dk1"/>
                          </a:solidFill>
                          <a:latin typeface="+mn-lt"/>
                          <a:ea typeface="+mn-ea"/>
                          <a:cs typeface="+mn-cs"/>
                        </a:rPr>
                        <a:t>Например:</a:t>
                      </a:r>
                      <a:r>
                        <a:rPr lang="ru-RU" sz="2000" b="0" i="1" kern="1200" dirty="0" smtClean="0">
                          <a:solidFill>
                            <a:schemeClr val="dk1"/>
                          </a:solidFill>
                          <a:latin typeface="+mn-lt"/>
                          <a:ea typeface="+mn-ea"/>
                          <a:cs typeface="+mn-cs"/>
                        </a:rPr>
                        <a:t/>
                      </a:r>
                      <a:br>
                        <a:rPr lang="ru-RU" sz="2000" b="0" i="1" kern="1200" dirty="0" smtClean="0">
                          <a:solidFill>
                            <a:schemeClr val="dk1"/>
                          </a:solidFill>
                          <a:latin typeface="+mn-lt"/>
                          <a:ea typeface="+mn-ea"/>
                          <a:cs typeface="+mn-cs"/>
                        </a:rPr>
                      </a:br>
                      <a:r>
                        <a:rPr lang="ru-RU" sz="2000" b="0" i="1" kern="1200" dirty="0" smtClean="0">
                          <a:solidFill>
                            <a:schemeClr val="dk1"/>
                          </a:solidFill>
                          <a:latin typeface="+mn-lt"/>
                          <a:ea typeface="+mn-ea"/>
                          <a:cs typeface="+mn-cs"/>
                        </a:rPr>
                        <a:t>Ври, да меру знай (пословица) (</a:t>
                      </a:r>
                      <a:r>
                        <a:rPr lang="ru-RU" sz="2000" b="0" i="1" kern="1200" dirty="0" err="1" smtClean="0">
                          <a:solidFill>
                            <a:schemeClr val="dk1"/>
                          </a:solidFill>
                          <a:latin typeface="+mn-lt"/>
                          <a:ea typeface="+mn-ea"/>
                          <a:cs typeface="+mn-cs"/>
                        </a:rPr>
                        <a:t>да=но</a:t>
                      </a:r>
                      <a:r>
                        <a:rPr lang="ru-RU" sz="2000" b="0" i="1" kern="1200" dirty="0" smtClean="0">
                          <a:solidFill>
                            <a:schemeClr val="dk1"/>
                          </a:solidFill>
                          <a:latin typeface="+mn-lt"/>
                          <a:ea typeface="+mn-ea"/>
                          <a:cs typeface="+mn-cs"/>
                        </a:rPr>
                        <a:t>)</a:t>
                      </a:r>
                      <a:endParaRPr lang="ru-RU" sz="2000" dirty="0">
                        <a:latin typeface="+mn-lt"/>
                      </a:endParaRPr>
                    </a:p>
                  </a:txBody>
                  <a:tcPr/>
                </a:tc>
                <a:tc>
                  <a:txBody>
                    <a:bodyPr/>
                    <a:lstStyle/>
                    <a:p>
                      <a:r>
                        <a:rPr lang="ru-RU" sz="2000" b="0" i="0" kern="1200" dirty="0" smtClean="0">
                          <a:solidFill>
                            <a:schemeClr val="dk1"/>
                          </a:solidFill>
                          <a:latin typeface="+mn-lt"/>
                          <a:ea typeface="+mn-ea"/>
                          <a:cs typeface="+mn-cs"/>
                        </a:rPr>
                        <a:t>Запятая не ставится между однородными членами, соединенными соединительными и, да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или разделительными союзами (или, либо)</a:t>
                      </a:r>
                      <a:r>
                        <a:rPr lang="ru-RU" sz="2000" dirty="0" smtClean="0">
                          <a:latin typeface="+mn-lt"/>
                        </a:rPr>
                        <a:t/>
                      </a:r>
                      <a:br>
                        <a:rPr lang="ru-RU" sz="2000" dirty="0" smtClean="0">
                          <a:latin typeface="+mn-lt"/>
                        </a:rPr>
                      </a:br>
                      <a:r>
                        <a:rPr lang="ru-RU" sz="2000" b="0" i="0" kern="1200" dirty="0" smtClean="0">
                          <a:solidFill>
                            <a:schemeClr val="dk1"/>
                          </a:solidFill>
                          <a:latin typeface="+mn-lt"/>
                          <a:ea typeface="+mn-ea"/>
                          <a:cs typeface="+mn-cs"/>
                        </a:rPr>
                        <a:t>( ) и ( )</a:t>
                      </a:r>
                      <a:endParaRPr lang="ru-RU" sz="2000" dirty="0">
                        <a:latin typeface="+mn-lt"/>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88912"/>
          <a:ext cx="8229600" cy="6264423"/>
        </p:xfrm>
        <a:graphic>
          <a:graphicData uri="http://schemas.openxmlformats.org/drawingml/2006/table">
            <a:tbl>
              <a:tblPr firstRow="1" bandRow="1">
                <a:tableStyleId>{93296810-A885-4BE3-A3E7-6D5BEEA58F35}</a:tableStyleId>
              </a:tblPr>
              <a:tblGrid>
                <a:gridCol w="4114800"/>
                <a:gridCol w="4114800"/>
              </a:tblGrid>
              <a:tr h="507550">
                <a:tc>
                  <a:txBody>
                    <a:bodyPr/>
                    <a:lstStyle/>
                    <a:p>
                      <a:pPr algn="ctr" fontAlgn="base"/>
                      <a:r>
                        <a:rPr lang="ru-RU" b="1" dirty="0">
                          <a:solidFill>
                            <a:srgbClr val="B8312F"/>
                          </a:solidFill>
                          <a:latin typeface="GothaPro"/>
                        </a:rPr>
                        <a:t>ЗАПЯТАЯ СТАВИТСЯ</a:t>
                      </a:r>
                      <a:endParaRPr lang="ru-RU" dirty="0">
                        <a:latin typeface="inherit"/>
                      </a:endParaRPr>
                    </a:p>
                  </a:txBody>
                  <a:tcPr marL="0" marR="0" marT="0" marB="0" anchor="ctr"/>
                </a:tc>
                <a:tc>
                  <a:txBody>
                    <a:bodyPr/>
                    <a:lstStyle/>
                    <a:p>
                      <a:pPr algn="ctr" fontAlgn="base"/>
                      <a:r>
                        <a:rPr lang="ru-RU" b="1" dirty="0">
                          <a:solidFill>
                            <a:srgbClr val="B8312F"/>
                          </a:solidFill>
                          <a:latin typeface="GothaPro"/>
                        </a:rPr>
                        <a:t>ЗАПЯТАЯ НЕ СТАВИТСЯ</a:t>
                      </a:r>
                      <a:endParaRPr lang="ru-RU" dirty="0">
                        <a:latin typeface="inherit"/>
                      </a:endParaRPr>
                    </a:p>
                  </a:txBody>
                  <a:tcPr marL="0" marR="0" marT="0" marB="0" anchor="ctr"/>
                </a:tc>
              </a:tr>
              <a:tr h="5756873">
                <a:tc>
                  <a:txBody>
                    <a:bodyPr/>
                    <a:lstStyle/>
                    <a:p>
                      <a:r>
                        <a:rPr lang="ru-RU" sz="2000" b="0" i="0" kern="1200" dirty="0" smtClean="0">
                          <a:solidFill>
                            <a:schemeClr val="dk1"/>
                          </a:solidFill>
                          <a:latin typeface="+mn-lt"/>
                          <a:ea typeface="+mn-ea"/>
                          <a:cs typeface="+mn-cs"/>
                        </a:rPr>
                        <a:t>между однородными членами, соединенными повторяющимися союзами (и…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да… </a:t>
                      </a:r>
                      <a:r>
                        <a:rPr lang="ru-RU" sz="2000" b="0" i="0" kern="1200" dirty="0" err="1" smtClean="0">
                          <a:solidFill>
                            <a:schemeClr val="dk1"/>
                          </a:solidFill>
                          <a:latin typeface="+mn-lt"/>
                          <a:ea typeface="+mn-ea"/>
                          <a:cs typeface="+mn-cs"/>
                        </a:rPr>
                        <a:t>да</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да</a:t>
                      </a:r>
                      <a:r>
                        <a:rPr lang="ru-RU" sz="2000" b="0" i="0" kern="1200" dirty="0" smtClean="0">
                          <a:solidFill>
                            <a:schemeClr val="dk1"/>
                          </a:solidFill>
                          <a:latin typeface="+mn-lt"/>
                          <a:ea typeface="+mn-ea"/>
                          <a:cs typeface="+mn-cs"/>
                        </a:rPr>
                        <a:t>, ни… </a:t>
                      </a:r>
                      <a:r>
                        <a:rPr lang="ru-RU" sz="2000" b="0" i="0" kern="1200" dirty="0" err="1" smtClean="0">
                          <a:solidFill>
                            <a:schemeClr val="dk1"/>
                          </a:solidFill>
                          <a:latin typeface="+mn-lt"/>
                          <a:ea typeface="+mn-ea"/>
                          <a:cs typeface="+mn-cs"/>
                        </a:rPr>
                        <a:t>ни</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ни</a:t>
                      </a:r>
                      <a:r>
                        <a:rPr lang="ru-RU" sz="2000" b="0" i="0" kern="1200" dirty="0" smtClean="0">
                          <a:solidFill>
                            <a:schemeClr val="dk1"/>
                          </a:solidFill>
                          <a:latin typeface="+mn-lt"/>
                          <a:ea typeface="+mn-ea"/>
                          <a:cs typeface="+mn-cs"/>
                        </a:rPr>
                        <a:t>, или… </a:t>
                      </a:r>
                      <a:r>
                        <a:rPr lang="ru-RU" sz="2000" b="0" i="0" kern="1200" dirty="0" err="1" smtClean="0">
                          <a:solidFill>
                            <a:schemeClr val="dk1"/>
                          </a:solidFill>
                          <a:latin typeface="+mn-lt"/>
                          <a:ea typeface="+mn-ea"/>
                          <a:cs typeface="+mn-cs"/>
                        </a:rPr>
                        <a:t>или</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или</a:t>
                      </a:r>
                      <a:r>
                        <a:rPr lang="ru-RU" sz="2000" b="0" i="0" kern="1200" dirty="0" smtClean="0">
                          <a:solidFill>
                            <a:schemeClr val="dk1"/>
                          </a:solidFill>
                          <a:latin typeface="+mn-lt"/>
                          <a:ea typeface="+mn-ea"/>
                          <a:cs typeface="+mn-cs"/>
                        </a:rPr>
                        <a:t>, ли… </a:t>
                      </a:r>
                      <a:r>
                        <a:rPr lang="ru-RU" sz="2000" b="0" i="0" kern="1200" dirty="0" err="1" smtClean="0">
                          <a:solidFill>
                            <a:schemeClr val="dk1"/>
                          </a:solidFill>
                          <a:latin typeface="+mn-lt"/>
                          <a:ea typeface="+mn-ea"/>
                          <a:cs typeface="+mn-cs"/>
                        </a:rPr>
                        <a:t>ли</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ли</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ли</a:t>
                      </a:r>
                      <a:r>
                        <a:rPr lang="ru-RU" sz="2000" b="0" i="0" kern="1200" dirty="0" smtClean="0">
                          <a:solidFill>
                            <a:schemeClr val="dk1"/>
                          </a:solidFill>
                          <a:latin typeface="+mn-lt"/>
                          <a:ea typeface="+mn-ea"/>
                          <a:cs typeface="+mn-cs"/>
                        </a:rPr>
                        <a:t>… или… </a:t>
                      </a:r>
                      <a:r>
                        <a:rPr lang="ru-RU" sz="2000" b="0" i="0" kern="1200" dirty="0" err="1" smtClean="0">
                          <a:solidFill>
                            <a:schemeClr val="dk1"/>
                          </a:solidFill>
                          <a:latin typeface="+mn-lt"/>
                          <a:ea typeface="+mn-ea"/>
                          <a:cs typeface="+mn-cs"/>
                        </a:rPr>
                        <a:t>или</a:t>
                      </a:r>
                      <a:r>
                        <a:rPr lang="ru-RU" sz="2000" b="0" i="0" kern="1200" dirty="0" smtClean="0">
                          <a:solidFill>
                            <a:schemeClr val="dk1"/>
                          </a:solidFill>
                          <a:latin typeface="+mn-lt"/>
                          <a:ea typeface="+mn-ea"/>
                          <a:cs typeface="+mn-cs"/>
                        </a:rPr>
                        <a:t>, либо… </a:t>
                      </a:r>
                      <a:r>
                        <a:rPr lang="ru-RU" sz="2000" b="0" i="0" kern="1200" dirty="0" err="1" smtClean="0">
                          <a:solidFill>
                            <a:schemeClr val="dk1"/>
                          </a:solidFill>
                          <a:latin typeface="+mn-lt"/>
                          <a:ea typeface="+mn-ea"/>
                          <a:cs typeface="+mn-cs"/>
                        </a:rPr>
                        <a:t>либо</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либо</a:t>
                      </a:r>
                      <a:r>
                        <a:rPr lang="ru-RU" sz="2000" b="0" i="0" kern="1200" dirty="0" smtClean="0">
                          <a:solidFill>
                            <a:schemeClr val="dk1"/>
                          </a:solidFill>
                          <a:latin typeface="+mn-lt"/>
                          <a:ea typeface="+mn-ea"/>
                          <a:cs typeface="+mn-cs"/>
                        </a:rPr>
                        <a:t>, то… </a:t>
                      </a:r>
                      <a:r>
                        <a:rPr lang="ru-RU" sz="2000" b="0" i="0" kern="1200" dirty="0" err="1" smtClean="0">
                          <a:solidFill>
                            <a:schemeClr val="dk1"/>
                          </a:solidFill>
                          <a:latin typeface="+mn-lt"/>
                          <a:ea typeface="+mn-ea"/>
                          <a:cs typeface="+mn-cs"/>
                        </a:rPr>
                        <a:t>то</a:t>
                      </a:r>
                      <a:r>
                        <a:rPr lang="ru-RU" sz="2000" b="0" i="0" kern="1200" dirty="0" smtClean="0">
                          <a:solidFill>
                            <a:schemeClr val="dk1"/>
                          </a:solidFill>
                          <a:latin typeface="+mn-lt"/>
                          <a:ea typeface="+mn-ea"/>
                          <a:cs typeface="+mn-cs"/>
                        </a:rPr>
                        <a:t>… </a:t>
                      </a:r>
                      <a:r>
                        <a:rPr lang="ru-RU" sz="2000" b="0" i="0" kern="1200" dirty="0" err="1" smtClean="0">
                          <a:solidFill>
                            <a:schemeClr val="dk1"/>
                          </a:solidFill>
                          <a:latin typeface="+mn-lt"/>
                          <a:ea typeface="+mn-ea"/>
                          <a:cs typeface="+mn-cs"/>
                        </a:rPr>
                        <a:t>то</a:t>
                      </a:r>
                      <a:r>
                        <a:rPr lang="ru-RU" sz="2000" b="0" i="0" kern="1200" dirty="0" smtClean="0">
                          <a:solidFill>
                            <a:schemeClr val="dk1"/>
                          </a:solidFill>
                          <a:latin typeface="+mn-lt"/>
                          <a:ea typeface="+mn-ea"/>
                          <a:cs typeface="+mn-cs"/>
                        </a:rPr>
                        <a:t>, не то… не то… не то, то ли… то ли… то ли). Перед первым повторяющимся союзом запятая не ставится.</a:t>
                      </a:r>
                      <a:r>
                        <a:rPr lang="ru-RU" sz="2000" dirty="0" smtClean="0"/>
                        <a:t/>
                      </a:r>
                      <a:br>
                        <a:rPr lang="ru-RU" sz="2000" dirty="0" smtClean="0"/>
                      </a:br>
                      <a:r>
                        <a:rPr lang="ru-RU" sz="2000" b="0" i="0" kern="1200" dirty="0" smtClean="0">
                          <a:solidFill>
                            <a:schemeClr val="dk1"/>
                          </a:solidFill>
                          <a:latin typeface="+mn-lt"/>
                          <a:ea typeface="+mn-ea"/>
                          <a:cs typeface="+mn-cs"/>
                        </a:rPr>
                        <a:t>И ( ),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 ),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  )</a:t>
                      </a:r>
                      <a:r>
                        <a:rPr lang="ru-RU" sz="2000" dirty="0" smtClean="0"/>
                        <a:t/>
                      </a:r>
                      <a:br>
                        <a:rPr lang="ru-RU" sz="2000" dirty="0" smtClean="0"/>
                      </a:br>
                      <a:r>
                        <a:rPr lang="ru-RU" sz="2000" b="1" dirty="0" smtClean="0"/>
                        <a:t>Нап</a:t>
                      </a:r>
                      <a:r>
                        <a:rPr lang="ru-RU" sz="2000" b="1" i="0" kern="1200" dirty="0" smtClean="0">
                          <a:solidFill>
                            <a:schemeClr val="dk1"/>
                          </a:solidFill>
                          <a:latin typeface="+mn-lt"/>
                          <a:ea typeface="+mn-ea"/>
                          <a:cs typeface="+mn-cs"/>
                        </a:rPr>
                        <a:t>ример:</a:t>
                      </a:r>
                      <a:r>
                        <a:rPr lang="ru-RU" sz="2000" dirty="0" smtClean="0"/>
                        <a:t/>
                      </a:r>
                      <a:br>
                        <a:rPr lang="ru-RU" sz="2000" dirty="0" smtClean="0"/>
                      </a:br>
                      <a:r>
                        <a:rPr lang="ru-RU" sz="2000" b="0" i="1" kern="1200" dirty="0" smtClean="0">
                          <a:solidFill>
                            <a:schemeClr val="dk1"/>
                          </a:solidFill>
                          <a:latin typeface="+mn-lt"/>
                          <a:ea typeface="+mn-ea"/>
                          <a:cs typeface="+mn-cs"/>
                        </a:rPr>
                        <a:t>Овсяников разъезжал либо на беговых дрожках, либо в небольшой красивой тележке с кожаным верхов. (Тургенев)</a:t>
                      </a:r>
                    </a:p>
                    <a:p>
                      <a:endParaRPr lang="ru-RU" sz="2000" dirty="0"/>
                    </a:p>
                  </a:txBody>
                  <a:tcPr/>
                </a:tc>
                <a:tc>
                  <a:txBody>
                    <a:bodyPr/>
                    <a:lstStyle/>
                    <a:p>
                      <a:r>
                        <a:rPr lang="ru-RU" sz="2000" b="0" i="0" kern="1200" dirty="0" smtClean="0">
                          <a:solidFill>
                            <a:schemeClr val="dk1"/>
                          </a:solidFill>
                          <a:latin typeface="+mn-lt"/>
                          <a:ea typeface="+mn-ea"/>
                          <a:cs typeface="+mn-cs"/>
                        </a:rPr>
                        <a:t>Если однородные члены соединены союзами ли…или (они не должны быть повторяющимися)</a:t>
                      </a:r>
                    </a:p>
                    <a:p>
                      <a:r>
                        <a:rPr lang="ru-RU" sz="2000" b="1" i="0" kern="1200" dirty="0" smtClean="0">
                          <a:solidFill>
                            <a:schemeClr val="dk1"/>
                          </a:solidFill>
                          <a:latin typeface="+mn-lt"/>
                          <a:ea typeface="+mn-ea"/>
                          <a:cs typeface="+mn-cs"/>
                        </a:rPr>
                        <a:t>Например:</a:t>
                      </a:r>
                      <a:r>
                        <a:rPr lang="ru-RU" sz="2000" dirty="0" smtClean="0"/>
                        <a:t/>
                      </a:r>
                      <a:br>
                        <a:rPr lang="ru-RU" sz="2000" dirty="0" smtClean="0"/>
                      </a:br>
                      <a:r>
                        <a:rPr lang="ru-RU" sz="2000" b="0" i="1" kern="1200" dirty="0" smtClean="0">
                          <a:solidFill>
                            <a:schemeClr val="dk1"/>
                          </a:solidFill>
                          <a:latin typeface="+mn-lt"/>
                          <a:ea typeface="+mn-ea"/>
                          <a:cs typeface="+mn-cs"/>
                        </a:rPr>
                        <a:t>Мечтал ли он об этом или не мечтал – трудно сейчас сказать (И. Яблонская).</a:t>
                      </a:r>
                      <a:endParaRPr lang="ru-RU" sz="2000"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51520" y="0"/>
          <a:ext cx="8712968" cy="6844030"/>
        </p:xfrm>
        <a:graphic>
          <a:graphicData uri="http://schemas.openxmlformats.org/drawingml/2006/table">
            <a:tbl>
              <a:tblPr firstRow="1" bandRow="1">
                <a:tableStyleId>{93296810-A885-4BE3-A3E7-6D5BEEA58F35}</a:tableStyleId>
              </a:tblPr>
              <a:tblGrid>
                <a:gridCol w="4356484"/>
                <a:gridCol w="4356484"/>
              </a:tblGrid>
              <a:tr h="411909">
                <a:tc>
                  <a:txBody>
                    <a:bodyPr/>
                    <a:lstStyle/>
                    <a:p>
                      <a:r>
                        <a:rPr lang="ru-RU" sz="2000" dirty="0" smtClean="0">
                          <a:solidFill>
                            <a:srgbClr val="C00000"/>
                          </a:solidFill>
                          <a:latin typeface="+mn-lt"/>
                        </a:rPr>
                        <a:t>Запятая ставится</a:t>
                      </a:r>
                      <a:endParaRPr lang="ru-RU" sz="2000" dirty="0">
                        <a:solidFill>
                          <a:srgbClr val="C00000"/>
                        </a:solidFill>
                        <a:latin typeface="+mn-lt"/>
                      </a:endParaRPr>
                    </a:p>
                  </a:txBody>
                  <a:tcPr/>
                </a:tc>
                <a:tc>
                  <a:txBody>
                    <a:bodyPr/>
                    <a:lstStyle/>
                    <a:p>
                      <a:r>
                        <a:rPr lang="ru-RU" sz="2000" dirty="0" smtClean="0">
                          <a:solidFill>
                            <a:srgbClr val="C00000"/>
                          </a:solidFill>
                          <a:latin typeface="+mn-lt"/>
                        </a:rPr>
                        <a:t>Запятая не ставится</a:t>
                      </a:r>
                      <a:endParaRPr lang="ru-RU" sz="2000" dirty="0">
                        <a:solidFill>
                          <a:srgbClr val="C00000"/>
                        </a:solidFill>
                        <a:latin typeface="+mn-lt"/>
                      </a:endParaRPr>
                    </a:p>
                  </a:txBody>
                  <a:tcPr/>
                </a:tc>
              </a:tr>
              <a:tr h="3580442">
                <a:tc>
                  <a:txBody>
                    <a:bodyPr/>
                    <a:lstStyle/>
                    <a:p>
                      <a:r>
                        <a:rPr lang="ru-RU" sz="2000" b="0" i="0" kern="1200" dirty="0" smtClean="0">
                          <a:solidFill>
                            <a:schemeClr val="dk1"/>
                          </a:solidFill>
                          <a:latin typeface="+mn-lt"/>
                          <a:ea typeface="+mn-ea"/>
                          <a:cs typeface="+mn-cs"/>
                        </a:rPr>
                        <a:t>Если однородных членов больше двух и перед первым однородным членом отсутствует союз И, запятая ставится так же, как и в случае, если бы этот союз присутствовал.</a:t>
                      </a:r>
                      <a:r>
                        <a:rPr lang="ru-RU" sz="2000" dirty="0" smtClean="0">
                          <a:latin typeface="+mn-lt"/>
                        </a:rPr>
                        <a:t/>
                      </a:r>
                      <a:br>
                        <a:rPr lang="ru-RU" sz="2000" dirty="0" smtClean="0">
                          <a:latin typeface="+mn-lt"/>
                        </a:rPr>
                      </a:br>
                      <a:r>
                        <a:rPr lang="ru-RU" sz="2000" b="0" i="0" kern="1200" dirty="0" smtClean="0">
                          <a:solidFill>
                            <a:schemeClr val="dk1"/>
                          </a:solidFill>
                          <a:latin typeface="+mn-lt"/>
                          <a:ea typeface="+mn-ea"/>
                          <a:cs typeface="+mn-cs"/>
                        </a:rPr>
                        <a:t>( ), и ( ),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 ), </a:t>
                      </a:r>
                      <a:r>
                        <a:rPr lang="ru-RU" sz="2000" b="0" i="0" kern="1200" dirty="0" err="1" smtClean="0">
                          <a:solidFill>
                            <a:schemeClr val="dk1"/>
                          </a:solidFill>
                          <a:latin typeface="+mn-lt"/>
                          <a:ea typeface="+mn-ea"/>
                          <a:cs typeface="+mn-cs"/>
                        </a:rPr>
                        <a:t>и</a:t>
                      </a:r>
                      <a:r>
                        <a:rPr lang="ru-RU" sz="2000" b="0" i="0" kern="1200" dirty="0" smtClean="0">
                          <a:solidFill>
                            <a:schemeClr val="dk1"/>
                          </a:solidFill>
                          <a:latin typeface="+mn-lt"/>
                          <a:ea typeface="+mn-ea"/>
                          <a:cs typeface="+mn-cs"/>
                        </a:rPr>
                        <a:t> ( )</a:t>
                      </a:r>
                      <a:r>
                        <a:rPr lang="ru-RU" sz="2000" dirty="0" smtClean="0">
                          <a:latin typeface="+mn-lt"/>
                        </a:rPr>
                        <a:t/>
                      </a:r>
                      <a:br>
                        <a:rPr lang="ru-RU" sz="2000" dirty="0" smtClean="0">
                          <a:latin typeface="+mn-lt"/>
                        </a:rPr>
                      </a:br>
                      <a:r>
                        <a:rPr lang="ru-RU" sz="2000" b="1" i="0" kern="1200" dirty="0" smtClean="0">
                          <a:solidFill>
                            <a:schemeClr val="dk1"/>
                          </a:solidFill>
                          <a:latin typeface="+mn-lt"/>
                          <a:ea typeface="+mn-ea"/>
                          <a:cs typeface="+mn-cs"/>
                        </a:rPr>
                        <a:t>Например:</a:t>
                      </a:r>
                      <a:r>
                        <a:rPr lang="ru-RU" sz="2000" dirty="0" smtClean="0">
                          <a:latin typeface="+mn-lt"/>
                        </a:rPr>
                        <a:t/>
                      </a:r>
                      <a:br>
                        <a:rPr lang="ru-RU" sz="2000" dirty="0" smtClean="0">
                          <a:latin typeface="+mn-lt"/>
                        </a:rPr>
                      </a:br>
                      <a:r>
                        <a:rPr lang="ru-RU" sz="2000" b="0" i="1" kern="1200" dirty="0" err="1" smtClean="0">
                          <a:solidFill>
                            <a:schemeClr val="dk1"/>
                          </a:solidFill>
                          <a:latin typeface="+mn-lt"/>
                          <a:ea typeface="+mn-ea"/>
                          <a:cs typeface="+mn-cs"/>
                        </a:rPr>
                        <a:t>Весенне</a:t>
                      </a:r>
                      <a:r>
                        <a:rPr lang="ru-RU" sz="2000" b="0" i="1" kern="1200" dirty="0" smtClean="0">
                          <a:solidFill>
                            <a:schemeClr val="dk1"/>
                          </a:solidFill>
                          <a:latin typeface="+mn-lt"/>
                          <a:ea typeface="+mn-ea"/>
                          <a:cs typeface="+mn-cs"/>
                        </a:rPr>
                        <a:t> солнце отражалось на стеклах машин, и на окнах </a:t>
                      </a:r>
                      <a:r>
                        <a:rPr lang="ru-RU" sz="2000" b="0" i="1" kern="1200" dirty="0" err="1" smtClean="0">
                          <a:solidFill>
                            <a:schemeClr val="dk1"/>
                          </a:solidFill>
                          <a:latin typeface="+mn-lt"/>
                          <a:ea typeface="+mn-ea"/>
                          <a:cs typeface="+mn-cs"/>
                        </a:rPr>
                        <a:t>многоэтажек</a:t>
                      </a:r>
                      <a:r>
                        <a:rPr lang="ru-RU" sz="2000" b="0" i="1" kern="1200" dirty="0" smtClean="0">
                          <a:solidFill>
                            <a:schemeClr val="dk1"/>
                          </a:solidFill>
                          <a:latin typeface="+mn-lt"/>
                          <a:ea typeface="+mn-ea"/>
                          <a:cs typeface="+mn-cs"/>
                        </a:rPr>
                        <a:t>, и в глазах проходящих девушек.</a:t>
                      </a:r>
                      <a:endParaRPr lang="ru-RU" sz="2000" dirty="0">
                        <a:latin typeface="+mn-lt"/>
                      </a:endParaRPr>
                    </a:p>
                  </a:txBody>
                  <a:tcPr/>
                </a:tc>
                <a:tc>
                  <a:txBody>
                    <a:bodyPr/>
                    <a:lstStyle/>
                    <a:p>
                      <a:endParaRPr lang="ru-RU" sz="2000" dirty="0">
                        <a:latin typeface="+mn-lt"/>
                      </a:endParaRPr>
                    </a:p>
                  </a:txBody>
                  <a:tcPr/>
                </a:tc>
              </a:tr>
              <a:tr h="2851679">
                <a:tc>
                  <a:txBody>
                    <a:bodyPr/>
                    <a:lstStyle/>
                    <a:p>
                      <a:pPr fontAlgn="ctr"/>
                      <a:r>
                        <a:rPr lang="ru-RU" sz="2000" dirty="0">
                          <a:latin typeface="+mn-lt"/>
                        </a:rPr>
                        <a:t>Если два </a:t>
                      </a:r>
                      <a:r>
                        <a:rPr lang="ru-RU" sz="2000" dirty="0" smtClean="0">
                          <a:latin typeface="+mn-lt"/>
                        </a:rPr>
                        <a:t>ОЧП </a:t>
                      </a:r>
                      <a:r>
                        <a:rPr lang="ru-RU" sz="2000" dirty="0">
                          <a:latin typeface="+mn-lt"/>
                        </a:rPr>
                        <a:t>соединены повторяющимися союзами и…</a:t>
                      </a:r>
                      <a:r>
                        <a:rPr lang="ru-RU" sz="2000" dirty="0" err="1">
                          <a:latin typeface="+mn-lt"/>
                        </a:rPr>
                        <a:t>и</a:t>
                      </a:r>
                      <a:r>
                        <a:rPr lang="ru-RU" sz="2000" dirty="0">
                          <a:latin typeface="+mn-lt"/>
                        </a:rPr>
                        <a:t>, то запятая ставится, если есть обобщающее слово или зависимые слова при однородных членах</a:t>
                      </a:r>
                      <a:r>
                        <a:rPr lang="ru-RU" sz="2000" dirty="0" smtClean="0">
                          <a:latin typeface="+mn-lt"/>
                        </a:rPr>
                        <a:t>.</a:t>
                      </a:r>
                      <a:r>
                        <a:rPr lang="ru-RU" sz="2000" dirty="0">
                          <a:latin typeface="+mn-lt"/>
                        </a:rPr>
                        <a:t/>
                      </a:r>
                      <a:br>
                        <a:rPr lang="ru-RU" sz="2000" dirty="0">
                          <a:latin typeface="+mn-lt"/>
                        </a:rPr>
                      </a:br>
                      <a:r>
                        <a:rPr lang="ru-RU" sz="2000" b="1" dirty="0" smtClean="0">
                          <a:latin typeface="+mn-lt"/>
                        </a:rPr>
                        <a:t>Например:</a:t>
                      </a:r>
                      <a:r>
                        <a:rPr lang="ru-RU" sz="2000" dirty="0">
                          <a:latin typeface="+mn-lt"/>
                        </a:rPr>
                        <a:t/>
                      </a:r>
                      <a:br>
                        <a:rPr lang="ru-RU" sz="2000" dirty="0">
                          <a:latin typeface="+mn-lt"/>
                        </a:rPr>
                      </a:br>
                      <a:r>
                        <a:rPr lang="ru-RU" sz="2000" i="1" dirty="0">
                          <a:latin typeface="+mn-lt"/>
                        </a:rPr>
                        <a:t>Всё напоминало об осени: и желтые листья, и туманы по утрам.</a:t>
                      </a:r>
                      <a:r>
                        <a:rPr lang="ru-RU" sz="2000" dirty="0">
                          <a:latin typeface="+mn-lt"/>
                        </a:rPr>
                        <a:t/>
                      </a:r>
                      <a:br>
                        <a:rPr lang="ru-RU" sz="2000" dirty="0">
                          <a:latin typeface="+mn-lt"/>
                        </a:rPr>
                      </a:br>
                      <a:endParaRPr lang="ru-RU" sz="2000" dirty="0">
                        <a:latin typeface="+mn-lt"/>
                      </a:endParaRPr>
                    </a:p>
                  </a:txBody>
                  <a:tcPr marL="0" marR="0" marT="0" marB="0" anchor="ctr"/>
                </a:tc>
                <a:tc>
                  <a:txBody>
                    <a:bodyPr/>
                    <a:lstStyle/>
                    <a:p>
                      <a:pPr fontAlgn="base"/>
                      <a:r>
                        <a:rPr lang="ru-RU" sz="2000" dirty="0">
                          <a:latin typeface="+mn-lt"/>
                        </a:rPr>
                        <a:t>Если два </a:t>
                      </a:r>
                      <a:r>
                        <a:rPr lang="ru-RU" sz="2000" dirty="0" smtClean="0">
                          <a:latin typeface="+mn-lt"/>
                        </a:rPr>
                        <a:t>ОЧП, </a:t>
                      </a:r>
                      <a:r>
                        <a:rPr lang="ru-RU" sz="2000" dirty="0">
                          <a:latin typeface="+mn-lt"/>
                        </a:rPr>
                        <a:t>соединенных повторяющимися союзами, составляют тесное смысловое единство (в </a:t>
                      </a:r>
                      <a:r>
                        <a:rPr lang="ru-RU" sz="2000" dirty="0" smtClean="0">
                          <a:latin typeface="+mn-lt"/>
                        </a:rPr>
                        <a:t>т.ч.фразеологизмы</a:t>
                      </a:r>
                      <a:r>
                        <a:rPr lang="ru-RU" sz="2000" dirty="0">
                          <a:latin typeface="+mn-lt"/>
                        </a:rPr>
                        <a:t>), то запятая между ними не </a:t>
                      </a:r>
                      <a:r>
                        <a:rPr lang="ru-RU" sz="2000" dirty="0" smtClean="0">
                          <a:latin typeface="+mn-lt"/>
                        </a:rPr>
                        <a:t>ставится.</a:t>
                      </a:r>
                      <a:r>
                        <a:rPr lang="ru-RU" sz="2000" dirty="0">
                          <a:latin typeface="+mn-lt"/>
                        </a:rPr>
                        <a:t/>
                      </a:r>
                      <a:br>
                        <a:rPr lang="ru-RU" sz="2000" dirty="0">
                          <a:latin typeface="+mn-lt"/>
                        </a:rPr>
                      </a:br>
                      <a:r>
                        <a:rPr lang="ru-RU" sz="2000" b="1" dirty="0" smtClean="0">
                          <a:latin typeface="+mn-lt"/>
                        </a:rPr>
                        <a:t>Например:</a:t>
                      </a:r>
                      <a:r>
                        <a:rPr lang="ru-RU" sz="2000" dirty="0">
                          <a:latin typeface="+mn-lt"/>
                        </a:rPr>
                        <a:t/>
                      </a:r>
                      <a:br>
                        <a:rPr lang="ru-RU" sz="2000" dirty="0">
                          <a:latin typeface="+mn-lt"/>
                        </a:rPr>
                      </a:br>
                      <a:r>
                        <a:rPr lang="ru-RU" sz="2000" i="1" dirty="0">
                          <a:latin typeface="+mn-lt"/>
                        </a:rPr>
                        <a:t>На другой день ни свет ни заря Лиза проснулась (А. Пушкин).</a:t>
                      </a:r>
                      <a:endParaRPr lang="ru-RU" sz="2000" dirty="0">
                        <a:latin typeface="+mn-lt"/>
                      </a:endParaRPr>
                    </a:p>
                  </a:txBody>
                  <a:tcPr marL="0" marR="0" marT="0" marB="0"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179512" y="1"/>
          <a:ext cx="8784976" cy="6857999"/>
        </p:xfrm>
        <a:graphic>
          <a:graphicData uri="http://schemas.openxmlformats.org/drawingml/2006/table">
            <a:tbl>
              <a:tblPr firstRow="1" bandRow="1">
                <a:tableStyleId>{93296810-A885-4BE3-A3E7-6D5BEEA58F35}</a:tableStyleId>
              </a:tblPr>
              <a:tblGrid>
                <a:gridCol w="4392488"/>
                <a:gridCol w="4392488"/>
              </a:tblGrid>
              <a:tr h="360947">
                <a:tc>
                  <a:txBody>
                    <a:bodyPr/>
                    <a:lstStyle/>
                    <a:p>
                      <a:pPr algn="ctr" fontAlgn="base"/>
                      <a:r>
                        <a:rPr lang="ru-RU" b="1" dirty="0">
                          <a:solidFill>
                            <a:srgbClr val="B8312F"/>
                          </a:solidFill>
                          <a:latin typeface="+mn-lt"/>
                        </a:rPr>
                        <a:t>ЗАПЯТАЯ СТАВИТСЯ</a:t>
                      </a:r>
                      <a:endParaRPr lang="ru-RU" dirty="0">
                        <a:latin typeface="+mn-lt"/>
                      </a:endParaRPr>
                    </a:p>
                  </a:txBody>
                  <a:tcPr marL="0" marR="0" marT="0" marB="0" anchor="ctr"/>
                </a:tc>
                <a:tc>
                  <a:txBody>
                    <a:bodyPr/>
                    <a:lstStyle/>
                    <a:p>
                      <a:pPr algn="ctr" fontAlgn="base"/>
                      <a:r>
                        <a:rPr lang="ru-RU" b="1" dirty="0">
                          <a:solidFill>
                            <a:srgbClr val="B8312F"/>
                          </a:solidFill>
                          <a:latin typeface="+mn-lt"/>
                        </a:rPr>
                        <a:t>ЗАПЯТАЯ НЕ СТАВИТСЯ</a:t>
                      </a:r>
                      <a:endParaRPr lang="ru-RU" dirty="0">
                        <a:latin typeface="+mn-lt"/>
                      </a:endParaRPr>
                    </a:p>
                  </a:txBody>
                  <a:tcPr marL="0" marR="0" marT="0" marB="0" anchor="ctr"/>
                </a:tc>
              </a:tr>
              <a:tr h="3738030">
                <a:tc>
                  <a:txBody>
                    <a:bodyPr/>
                    <a:lstStyle/>
                    <a:p>
                      <a:pPr fontAlgn="ctr"/>
                      <a:r>
                        <a:rPr lang="ru-RU" dirty="0">
                          <a:latin typeface="+mn-lt"/>
                        </a:rPr>
                        <a:t>Если </a:t>
                      </a:r>
                      <a:r>
                        <a:rPr lang="ru-RU" dirty="0" smtClean="0">
                          <a:latin typeface="+mn-lt"/>
                        </a:rPr>
                        <a:t>ОЧП объединяются </a:t>
                      </a:r>
                      <a:r>
                        <a:rPr lang="ru-RU" dirty="0">
                          <a:latin typeface="+mn-lt"/>
                        </a:rPr>
                        <a:t>при помощи союза И в пары, то запятая ставится между парами однородных членов. </a:t>
                      </a:r>
                      <a:br>
                        <a:rPr lang="ru-RU" dirty="0">
                          <a:latin typeface="+mn-lt"/>
                        </a:rPr>
                      </a:br>
                      <a:r>
                        <a:rPr lang="ru-RU" dirty="0">
                          <a:latin typeface="+mn-lt"/>
                        </a:rPr>
                        <a:t>( ) и ( ), ( ) </a:t>
                      </a:r>
                      <a:r>
                        <a:rPr lang="ru-RU" dirty="0" err="1">
                          <a:latin typeface="+mn-lt"/>
                        </a:rPr>
                        <a:t>и</a:t>
                      </a:r>
                      <a:r>
                        <a:rPr lang="ru-RU" dirty="0">
                          <a:latin typeface="+mn-lt"/>
                        </a:rPr>
                        <a:t> ( </a:t>
                      </a:r>
                      <a:r>
                        <a:rPr lang="ru-RU" dirty="0" smtClean="0">
                          <a:latin typeface="+mn-lt"/>
                        </a:rPr>
                        <a:t>)</a:t>
                      </a:r>
                      <a:r>
                        <a:rPr lang="ru-RU" dirty="0">
                          <a:latin typeface="+mn-lt"/>
                        </a:rPr>
                        <a:t/>
                      </a:r>
                      <a:br>
                        <a:rPr lang="ru-RU" dirty="0">
                          <a:latin typeface="+mn-lt"/>
                        </a:rPr>
                      </a:br>
                      <a:r>
                        <a:rPr lang="ru-RU" b="1" dirty="0" smtClean="0">
                          <a:latin typeface="+mn-lt"/>
                        </a:rPr>
                        <a:t>Например</a:t>
                      </a:r>
                      <a:r>
                        <a:rPr lang="ru-RU" b="1" dirty="0">
                          <a:latin typeface="+mn-lt"/>
                        </a:rPr>
                        <a:t>:</a:t>
                      </a:r>
                      <a:r>
                        <a:rPr lang="ru-RU" dirty="0">
                          <a:latin typeface="+mn-lt"/>
                        </a:rPr>
                        <a:t/>
                      </a:r>
                      <a:br>
                        <a:rPr lang="ru-RU" dirty="0">
                          <a:latin typeface="+mn-lt"/>
                        </a:rPr>
                      </a:br>
                      <a:r>
                        <a:rPr lang="ru-RU" i="1" dirty="0">
                          <a:latin typeface="+mn-lt"/>
                        </a:rPr>
                        <a:t>Книги по географии и туристские справочники, друзья и случайные знакомые твердили нам, что </a:t>
                      </a:r>
                      <a:r>
                        <a:rPr lang="ru-RU" i="1" dirty="0" err="1">
                          <a:latin typeface="+mn-lt"/>
                        </a:rPr>
                        <a:t>Ропотамо</a:t>
                      </a:r>
                      <a:r>
                        <a:rPr lang="ru-RU" i="1" dirty="0">
                          <a:latin typeface="+mn-lt"/>
                        </a:rPr>
                        <a:t> — один из самых красивых и диких уголков Болгарии.</a:t>
                      </a:r>
                      <a:endParaRPr lang="ru-RU" dirty="0">
                        <a:latin typeface="+mn-lt"/>
                      </a:endParaRPr>
                    </a:p>
                  </a:txBody>
                  <a:tcPr marL="0" marR="0" marT="0" marB="0" anchor="ctr"/>
                </a:tc>
                <a:tc>
                  <a:txBody>
                    <a:bodyPr/>
                    <a:lstStyle/>
                    <a:p>
                      <a:pPr fontAlgn="base"/>
                      <a:r>
                        <a:rPr lang="ru-RU" dirty="0">
                          <a:latin typeface="+mn-lt"/>
                        </a:rPr>
                        <a:t>Запятая не ставится между разными рядами однородных членов</a:t>
                      </a:r>
                      <a:r>
                        <a:rPr lang="ru-RU" dirty="0" smtClean="0">
                          <a:latin typeface="+mn-lt"/>
                        </a:rPr>
                        <a:t>.</a:t>
                      </a:r>
                      <a:r>
                        <a:rPr lang="ru-RU" baseline="0" dirty="0" smtClean="0">
                          <a:latin typeface="+mn-lt"/>
                        </a:rPr>
                        <a:t>  </a:t>
                      </a:r>
                      <a:r>
                        <a:rPr lang="ru-RU" dirty="0" smtClean="0">
                          <a:latin typeface="+mn-lt"/>
                        </a:rPr>
                        <a:t>(</a:t>
                      </a:r>
                      <a:r>
                        <a:rPr lang="ru-RU" dirty="0">
                          <a:latin typeface="+mn-lt"/>
                        </a:rPr>
                        <a:t> ) и ( )  ( ) </a:t>
                      </a:r>
                      <a:r>
                        <a:rPr lang="ru-RU" dirty="0" err="1">
                          <a:latin typeface="+mn-lt"/>
                        </a:rPr>
                        <a:t>и</a:t>
                      </a:r>
                      <a:r>
                        <a:rPr lang="ru-RU" dirty="0">
                          <a:latin typeface="+mn-lt"/>
                        </a:rPr>
                        <a:t> ( </a:t>
                      </a:r>
                      <a:r>
                        <a:rPr lang="ru-RU" dirty="0" smtClean="0">
                          <a:latin typeface="+mn-lt"/>
                        </a:rPr>
                        <a:t>)</a:t>
                      </a:r>
                      <a:r>
                        <a:rPr lang="ru-RU" dirty="0">
                          <a:latin typeface="+mn-lt"/>
                        </a:rPr>
                        <a:t/>
                      </a:r>
                      <a:br>
                        <a:rPr lang="ru-RU" dirty="0">
                          <a:latin typeface="+mn-lt"/>
                        </a:rPr>
                      </a:br>
                      <a:r>
                        <a:rPr lang="ru-RU" b="1" dirty="0" smtClean="0">
                          <a:latin typeface="+mn-lt"/>
                        </a:rPr>
                        <a:t>Например</a:t>
                      </a:r>
                      <a:r>
                        <a:rPr lang="ru-RU" b="1" dirty="0">
                          <a:latin typeface="+mn-lt"/>
                        </a:rPr>
                        <a:t>:</a:t>
                      </a:r>
                      <a:r>
                        <a:rPr lang="ru-RU" dirty="0">
                          <a:latin typeface="+mn-lt"/>
                        </a:rPr>
                        <a:t/>
                      </a:r>
                      <a:br>
                        <a:rPr lang="ru-RU" dirty="0">
                          <a:latin typeface="+mn-lt"/>
                        </a:rPr>
                      </a:br>
                      <a:r>
                        <a:rPr lang="ru-RU" i="1" dirty="0">
                          <a:latin typeface="+mn-lt"/>
                        </a:rPr>
                        <a:t>Она говорила быстро и громко и во время рассказа улыбалась мягко и добродушно (С. Разов).</a:t>
                      </a:r>
                      <a:br>
                        <a:rPr lang="ru-RU" i="1" dirty="0">
                          <a:latin typeface="+mn-lt"/>
                        </a:rPr>
                      </a:br>
                      <a:r>
                        <a:rPr lang="ru-RU" i="1" dirty="0">
                          <a:latin typeface="+mn-lt"/>
                        </a:rPr>
                        <a:t>Быстро и громко</a:t>
                      </a:r>
                      <a:br>
                        <a:rPr lang="ru-RU" i="1" dirty="0">
                          <a:latin typeface="+mn-lt"/>
                        </a:rPr>
                      </a:br>
                      <a:r>
                        <a:rPr lang="ru-RU" i="1" dirty="0">
                          <a:latin typeface="+mn-lt"/>
                        </a:rPr>
                        <a:t>Говорила и улыбалась</a:t>
                      </a:r>
                      <a:br>
                        <a:rPr lang="ru-RU" i="1" dirty="0">
                          <a:latin typeface="+mn-lt"/>
                        </a:rPr>
                      </a:br>
                      <a:r>
                        <a:rPr lang="ru-RU" i="1" dirty="0">
                          <a:latin typeface="+mn-lt"/>
                        </a:rPr>
                        <a:t>Мягко и </a:t>
                      </a:r>
                      <a:r>
                        <a:rPr lang="ru-RU" i="1" dirty="0" smtClean="0">
                          <a:latin typeface="+mn-lt"/>
                        </a:rPr>
                        <a:t>добродушно</a:t>
                      </a:r>
                      <a:r>
                        <a:rPr lang="ru-RU" dirty="0">
                          <a:latin typeface="+mn-lt"/>
                        </a:rPr>
                        <a:t/>
                      </a:r>
                      <a:br>
                        <a:rPr lang="ru-RU" dirty="0">
                          <a:latin typeface="+mn-lt"/>
                        </a:rPr>
                      </a:br>
                      <a:r>
                        <a:rPr lang="ru-RU" b="1" dirty="0">
                          <a:latin typeface="+mn-lt"/>
                        </a:rPr>
                        <a:t>Каждый ряд однородных членов рассматривается отдельно.</a:t>
                      </a:r>
                    </a:p>
                  </a:txBody>
                  <a:tcPr marL="0" marR="0" marT="0" marB="0" anchor="ctr"/>
                </a:tc>
              </a:tr>
              <a:tr h="2759022">
                <a:tc>
                  <a:txBody>
                    <a:bodyPr/>
                    <a:lstStyle/>
                    <a:p>
                      <a:r>
                        <a:rPr lang="ru-RU" sz="1800" b="0" i="0" kern="1200" dirty="0" smtClean="0">
                          <a:solidFill>
                            <a:schemeClr val="dk1"/>
                          </a:solidFill>
                          <a:latin typeface="+mn-lt"/>
                          <a:ea typeface="+mn-ea"/>
                          <a:cs typeface="+mn-cs"/>
                        </a:rPr>
                        <a:t>Запятая ставится между ОЧП, соединенными двойным и союзами как… так и, не только… но и, не столько… сколько, насколько… настолько, хотя и… но, если не… то, не то что… но, не то чтобы… а, не только не… а, скорее… чем</a:t>
                      </a:r>
                      <a:r>
                        <a:rPr lang="ru-RU" dirty="0" smtClean="0">
                          <a:latin typeface="+mn-lt"/>
                        </a:rPr>
                        <a:t/>
                      </a:r>
                      <a:br>
                        <a:rPr lang="ru-RU" dirty="0" smtClean="0">
                          <a:latin typeface="+mn-lt"/>
                        </a:rPr>
                      </a:br>
                      <a:r>
                        <a:rPr lang="ru-RU" sz="1800" b="1" i="0" kern="1200" dirty="0" smtClean="0">
                          <a:solidFill>
                            <a:schemeClr val="dk1"/>
                          </a:solidFill>
                          <a:latin typeface="+mn-lt"/>
                          <a:ea typeface="+mn-ea"/>
                          <a:cs typeface="+mn-cs"/>
                        </a:rPr>
                        <a:t>Например:</a:t>
                      </a:r>
                      <a:r>
                        <a:rPr lang="ru-RU" dirty="0" smtClean="0">
                          <a:latin typeface="+mn-lt"/>
                        </a:rPr>
                        <a:t/>
                      </a:r>
                      <a:br>
                        <a:rPr lang="ru-RU" dirty="0" smtClean="0">
                          <a:latin typeface="+mn-lt"/>
                        </a:rPr>
                      </a:br>
                      <a:r>
                        <a:rPr lang="ru-RU" sz="1800" b="0" i="1" kern="1200" dirty="0" smtClean="0">
                          <a:solidFill>
                            <a:schemeClr val="dk1"/>
                          </a:solidFill>
                          <a:latin typeface="+mn-lt"/>
                          <a:ea typeface="+mn-ea"/>
                          <a:cs typeface="+mn-cs"/>
                        </a:rPr>
                        <a:t>Мама </a:t>
                      </a:r>
                      <a:r>
                        <a:rPr lang="ru-RU" sz="1800" b="1" i="1" kern="1200" dirty="0" smtClean="0">
                          <a:solidFill>
                            <a:schemeClr val="dk1"/>
                          </a:solidFill>
                          <a:latin typeface="+mn-lt"/>
                          <a:ea typeface="+mn-ea"/>
                          <a:cs typeface="+mn-cs"/>
                        </a:rPr>
                        <a:t>не то что</a:t>
                      </a:r>
                      <a:r>
                        <a:rPr lang="ru-RU" sz="1800" b="0" i="1" kern="1200" dirty="0" smtClean="0">
                          <a:solidFill>
                            <a:schemeClr val="dk1"/>
                          </a:solidFill>
                          <a:latin typeface="+mn-lt"/>
                          <a:ea typeface="+mn-ea"/>
                          <a:cs typeface="+mn-cs"/>
                        </a:rPr>
                        <a:t> сердилась, </a:t>
                      </a:r>
                      <a:r>
                        <a:rPr lang="ru-RU" sz="1800" b="1" i="1" kern="1200" dirty="0" smtClean="0">
                          <a:solidFill>
                            <a:schemeClr val="dk1"/>
                          </a:solidFill>
                          <a:latin typeface="+mn-lt"/>
                          <a:ea typeface="+mn-ea"/>
                          <a:cs typeface="+mn-cs"/>
                        </a:rPr>
                        <a:t>но</a:t>
                      </a:r>
                      <a:r>
                        <a:rPr lang="ru-RU" sz="1800" b="0" i="1" kern="1200" dirty="0" smtClean="0">
                          <a:solidFill>
                            <a:schemeClr val="dk1"/>
                          </a:solidFill>
                          <a:latin typeface="+mn-lt"/>
                          <a:ea typeface="+mn-ea"/>
                          <a:cs typeface="+mn-cs"/>
                        </a:rPr>
                        <a:t> все-таки была недовольна.</a:t>
                      </a:r>
                      <a:endParaRPr lang="ru-RU" dirty="0">
                        <a:latin typeface="+mn-lt"/>
                      </a:endParaRPr>
                    </a:p>
                  </a:txBody>
                  <a:tcPr/>
                </a:tc>
                <a:tc>
                  <a:txBody>
                    <a:bodyPr/>
                    <a:lstStyle/>
                    <a:p>
                      <a:endParaRPr lang="ru-RU" dirty="0">
                        <a:latin typeface="+mn-lt"/>
                      </a:endParaRP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332655"/>
          <a:ext cx="8229600" cy="5913995"/>
        </p:xfrm>
        <a:graphic>
          <a:graphicData uri="http://schemas.openxmlformats.org/drawingml/2006/table">
            <a:tbl>
              <a:tblPr firstRow="1" bandRow="1">
                <a:tableStyleId>{93296810-A885-4BE3-A3E7-6D5BEEA58F35}</a:tableStyleId>
              </a:tblPr>
              <a:tblGrid>
                <a:gridCol w="4114800"/>
                <a:gridCol w="4114800"/>
              </a:tblGrid>
              <a:tr h="793355">
                <a:tc>
                  <a:txBody>
                    <a:bodyPr/>
                    <a:lstStyle/>
                    <a:p>
                      <a:pPr algn="ctr" fontAlgn="base"/>
                      <a:r>
                        <a:rPr lang="ru-RU" sz="1800" b="1" i="0" kern="1200" dirty="0" smtClean="0">
                          <a:solidFill>
                            <a:schemeClr val="lt1"/>
                          </a:solidFill>
                          <a:latin typeface="+mn-lt"/>
                          <a:ea typeface="+mn-ea"/>
                          <a:cs typeface="+mn-cs"/>
                        </a:rPr>
                        <a:t>Однородные определения</a:t>
                      </a:r>
                      <a:endParaRPr lang="ru-RU" dirty="0">
                        <a:latin typeface="inherit"/>
                      </a:endParaRPr>
                    </a:p>
                  </a:txBody>
                  <a:tcPr marL="0" marR="0" marT="0" marB="0" anchor="ctr"/>
                </a:tc>
                <a:tc>
                  <a:txBody>
                    <a:bodyPr/>
                    <a:lstStyle/>
                    <a:p>
                      <a:pPr algn="ctr" fontAlgn="base"/>
                      <a:r>
                        <a:rPr lang="ru-RU" sz="1800" b="1" i="0" kern="1200" dirty="0" smtClean="0">
                          <a:solidFill>
                            <a:schemeClr val="lt1"/>
                          </a:solidFill>
                          <a:latin typeface="+mn-lt"/>
                          <a:ea typeface="+mn-ea"/>
                          <a:cs typeface="+mn-cs"/>
                        </a:rPr>
                        <a:t>Неоднородные определения </a:t>
                      </a:r>
                      <a:endParaRPr lang="ru-RU" dirty="0">
                        <a:latin typeface="inherit"/>
                      </a:endParaRPr>
                    </a:p>
                  </a:txBody>
                  <a:tcPr marL="0" marR="0" marT="0" marB="0" anchor="ctr"/>
                </a:tc>
              </a:tr>
              <a:tr h="793355">
                <a:tc>
                  <a:txBody>
                    <a:bodyPr/>
                    <a:lstStyle/>
                    <a:p>
                      <a:pPr fontAlgn="base"/>
                      <a:r>
                        <a:rPr lang="ru-RU" sz="1800" b="0" i="0" kern="1200" dirty="0" smtClean="0">
                          <a:solidFill>
                            <a:schemeClr val="dk1"/>
                          </a:solidFill>
                          <a:latin typeface="+mn-lt"/>
                          <a:ea typeface="+mn-ea"/>
                          <a:cs typeface="+mn-cs"/>
                        </a:rPr>
                        <a:t>используются для перечисления разновидностей предметов, характеризуя их с одной стороны;</a:t>
                      </a:r>
                    </a:p>
                    <a:p>
                      <a:pPr fontAlgn="base"/>
                      <a:endParaRPr lang="ru-RU" sz="1800" b="0" i="0" kern="1200" dirty="0" smtClean="0">
                        <a:solidFill>
                          <a:schemeClr val="dk1"/>
                        </a:solidFill>
                        <a:latin typeface="+mn-lt"/>
                        <a:ea typeface="+mn-ea"/>
                        <a:cs typeface="+mn-cs"/>
                      </a:endParaRPr>
                    </a:p>
                    <a:p>
                      <a:pPr fontAlgn="base"/>
                      <a:r>
                        <a:rPr lang="ru-RU" sz="1800" b="0" i="0" kern="1200" dirty="0" smtClean="0">
                          <a:solidFill>
                            <a:schemeClr val="dk1"/>
                          </a:solidFill>
                          <a:latin typeface="+mn-lt"/>
                          <a:ea typeface="+mn-ea"/>
                          <a:cs typeface="+mn-cs"/>
                        </a:rPr>
                        <a:t>перечисляют признаки одного предмета; </a:t>
                      </a:r>
                    </a:p>
                    <a:p>
                      <a:pPr fontAlgn="base"/>
                      <a:endParaRPr lang="ru-RU" sz="1800" b="0" i="0" kern="1200" dirty="0" smtClean="0">
                        <a:solidFill>
                          <a:schemeClr val="dk1"/>
                        </a:solidFill>
                        <a:latin typeface="+mn-lt"/>
                        <a:ea typeface="+mn-ea"/>
                        <a:cs typeface="+mn-cs"/>
                      </a:endParaRPr>
                    </a:p>
                    <a:p>
                      <a:pPr fontAlgn="base"/>
                      <a:r>
                        <a:rPr lang="ru-RU" sz="1800" b="0" i="0" kern="1200" dirty="0" smtClean="0">
                          <a:solidFill>
                            <a:schemeClr val="dk1"/>
                          </a:solidFill>
                          <a:latin typeface="+mn-lt"/>
                          <a:ea typeface="+mn-ea"/>
                          <a:cs typeface="+mn-cs"/>
                        </a:rPr>
                        <a:t>последующее определение раскрывает содержание предыдущего;</a:t>
                      </a:r>
                    </a:p>
                    <a:p>
                      <a:endParaRPr lang="ru-RU" dirty="0"/>
                    </a:p>
                  </a:txBody>
                  <a:tcPr/>
                </a:tc>
                <a:tc>
                  <a:txBody>
                    <a:bodyPr/>
                    <a:lstStyle/>
                    <a:p>
                      <a:r>
                        <a:rPr lang="ru-RU" sz="1800" b="0" i="0" kern="1200" dirty="0" smtClean="0">
                          <a:solidFill>
                            <a:schemeClr val="dk1"/>
                          </a:solidFill>
                          <a:latin typeface="+mn-lt"/>
                          <a:ea typeface="+mn-ea"/>
                          <a:cs typeface="+mn-cs"/>
                        </a:rPr>
                        <a:t>Характеризуют предмет с разных сторон, обычно выражаются сочетанием качественных и относительных прилагательных.</a:t>
                      </a:r>
                      <a:r>
                        <a:rPr lang="ru-RU" dirty="0" smtClean="0"/>
                        <a:t/>
                      </a:r>
                      <a:br>
                        <a:rPr lang="ru-RU" dirty="0" smtClean="0"/>
                      </a:br>
                      <a:endParaRPr lang="ru-RU" dirty="0" smtClean="0"/>
                    </a:p>
                    <a:p>
                      <a:r>
                        <a:rPr lang="ru-RU" sz="1800" b="0" i="0" kern="1200" dirty="0" smtClean="0">
                          <a:solidFill>
                            <a:schemeClr val="dk1"/>
                          </a:solidFill>
                          <a:latin typeface="+mn-lt"/>
                          <a:ea typeface="+mn-ea"/>
                          <a:cs typeface="+mn-cs"/>
                        </a:rPr>
                        <a:t>Неоднородными являются и такие определения, когда одно из них выражено местоимением или числительным, а другое – прилагательным. (твоя новая шляпа; эта деревянная шкатулка; порядковым числительным и прилагательным: второй каменный дом).</a:t>
                      </a:r>
                      <a:endParaRPr lang="ru-RU" dirty="0"/>
                    </a:p>
                  </a:txBody>
                  <a:tcPr/>
                </a:tc>
              </a:tr>
              <a:tr h="793355">
                <a:tc>
                  <a:txBody>
                    <a:bodyPr/>
                    <a:lstStyle/>
                    <a:p>
                      <a:r>
                        <a:rPr lang="ru-RU" sz="1800" b="1" i="0" kern="1200" dirty="0" smtClean="0">
                          <a:solidFill>
                            <a:schemeClr val="dk1"/>
                          </a:solidFill>
                          <a:latin typeface="+mn-lt"/>
                          <a:ea typeface="+mn-ea"/>
                          <a:cs typeface="+mn-cs"/>
                        </a:rPr>
                        <a:t>Например:</a:t>
                      </a:r>
                    </a:p>
                    <a:p>
                      <a:r>
                        <a:rPr lang="ru-RU" sz="1800" b="0" i="0" kern="1200" dirty="0" smtClean="0">
                          <a:solidFill>
                            <a:schemeClr val="dk1"/>
                          </a:solidFill>
                          <a:latin typeface="+mn-lt"/>
                          <a:ea typeface="+mn-ea"/>
                          <a:cs typeface="+mn-cs"/>
                        </a:rPr>
                        <a:t>А среди дня и река и леса играли множеством солнечных пятен – </a:t>
                      </a:r>
                      <a:r>
                        <a:rPr lang="ru-RU" sz="1800" b="1" i="0" kern="1200" dirty="0" smtClean="0">
                          <a:solidFill>
                            <a:schemeClr val="dk1"/>
                          </a:solidFill>
                          <a:latin typeface="+mn-lt"/>
                          <a:ea typeface="+mn-ea"/>
                          <a:cs typeface="+mn-cs"/>
                        </a:rPr>
                        <a:t>золотых, синих, зеленых и радужных</a:t>
                      </a:r>
                      <a:r>
                        <a:rPr lang="ru-RU" sz="1800" b="0" i="0" kern="1200" dirty="0" smtClean="0">
                          <a:solidFill>
                            <a:schemeClr val="dk1"/>
                          </a:solidFill>
                          <a:latin typeface="+mn-lt"/>
                          <a:ea typeface="+mn-ea"/>
                          <a:cs typeface="+mn-cs"/>
                        </a:rPr>
                        <a:t> (К. Паустовский).</a:t>
                      </a:r>
                      <a:endParaRPr lang="ru-RU" dirty="0"/>
                    </a:p>
                  </a:txBody>
                  <a:tcPr/>
                </a:tc>
                <a:tc>
                  <a:txBody>
                    <a:bodyPr/>
                    <a:lstStyle/>
                    <a:p>
                      <a:r>
                        <a:rPr lang="ru-RU" b="1" dirty="0" smtClean="0"/>
                        <a:t>Например:</a:t>
                      </a:r>
                    </a:p>
                    <a:p>
                      <a:r>
                        <a:rPr lang="ru-RU" sz="1800" b="0" i="0" kern="1200" dirty="0" smtClean="0">
                          <a:solidFill>
                            <a:schemeClr val="dk1"/>
                          </a:solidFill>
                          <a:latin typeface="+mn-lt"/>
                          <a:ea typeface="+mn-ea"/>
                          <a:cs typeface="+mn-cs"/>
                        </a:rPr>
                        <a:t>Был </a:t>
                      </a:r>
                      <a:r>
                        <a:rPr lang="ru-RU" sz="1800" b="1" i="0" kern="1200" dirty="0" smtClean="0">
                          <a:solidFill>
                            <a:schemeClr val="dk1"/>
                          </a:solidFill>
                          <a:latin typeface="+mn-lt"/>
                          <a:ea typeface="+mn-ea"/>
                          <a:cs typeface="+mn-cs"/>
                        </a:rPr>
                        <a:t>солнечный апрельский</a:t>
                      </a:r>
                      <a:r>
                        <a:rPr lang="ru-RU" sz="1800" b="0" i="0" kern="1200" dirty="0" smtClean="0">
                          <a:solidFill>
                            <a:schemeClr val="dk1"/>
                          </a:solidFill>
                          <a:latin typeface="+mn-lt"/>
                          <a:ea typeface="+mn-ea"/>
                          <a:cs typeface="+mn-cs"/>
                        </a:rPr>
                        <a:t> день (И. Волынский).</a:t>
                      </a:r>
                      <a:endParaRPr lang="ru-RU" b="1"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548679"/>
          <a:ext cx="8229600" cy="6048673"/>
        </p:xfrm>
        <a:graphic>
          <a:graphicData uri="http://schemas.openxmlformats.org/drawingml/2006/table">
            <a:tbl>
              <a:tblPr firstRow="1" bandRow="1">
                <a:tableStyleId>{93296810-A885-4BE3-A3E7-6D5BEEA58F35}</a:tableStyleId>
              </a:tblPr>
              <a:tblGrid>
                <a:gridCol w="3322712"/>
                <a:gridCol w="4906888"/>
              </a:tblGrid>
              <a:tr h="824278">
                <a:tc>
                  <a:txBody>
                    <a:bodyPr/>
                    <a:lstStyle/>
                    <a:p>
                      <a:pPr algn="ctr" fontAlgn="base"/>
                      <a:endParaRPr lang="ru-RU" dirty="0">
                        <a:latin typeface="inherit"/>
                      </a:endParaRPr>
                    </a:p>
                  </a:txBody>
                  <a:tcPr marL="0" marR="0" marT="0" marB="0" anchor="ctr"/>
                </a:tc>
                <a:tc>
                  <a:txBody>
                    <a:bodyPr/>
                    <a:lstStyle/>
                    <a:p>
                      <a:pPr algn="ctr" fontAlgn="base"/>
                      <a:r>
                        <a:rPr lang="ru-RU" sz="2000" b="1" i="0" kern="1200" dirty="0" smtClean="0">
                          <a:solidFill>
                            <a:schemeClr val="dk1"/>
                          </a:solidFill>
                          <a:latin typeface="+mn-lt"/>
                          <a:ea typeface="+mn-ea"/>
                          <a:cs typeface="+mn-cs"/>
                        </a:rPr>
                        <a:t>Не являются однородными членами, не разделяются запятой:</a:t>
                      </a:r>
                      <a:endParaRPr lang="ru-RU" sz="2000" dirty="0">
                        <a:latin typeface="inherit"/>
                      </a:endParaRPr>
                    </a:p>
                  </a:txBody>
                  <a:tcPr marL="0" marR="0" marT="0" marB="0" anchor="ctr"/>
                </a:tc>
              </a:tr>
              <a:tr h="3239125">
                <a:tc>
                  <a:txBody>
                    <a:bodyPr/>
                    <a:lstStyle/>
                    <a:p>
                      <a:endParaRPr lang="ru-RU"/>
                    </a:p>
                  </a:txBody>
                  <a:tcPr/>
                </a:tc>
                <a:tc>
                  <a:txBody>
                    <a:bodyPr/>
                    <a:lstStyle/>
                    <a:p>
                      <a:r>
                        <a:rPr lang="ru-RU" sz="2000" b="0" i="0" kern="1200" dirty="0" smtClean="0">
                          <a:solidFill>
                            <a:schemeClr val="dk1"/>
                          </a:solidFill>
                          <a:latin typeface="+mn-lt"/>
                          <a:ea typeface="+mn-ea"/>
                          <a:cs typeface="+mn-cs"/>
                        </a:rPr>
                        <a:t>1. Два глагола в одинаковой форме, обозначающие действие и его цель (пойду поищу, пойду посмотрю) </a:t>
                      </a:r>
                      <a:r>
                        <a:rPr lang="ru-RU" sz="2000" dirty="0" smtClean="0"/>
                        <a:t/>
                      </a:r>
                      <a:br>
                        <a:rPr lang="ru-RU" sz="2000" dirty="0" smtClean="0"/>
                      </a:br>
                      <a:r>
                        <a:rPr lang="ru-RU" sz="2000" b="0" i="0" kern="1200" dirty="0" smtClean="0">
                          <a:solidFill>
                            <a:schemeClr val="dk1"/>
                          </a:solidFill>
                          <a:latin typeface="+mn-lt"/>
                          <a:ea typeface="+mn-ea"/>
                          <a:cs typeface="+mn-cs"/>
                        </a:rPr>
                        <a:t>2. Глаголы со значением движения, положения (Сижу читаю; пойду посмотрю; иди садись)</a:t>
                      </a:r>
                      <a:r>
                        <a:rPr lang="ru-RU" sz="2000" dirty="0" smtClean="0"/>
                        <a:t/>
                      </a:r>
                      <a:br>
                        <a:rPr lang="ru-RU" sz="2000" dirty="0" smtClean="0"/>
                      </a:br>
                      <a:r>
                        <a:rPr lang="ru-RU" sz="2000" b="0" i="0" kern="1200" dirty="0" smtClean="0">
                          <a:solidFill>
                            <a:schemeClr val="dk1"/>
                          </a:solidFill>
                          <a:latin typeface="+mn-lt"/>
                          <a:ea typeface="+mn-ea"/>
                          <a:cs typeface="+mn-cs"/>
                        </a:rPr>
                        <a:t>3. Сочетания двух глаголов при помощи союзов да и, и, да, частиц не, так (возьму да и скажу; взял и пожаловался; спит не спит; смотри не смотри)</a:t>
                      </a:r>
                      <a:endParaRPr lang="ru-RU" sz="2000" dirty="0"/>
                    </a:p>
                  </a:txBody>
                  <a:tcPr/>
                </a:tc>
              </a:tr>
              <a:tr h="1985270">
                <a:tc>
                  <a:txBody>
                    <a:bodyPr/>
                    <a:lstStyle/>
                    <a:p>
                      <a:endParaRPr lang="ru-RU"/>
                    </a:p>
                  </a:txBody>
                  <a:tcPr/>
                </a:tc>
                <a:tc>
                  <a:txBody>
                    <a:bodyPr/>
                    <a:lstStyle/>
                    <a:p>
                      <a:r>
                        <a:rPr lang="ru-RU" sz="2000" b="1" i="0" kern="1200" dirty="0" smtClean="0">
                          <a:solidFill>
                            <a:schemeClr val="dk1"/>
                          </a:solidFill>
                          <a:latin typeface="+mn-lt"/>
                          <a:ea typeface="+mn-ea"/>
                          <a:cs typeface="+mn-cs"/>
                        </a:rPr>
                        <a:t>Например:</a:t>
                      </a:r>
                      <a:r>
                        <a:rPr lang="ru-RU" sz="2000" dirty="0" smtClean="0"/>
                        <a:t/>
                      </a:r>
                      <a:br>
                        <a:rPr lang="ru-RU" sz="2000" dirty="0" smtClean="0"/>
                      </a:br>
                      <a:r>
                        <a:rPr lang="ru-RU" sz="2000" b="0" i="0" kern="1200" dirty="0" smtClean="0">
                          <a:solidFill>
                            <a:schemeClr val="dk1"/>
                          </a:solidFill>
                          <a:latin typeface="+mn-lt"/>
                          <a:ea typeface="+mn-ea"/>
                          <a:cs typeface="+mn-cs"/>
                        </a:rPr>
                        <a:t>Жду не дождусь, когда вернется отец с охоты (М. Красин).</a:t>
                      </a:r>
                      <a:r>
                        <a:rPr lang="ru-RU" sz="2000" dirty="0" smtClean="0"/>
                        <a:t/>
                      </a:r>
                      <a:br>
                        <a:rPr lang="ru-RU" sz="2000" dirty="0" smtClean="0"/>
                      </a:br>
                      <a:r>
                        <a:rPr lang="ru-RU" sz="2000" b="0" i="0" kern="1200" dirty="0" smtClean="0">
                          <a:solidFill>
                            <a:schemeClr val="dk1"/>
                          </a:solidFill>
                          <a:latin typeface="+mn-lt"/>
                          <a:ea typeface="+mn-ea"/>
                          <a:cs typeface="+mn-cs"/>
                        </a:rPr>
                        <a:t>Лежу смотрю телевизор. </a:t>
                      </a:r>
                      <a:r>
                        <a:rPr lang="ru-RU" sz="2000" dirty="0" smtClean="0"/>
                        <a:t/>
                      </a:r>
                      <a:br>
                        <a:rPr lang="ru-RU" sz="2000" dirty="0" smtClean="0"/>
                      </a:br>
                      <a:r>
                        <a:rPr lang="ru-RU" sz="2000" b="0" i="0" kern="1200" dirty="0" smtClean="0">
                          <a:solidFill>
                            <a:schemeClr val="dk1"/>
                          </a:solidFill>
                          <a:latin typeface="+mn-lt"/>
                          <a:ea typeface="+mn-ea"/>
                          <a:cs typeface="+mn-cs"/>
                        </a:rPr>
                        <a:t>Пойду погляжу на детей. </a:t>
                      </a:r>
                      <a:r>
                        <a:rPr lang="ru-RU" sz="2000" dirty="0" smtClean="0"/>
                        <a:t/>
                      </a:r>
                      <a:br>
                        <a:rPr lang="ru-RU" sz="2000" dirty="0" smtClean="0"/>
                      </a:br>
                      <a:r>
                        <a:rPr lang="ru-RU" sz="2000" b="0" i="0" kern="1200" dirty="0" smtClean="0">
                          <a:solidFill>
                            <a:schemeClr val="dk1"/>
                          </a:solidFill>
                          <a:latin typeface="+mn-lt"/>
                          <a:ea typeface="+mn-ea"/>
                          <a:cs typeface="+mn-cs"/>
                        </a:rPr>
                        <a:t>Идем разговариваем с другом по улице.</a:t>
                      </a:r>
                      <a:endParaRPr lang="ru-RU" sz="2000" dirty="0"/>
                    </a:p>
                  </a:txBody>
                  <a:tcPr/>
                </a:tc>
              </a:tr>
            </a:tbl>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1010</Words>
  <Application>Microsoft Office PowerPoint</Application>
  <PresentationFormat>Экран (4:3)</PresentationFormat>
  <Paragraphs>86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Подготовка к ЕГЭ</vt:lpstr>
      <vt:lpstr>16. Расставьте знаки препинания. Укажите два предложения, в которых нужно поставить ОДНУ запятую. Запишите номера этих предложений</vt:lpstr>
      <vt:lpstr>Алгоритм выполнения </vt:lpstr>
      <vt:lpstr>Слайд 4</vt:lpstr>
      <vt:lpstr>Слайд 5</vt:lpstr>
      <vt:lpstr>Слайд 6</vt:lpstr>
      <vt:lpstr>Слайд 7</vt:lpstr>
      <vt:lpstr>Слайд 8</vt:lpstr>
      <vt:lpstr>Слайд 9</vt:lpstr>
      <vt:lpstr>Запятая в ССП</vt:lpstr>
      <vt:lpstr>Запятая в ССП не ставится </vt:lpstr>
      <vt:lpstr>Запятая в ССП не ставится</vt:lpstr>
      <vt:lpstr>Потренируемся</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ЕГЭ</dc:title>
  <dc:creator>1</dc:creator>
  <cp:lastModifiedBy>1</cp:lastModifiedBy>
  <cp:revision>6</cp:revision>
  <dcterms:created xsi:type="dcterms:W3CDTF">2019-12-18T17:25:53Z</dcterms:created>
  <dcterms:modified xsi:type="dcterms:W3CDTF">2019-12-18T18:22:07Z</dcterms:modified>
</cp:coreProperties>
</file>