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6" r:id="rId2"/>
    <p:sldId id="279" r:id="rId3"/>
    <p:sldId id="269" r:id="rId4"/>
    <p:sldId id="256" r:id="rId5"/>
    <p:sldId id="281" r:id="rId6"/>
    <p:sldId id="264" r:id="rId7"/>
    <p:sldId id="280" r:id="rId8"/>
    <p:sldId id="282" r:id="rId9"/>
    <p:sldId id="283" r:id="rId10"/>
    <p:sldId id="284" r:id="rId11"/>
    <p:sldId id="278" r:id="rId12"/>
    <p:sldId id="285" r:id="rId13"/>
    <p:sldId id="277" r:id="rId14"/>
    <p:sldId id="286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9900"/>
    <a:srgbClr val="000000"/>
    <a:srgbClr val="FFFF00"/>
    <a:srgbClr val="996633"/>
    <a:srgbClr val="FFFFFF"/>
    <a:srgbClr val="009900"/>
    <a:srgbClr val="0C250B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248" autoAdjust="0"/>
    <p:restoredTop sz="94660"/>
  </p:normalViewPr>
  <p:slideViewPr>
    <p:cSldViewPr>
      <p:cViewPr>
        <p:scale>
          <a:sx n="66" d="100"/>
          <a:sy n="66" d="100"/>
        </p:scale>
        <p:origin x="-1260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D7CA6-09C1-4D6E-92E1-939FC08D1A62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8566B-DB63-41C6-AB8E-55564C2B89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6171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8566B-DB63-41C6-AB8E-55564C2B89F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0C49-49ED-4D96-8753-1B070C799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AEC06-5939-474D-A428-DC452416AC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765BE-F888-42BB-85A9-13B3613CC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1B8A4-18C4-406F-B2C7-8F37ED321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74F6A-1B77-47E2-8545-2AAFDEFAFA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A5B3-3AB2-4EF4-A6D8-C87B1D50D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379F-2C22-4333-BC77-8433FC6605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D4B9-1643-4B11-84AA-C1AF6B93D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9B7CE-30A3-4151-9818-BFDE612AFE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89A7-E455-40C9-9278-C626FC3A43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729BB45-B751-4398-8002-DDE291D28D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9D0311-167A-4E7B-AD94-2B50CCAF24A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file:///E:\5%20&#1082;&#1083;%20&#1078;&#1080;&#1074;&#1086;&#1090;&#1085;&#1099;&#1077;%20&#1086;&#1090;&#1082;&#1088;&#1099;&#1090;&#1099;&#1081;%20&#1091;&#1088;&#1086;&#1082;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2.jpeg"/><Relationship Id="rId18" Type="http://schemas.openxmlformats.org/officeDocument/2006/relationships/image" Target="../media/image27.jpeg"/><Relationship Id="rId3" Type="http://schemas.openxmlformats.org/officeDocument/2006/relationships/image" Target="../media/image13.jpeg"/><Relationship Id="rId21" Type="http://schemas.openxmlformats.org/officeDocument/2006/relationships/image" Target="../media/image30.jpeg"/><Relationship Id="rId7" Type="http://schemas.openxmlformats.org/officeDocument/2006/relationships/image" Target="../media/image17.jpeg"/><Relationship Id="rId12" Type="http://schemas.openxmlformats.org/officeDocument/2006/relationships/image" Target="../media/image21.jpeg"/><Relationship Id="rId17" Type="http://schemas.openxmlformats.org/officeDocument/2006/relationships/image" Target="../media/image26.jpeg"/><Relationship Id="rId25" Type="http://schemas.openxmlformats.org/officeDocument/2006/relationships/image" Target="../media/image34.jpeg"/><Relationship Id="rId2" Type="http://schemas.openxmlformats.org/officeDocument/2006/relationships/image" Target="../media/image12.jpeg"/><Relationship Id="rId16" Type="http://schemas.openxmlformats.org/officeDocument/2006/relationships/image" Target="../media/image25.jpeg"/><Relationship Id="rId20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11" Type="http://schemas.openxmlformats.org/officeDocument/2006/relationships/image" Target="../media/image11.jpeg"/><Relationship Id="rId24" Type="http://schemas.openxmlformats.org/officeDocument/2006/relationships/image" Target="../media/image33.jpeg"/><Relationship Id="rId5" Type="http://schemas.openxmlformats.org/officeDocument/2006/relationships/image" Target="../media/image15.jpeg"/><Relationship Id="rId15" Type="http://schemas.openxmlformats.org/officeDocument/2006/relationships/image" Target="../media/image24.jpeg"/><Relationship Id="rId23" Type="http://schemas.openxmlformats.org/officeDocument/2006/relationships/image" Target="../media/image32.jpeg"/><Relationship Id="rId10" Type="http://schemas.openxmlformats.org/officeDocument/2006/relationships/image" Target="../media/image20.jpeg"/><Relationship Id="rId19" Type="http://schemas.openxmlformats.org/officeDocument/2006/relationships/image" Target="../media/image28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Relationship Id="rId14" Type="http://schemas.openxmlformats.org/officeDocument/2006/relationships/image" Target="../media/image23.jpeg"/><Relationship Id="rId22" Type="http://schemas.openxmlformats.org/officeDocument/2006/relationships/image" Target="../media/image3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image" Target="../media/image46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5" Type="http://schemas.openxmlformats.org/officeDocument/2006/relationships/image" Target="../media/image4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Relationship Id="rId14" Type="http://schemas.openxmlformats.org/officeDocument/2006/relationships/image" Target="../media/image4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0"/>
            <a:ext cx="6300192" cy="213285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</a:rPr>
              <a:t>Горизонты</a:t>
            </a:r>
            <a:br>
              <a:rPr lang="ru-RU" b="1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</a:rPr>
              <a:t>М.М. </a:t>
            </a:r>
            <a:r>
              <a:rPr lang="ru-RU" sz="2400" b="1" dirty="0" err="1" smtClean="0">
                <a:solidFill>
                  <a:schemeClr val="accent1">
                    <a:lumMod val="25000"/>
                  </a:schemeClr>
                </a:solidFill>
              </a:rPr>
              <a:t>Аверин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</a:rPr>
              <a:t>,        Ф.Джин,       </a:t>
            </a:r>
            <a:r>
              <a:rPr lang="ru-RU" sz="2400" b="1" dirty="0" err="1" smtClean="0">
                <a:solidFill>
                  <a:schemeClr val="accent1">
                    <a:lumMod val="25000"/>
                  </a:schemeClr>
                </a:solidFill>
              </a:rPr>
              <a:t>Л.Рорман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</a:rPr>
              <a:t>Немецкий язык</a:t>
            </a:r>
            <a:br>
              <a:rPr lang="ru-RU" sz="2400" b="1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</a:rPr>
              <a:t>5 класс</a:t>
            </a:r>
            <a:endParaRPr lang="ru-RU" sz="2400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2492896"/>
            <a:ext cx="4546848" cy="259228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>
                    <a:lumMod val="2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Тема: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Животные</a:t>
            </a:r>
          </a:p>
          <a:p>
            <a:pPr>
              <a:buNone/>
            </a:pP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        </a:t>
            </a:r>
            <a:b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://www.umnikk.ru/img/tov/16483/p086700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548680"/>
            <a:ext cx="1691680" cy="231209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339752" y="3068960"/>
            <a:ext cx="65162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2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2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sz="600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581128"/>
            <a:ext cx="907300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25000"/>
                  </a:schemeClr>
                </a:solidFill>
              </a:rPr>
              <a:t>Автор презентации: </a:t>
            </a:r>
            <a:r>
              <a:rPr lang="ru-RU" sz="2400" b="1" dirty="0" smtClean="0">
                <a:solidFill>
                  <a:schemeClr val="accent3">
                    <a:lumMod val="25000"/>
                  </a:schemeClr>
                </a:solidFill>
              </a:rPr>
              <a:t>      Тонькина Марина Владимировна,</a:t>
            </a:r>
            <a:endParaRPr lang="ru-RU" sz="2400" b="1" dirty="0" smtClean="0">
              <a:solidFill>
                <a:schemeClr val="accent3">
                  <a:lumMod val="2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3">
                    <a:lumMod val="25000"/>
                  </a:schemeClr>
                </a:solidFill>
              </a:rPr>
              <a:t>                                                       учитель немецкого языка</a:t>
            </a:r>
          </a:p>
          <a:p>
            <a:endParaRPr lang="ru-RU" sz="2400" b="1" dirty="0" smtClean="0">
              <a:solidFill>
                <a:schemeClr val="accent3">
                  <a:lumMod val="2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3">
                    <a:lumMod val="25000"/>
                  </a:schemeClr>
                </a:solidFill>
              </a:rPr>
              <a:t>МБОУ «</a:t>
            </a:r>
            <a:r>
              <a:rPr lang="ru-RU" b="1" dirty="0" err="1" smtClean="0">
                <a:solidFill>
                  <a:schemeClr val="accent3">
                    <a:lumMod val="25000"/>
                  </a:schemeClr>
                </a:solidFill>
              </a:rPr>
              <a:t>Дуденевская</a:t>
            </a:r>
            <a:r>
              <a:rPr lang="ru-RU" b="1" dirty="0" smtClean="0">
                <a:solidFill>
                  <a:schemeClr val="accent3">
                    <a:lumMod val="25000"/>
                  </a:schemeClr>
                </a:solidFill>
              </a:rPr>
              <a:t> школа»</a:t>
            </a:r>
            <a:endParaRPr lang="ru-RU" b="1" dirty="0" smtClean="0">
              <a:solidFill>
                <a:schemeClr val="accent3">
                  <a:lumMod val="25000"/>
                </a:schemeClr>
              </a:solidFill>
            </a:endParaRPr>
          </a:p>
          <a:p>
            <a:endParaRPr lang="ru-RU" sz="2400" b="1" dirty="0" smtClean="0">
              <a:solidFill>
                <a:schemeClr val="accent3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Jetzt</a:t>
            </a:r>
            <a:r>
              <a:rPr lang="en-US" dirty="0" smtClean="0"/>
              <a:t> </a:t>
            </a:r>
            <a:r>
              <a:rPr lang="en-US" dirty="0" err="1" smtClean="0"/>
              <a:t>kommt</a:t>
            </a:r>
            <a:r>
              <a:rPr lang="en-US" dirty="0" smtClean="0"/>
              <a:t> das Spiel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err="1" smtClean="0"/>
              <a:t>Kennt</a:t>
            </a:r>
            <a:r>
              <a:rPr lang="en-US" dirty="0" smtClean="0"/>
              <a:t> </a:t>
            </a:r>
            <a:r>
              <a:rPr lang="en-US" dirty="0" err="1" smtClean="0"/>
              <a:t>ihr</a:t>
            </a:r>
            <a:r>
              <a:rPr lang="en-US" dirty="0" smtClean="0"/>
              <a:t> das Alphabet?</a:t>
            </a:r>
          </a:p>
          <a:p>
            <a:r>
              <a:rPr lang="en-US" dirty="0" smtClean="0"/>
              <a:t>Wir </a:t>
            </a:r>
            <a:r>
              <a:rPr lang="en-US" dirty="0" err="1" smtClean="0"/>
              <a:t>brauchen</a:t>
            </a:r>
            <a:r>
              <a:rPr lang="en-US" dirty="0" smtClean="0"/>
              <a:t> 2 </a:t>
            </a:r>
            <a:r>
              <a:rPr lang="en-US" dirty="0" err="1" smtClean="0"/>
              <a:t>Mannschaften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Ihr</a:t>
            </a:r>
            <a:r>
              <a:rPr lang="en-US" dirty="0" smtClean="0"/>
              <a:t> </a:t>
            </a:r>
            <a:r>
              <a:rPr lang="en-US" dirty="0" err="1" smtClean="0"/>
              <a:t>schreibt</a:t>
            </a:r>
            <a:r>
              <a:rPr lang="en-US" dirty="0" smtClean="0"/>
              <a:t>  auf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Rücken</a:t>
            </a:r>
            <a:r>
              <a:rPr lang="en-US" dirty="0" smtClean="0"/>
              <a:t> des </a:t>
            </a:r>
            <a:r>
              <a:rPr lang="en-US" dirty="0" err="1" smtClean="0"/>
              <a:t>Nachbars</a:t>
            </a:r>
            <a:r>
              <a:rPr lang="en-US" dirty="0" smtClean="0"/>
              <a:t> die </a:t>
            </a:r>
            <a:r>
              <a:rPr lang="en-US" dirty="0" err="1" smtClean="0"/>
              <a:t>Buchstaben</a:t>
            </a:r>
            <a:r>
              <a:rPr lang="en-US" dirty="0" smtClean="0"/>
              <a:t> und </a:t>
            </a:r>
            <a:r>
              <a:rPr lang="en-US" dirty="0" err="1" smtClean="0"/>
              <a:t>dann</a:t>
            </a:r>
            <a:r>
              <a:rPr lang="en-US" dirty="0" smtClean="0"/>
              <a:t> </a:t>
            </a:r>
            <a:r>
              <a:rPr lang="en-US" dirty="0" err="1" smtClean="0"/>
              <a:t>bekommen</a:t>
            </a:r>
            <a:r>
              <a:rPr lang="en-US" dirty="0" smtClean="0"/>
              <a:t> wir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Frage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Beantwortet</a:t>
            </a:r>
            <a:r>
              <a:rPr lang="en-US" dirty="0" smtClean="0"/>
              <a:t> </a:t>
            </a:r>
            <a:r>
              <a:rPr lang="en-US" dirty="0" err="1" smtClean="0"/>
              <a:t>diese</a:t>
            </a:r>
            <a:r>
              <a:rPr lang="en-US" dirty="0" smtClean="0"/>
              <a:t> </a:t>
            </a:r>
            <a:r>
              <a:rPr lang="en-US" dirty="0" err="1" smtClean="0"/>
              <a:t>Frage</a:t>
            </a:r>
            <a:r>
              <a:rPr lang="en-US" dirty="0" smtClean="0"/>
              <a:t>, </a:t>
            </a:r>
            <a:r>
              <a:rPr lang="en-US" dirty="0" err="1" smtClean="0"/>
              <a:t>bitte</a:t>
            </a:r>
            <a:r>
              <a:rPr lang="en-US" dirty="0" smtClean="0"/>
              <a:t>!</a:t>
            </a:r>
            <a:endParaRPr lang="ru-RU" dirty="0"/>
          </a:p>
        </p:txBody>
      </p:sp>
      <p:pic>
        <p:nvPicPr>
          <p:cNvPr id="4" name="Picture 2" descr="C:\Users\ПК\Desktop\school-f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4929198"/>
            <a:ext cx="3643338" cy="1928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2232248" cy="1143000"/>
          </a:xfrm>
        </p:spPr>
        <p:txBody>
          <a:bodyPr/>
          <a:lstStyle/>
          <a:p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das Eis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18" descr="http://www.zgrad.net/images/umor/images/f2858c4bde9443d02328bdefadaf17e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0032" y="1628800"/>
            <a:ext cx="3960440" cy="3212898"/>
          </a:xfrm>
          <a:prstGeom prst="rect">
            <a:avLst/>
          </a:prstGeom>
          <a:noFill/>
        </p:spPr>
      </p:pic>
      <p:pic>
        <p:nvPicPr>
          <p:cNvPr id="6" name="Picture 2" descr="http://www.russobras.com.br/rios/images/baikal_8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628800"/>
            <a:ext cx="4053231" cy="309634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364088" y="404664"/>
            <a:ext cx="216963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latin typeface="Times New Roman" pitchFamily="18" charset="0"/>
                <a:cs typeface="Times New Roman" pitchFamily="18" charset="0"/>
              </a:rPr>
              <a:t>der Bär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139952" y="404664"/>
            <a:ext cx="6335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dirty="0" smtClean="0"/>
              <a:t>+</a:t>
            </a:r>
            <a:endParaRPr lang="ru-RU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755576" y="5157192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b="1" dirty="0" smtClean="0">
                <a:latin typeface="Times New Roman" pitchFamily="18" charset="0"/>
                <a:cs typeface="Times New Roman" pitchFamily="18" charset="0"/>
              </a:rPr>
              <a:t>         =</a:t>
            </a:r>
            <a:r>
              <a:rPr lang="de-DE" sz="4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de-DE" sz="5400" b="1" dirty="0" smtClean="0">
                <a:latin typeface="Times New Roman" pitchFamily="18" charset="0"/>
                <a:cs typeface="Times New Roman" pitchFamily="18" charset="0"/>
              </a:rPr>
              <a:t>der Eisbär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Möwe</a:t>
            </a:r>
            <a:r>
              <a:rPr lang="en-US" dirty="0" smtClean="0"/>
              <a:t>, -en = </a:t>
            </a:r>
            <a:r>
              <a:rPr lang="ru-RU" dirty="0" smtClean="0"/>
              <a:t>чайка, чайки</a:t>
            </a:r>
            <a:endParaRPr lang="ru-RU" dirty="0"/>
          </a:p>
        </p:txBody>
      </p:sp>
      <p:pic>
        <p:nvPicPr>
          <p:cNvPr id="4" name="Picture 2" descr="C:\Users\ПК\Desktop\чай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643737" y="1935163"/>
            <a:ext cx="5856526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/>
          <a:lstStyle/>
          <a:p>
            <a:r>
              <a:rPr lang="de-DE" sz="2800" b="1" i="1" dirty="0" smtClean="0"/>
              <a:t>Selbstbewertung</a:t>
            </a:r>
            <a:endParaRPr lang="ru-RU" sz="2800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692696"/>
          <a:ext cx="9036496" cy="5076431"/>
        </p:xfrm>
        <a:graphic>
          <a:graphicData uri="http://schemas.openxmlformats.org/drawingml/2006/table">
            <a:tbl>
              <a:tblPr/>
              <a:tblGrid>
                <a:gridCol w="5040560"/>
                <a:gridCol w="1296144"/>
                <a:gridCol w="1299091"/>
                <a:gridCol w="1400701"/>
              </a:tblGrid>
              <a:tr h="223224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de-DE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de-DE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Ich kann: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ru-RU" sz="2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 могу):</a:t>
                      </a:r>
                      <a:endParaRPr lang="ru-RU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sehr gut</a:t>
                      </a:r>
                      <a:r>
                        <a:rPr lang="de-DE" sz="2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de-DE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Punkten</a:t>
                      </a: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de-DE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Es geht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Punkten</a:t>
                      </a: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Ich muss noch üben</a:t>
                      </a:r>
                      <a:r>
                        <a:rPr lang="de-DE" sz="2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3</a:t>
                      </a:r>
                      <a:endParaRPr lang="de-DE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Punkten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3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Farben  benennen </a:t>
                      </a:r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(называть цвета)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4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4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5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über</a:t>
                      </a:r>
                      <a:r>
                        <a:rPr lang="de-DE" sz="2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Tiere sprechen</a:t>
                      </a:r>
                      <a:r>
                        <a:rPr lang="ru-RU" sz="2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(говорить о животных)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4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4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93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Das Verb </a:t>
                      </a:r>
                      <a:r>
                        <a:rPr lang="en-US" sz="2200" b="1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haben</a:t>
                      </a:r>
                      <a:r>
                        <a:rPr lang="en-US" sz="22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200" b="1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konjugieren</a:t>
                      </a:r>
                      <a:r>
                        <a:rPr lang="en-US" sz="22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2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(спрягать глагол </a:t>
                      </a:r>
                      <a:r>
                        <a:rPr lang="en-US" sz="2200" b="1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haben</a:t>
                      </a:r>
                      <a:r>
                        <a:rPr lang="en-US" sz="22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200" b="1" i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b="1" i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4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4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 descr="http://wiki.kgpi.ru/mediawiki/images/6/62/0_1d34f_9fabdd6c_L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088" y="0"/>
            <a:ext cx="864096" cy="691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data.photo.sibnet.ru/upload/imggreat/13551216025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0"/>
            <a:ext cx="864096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.second.by/u2/sp/80373/88950997573674_60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28384" y="1"/>
            <a:ext cx="720080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5400" dirty="0" err="1" smtClean="0">
                <a:latin typeface="Times New Roman" pitchFamily="18" charset="0"/>
                <a:cs typeface="Times New Roman" pitchFamily="18" charset="0"/>
              </a:rPr>
              <a:t>Vielen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smtClean="0">
                <a:latin typeface="Times New Roman" pitchFamily="18" charset="0"/>
                <a:cs typeface="Times New Roman" pitchFamily="18" charset="0"/>
              </a:rPr>
              <a:t>Dank,</a:t>
            </a:r>
          </a:p>
          <a:p>
            <a:pPr algn="ctr"/>
            <a:r>
              <a:rPr lang="en-US" sz="5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auf </a:t>
            </a:r>
            <a:r>
              <a:rPr lang="en-US" sz="5400" dirty="0" err="1" smtClean="0">
                <a:latin typeface="Times New Roman" pitchFamily="18" charset="0"/>
                <a:cs typeface="Times New Roman" pitchFamily="18" charset="0"/>
              </a:rPr>
              <a:t>Wiedersehen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en-US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400" dirty="0" err="1" smtClean="0">
                <a:latin typeface="Times New Roman" pitchFamily="18" charset="0"/>
                <a:cs typeface="Times New Roman" pitchFamily="18" charset="0"/>
              </a:rPr>
              <a:t>Viel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dirty="0" err="1" smtClean="0">
                <a:latin typeface="Times New Roman" pitchFamily="18" charset="0"/>
                <a:cs typeface="Times New Roman" pitchFamily="18" charset="0"/>
              </a:rPr>
              <a:t>Spass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hlinkClick r:id="rId2"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Guten</a:t>
            </a:r>
            <a:r>
              <a:rPr lang="en-US" dirty="0" smtClean="0"/>
              <a:t> Tag!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geht’s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1916832"/>
            <a:ext cx="5400600" cy="3895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de-DE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    </a:t>
            </a:r>
            <a:r>
              <a:rPr lang="de-DE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2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Heute </a:t>
            </a:r>
            <a:endParaRPr lang="fr-CA" sz="4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2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38200" y="980728"/>
            <a:ext cx="7704856" cy="5877272"/>
          </a:xfrm>
          <a:prstGeom prst="roundRect">
            <a:avLst>
              <a:gd name="adj" fmla="val 6677"/>
            </a:avLst>
          </a:prstGeom>
          <a:ln w="57150">
            <a:solidFill>
              <a:srgbClr val="FFC000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3600" b="1" dirty="0" smtClean="0">
                <a:solidFill>
                  <a:srgbClr val="FFC000"/>
                </a:solidFill>
              </a:rPr>
              <a:t>             </a:t>
            </a:r>
          </a:p>
          <a:p>
            <a:r>
              <a:rPr lang="de-DE" sz="3600" b="1" dirty="0" smtClean="0">
                <a:solidFill>
                  <a:srgbClr val="FFC000"/>
                </a:solidFill>
              </a:rPr>
              <a:t> </a:t>
            </a:r>
            <a:r>
              <a:rPr lang="de-DE" sz="3600" b="1" dirty="0" smtClean="0">
                <a:solidFill>
                  <a:srgbClr val="006600"/>
                </a:solidFill>
              </a:rPr>
              <a:t>• </a:t>
            </a:r>
            <a:r>
              <a:rPr lang="en-US" sz="3600" b="1" dirty="0" smtClean="0">
                <a:solidFill>
                  <a:srgbClr val="006600"/>
                </a:solidFill>
              </a:rPr>
              <a:t>sprechen wir </a:t>
            </a:r>
            <a:r>
              <a:rPr lang="de-DE" sz="3600" b="1" dirty="0" smtClean="0">
                <a:solidFill>
                  <a:srgbClr val="006600"/>
                </a:solidFill>
              </a:rPr>
              <a:t>über Tiere</a:t>
            </a:r>
          </a:p>
          <a:p>
            <a:endParaRPr lang="de-DE" sz="3600" b="1" dirty="0" smtClean="0">
              <a:solidFill>
                <a:srgbClr val="FFC000"/>
              </a:solidFill>
            </a:endParaRPr>
          </a:p>
          <a:p>
            <a:r>
              <a:rPr lang="de-DE" sz="3600" b="1" dirty="0" smtClean="0">
                <a:solidFill>
                  <a:srgbClr val="006600"/>
                </a:solidFill>
              </a:rPr>
              <a:t>• lernen Farben, </a:t>
            </a:r>
          </a:p>
          <a:p>
            <a:endParaRPr lang="de-DE" sz="3600" b="1" dirty="0" smtClean="0">
              <a:solidFill>
                <a:srgbClr val="006600"/>
              </a:solidFill>
            </a:endParaRPr>
          </a:p>
          <a:p>
            <a:r>
              <a:rPr lang="de-DE" sz="3600" b="1" dirty="0" smtClean="0">
                <a:solidFill>
                  <a:srgbClr val="006600"/>
                </a:solidFill>
              </a:rPr>
              <a:t>          arbeiten an der Grammatik,</a:t>
            </a:r>
          </a:p>
          <a:p>
            <a:r>
              <a:rPr lang="de-DE" sz="3600" b="1" dirty="0" smtClean="0">
                <a:solidFill>
                  <a:srgbClr val="006600"/>
                </a:solidFill>
              </a:rPr>
              <a:t>                </a:t>
            </a:r>
          </a:p>
          <a:p>
            <a:r>
              <a:rPr lang="de-DE" sz="3600" b="1" dirty="0" smtClean="0">
                <a:solidFill>
                  <a:srgbClr val="006600"/>
                </a:solidFill>
              </a:rPr>
              <a:t>            • sehen  einen Film</a:t>
            </a:r>
          </a:p>
          <a:p>
            <a:endParaRPr lang="de-DE" sz="3600" b="1" dirty="0" smtClean="0">
              <a:solidFill>
                <a:srgbClr val="006600"/>
              </a:solidFill>
            </a:endParaRPr>
          </a:p>
          <a:p>
            <a:r>
              <a:rPr lang="de-DE" sz="3600" b="1" dirty="0" smtClean="0">
                <a:solidFill>
                  <a:srgbClr val="006600"/>
                </a:solidFill>
              </a:rPr>
              <a:t>  •und spielen natürlich.   </a:t>
            </a:r>
          </a:p>
          <a:p>
            <a:r>
              <a:rPr lang="de-DE" sz="3600" b="1" dirty="0" smtClean="0">
                <a:solidFill>
                  <a:srgbClr val="006600"/>
                </a:solidFill>
              </a:rPr>
              <a:t>                </a:t>
            </a:r>
          </a:p>
          <a:p>
            <a:r>
              <a:rPr lang="de-DE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1" name="Picture 4" descr="http://nekuri55.ru/img/yello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2276872"/>
            <a:ext cx="1152128" cy="864096"/>
          </a:xfrm>
          <a:prstGeom prst="rect">
            <a:avLst/>
          </a:prstGeom>
          <a:noFill/>
        </p:spPr>
      </p:pic>
      <p:pic>
        <p:nvPicPr>
          <p:cNvPr id="12" name="Picture 12" descr="http://www.cerealisprecisionsa.com/green_square_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2420888"/>
            <a:ext cx="1080120" cy="742583"/>
          </a:xfrm>
          <a:prstGeom prst="rect">
            <a:avLst/>
          </a:prstGeom>
          <a:noFill/>
        </p:spPr>
      </p:pic>
      <p:pic>
        <p:nvPicPr>
          <p:cNvPr id="13" name="Picture 6" descr="http://kubanphoto.ru/photos/3612/7609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2492896"/>
            <a:ext cx="1080120" cy="749259"/>
          </a:xfrm>
          <a:prstGeom prst="rect">
            <a:avLst/>
          </a:prstGeom>
          <a:noFill/>
        </p:spPr>
      </p:pic>
      <p:pic>
        <p:nvPicPr>
          <p:cNvPr id="14" name="Picture 2" descr="http://nekuri55.ru/img/red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6200000">
            <a:off x="6381660" y="2411428"/>
            <a:ext cx="751507" cy="1058460"/>
          </a:xfrm>
          <a:prstGeom prst="rect">
            <a:avLst/>
          </a:prstGeom>
          <a:noFill/>
        </p:spPr>
      </p:pic>
      <p:pic>
        <p:nvPicPr>
          <p:cNvPr id="15" name="Picture 3" descr="http://img0.liveinternet.ru/images/attach/c/0/30/407/30407852_1218386285_22793609_berlin00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07706" y="1214422"/>
            <a:ext cx="1559573" cy="1170542"/>
          </a:xfrm>
          <a:prstGeom prst="rect">
            <a:avLst/>
          </a:prstGeom>
          <a:noFill/>
        </p:spPr>
      </p:pic>
      <p:pic>
        <p:nvPicPr>
          <p:cNvPr id="1026" name="Picture 2" descr="C:\Users\ПК\Desktop\school-fb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57950" y="5500702"/>
            <a:ext cx="1928826" cy="1012634"/>
          </a:xfrm>
          <a:prstGeom prst="rect">
            <a:avLst/>
          </a:prstGeom>
          <a:noFill/>
        </p:spPr>
      </p:pic>
      <p:pic>
        <p:nvPicPr>
          <p:cNvPr id="1027" name="Picture 3" descr="C:\Users\ПК\Desktop\image_image_59280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928662" y="3000372"/>
            <a:ext cx="1285884" cy="1039719"/>
          </a:xfrm>
          <a:prstGeom prst="rect">
            <a:avLst/>
          </a:prstGeom>
          <a:noFill/>
        </p:spPr>
      </p:pic>
      <p:pic>
        <p:nvPicPr>
          <p:cNvPr id="16" name="Picture 18" descr="http://www.zgrad.net/images/umor/images/f2858c4bde9443d02328bdefadaf17e3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928662" y="4143380"/>
            <a:ext cx="1593296" cy="1263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"/>
            <a:ext cx="7772400" cy="1772815"/>
          </a:xfrm>
        </p:spPr>
        <p:txBody>
          <a:bodyPr>
            <a:normAutofit fontScale="90000"/>
          </a:bodyPr>
          <a:lstStyle/>
          <a:p>
            <a:r>
              <a:rPr lang="de-DE" sz="3200" i="1" dirty="0" smtClean="0"/>
              <a:t>                                                  </a:t>
            </a:r>
            <a:br>
              <a:rPr lang="de-DE" sz="3200" i="1" dirty="0" smtClean="0"/>
            </a:br>
            <a:r>
              <a:rPr lang="de-DE" sz="3200" i="1" dirty="0" smtClean="0"/>
              <a:t/>
            </a:r>
            <a:br>
              <a:rPr lang="de-DE" sz="3200" i="1" dirty="0" smtClean="0"/>
            </a:br>
            <a:r>
              <a:rPr lang="de-DE" sz="3200" i="1" dirty="0" smtClean="0"/>
              <a:t/>
            </a:r>
            <a:br>
              <a:rPr lang="de-DE" sz="3200" i="1" dirty="0" smtClean="0"/>
            </a:br>
            <a:r>
              <a:rPr lang="de-DE" sz="3200" i="1" dirty="0" smtClean="0"/>
              <a:t/>
            </a:r>
            <a:br>
              <a:rPr lang="de-DE" sz="3200" i="1" dirty="0" smtClean="0"/>
            </a:br>
            <a:r>
              <a:rPr lang="de-DE" sz="3200" i="1" dirty="0" smtClean="0"/>
              <a:t/>
            </a:r>
            <a:br>
              <a:rPr lang="de-DE" sz="3200" i="1" dirty="0" smtClean="0"/>
            </a:br>
            <a:r>
              <a:rPr lang="de-DE" sz="3200" i="1" dirty="0" smtClean="0"/>
              <a:t/>
            </a:r>
            <a:br>
              <a:rPr lang="de-DE" sz="3200" i="1" dirty="0" smtClean="0"/>
            </a:br>
            <a:r>
              <a:rPr lang="de-DE" i="1" dirty="0" smtClean="0">
                <a:solidFill>
                  <a:schemeClr val="accent5">
                    <a:lumMod val="10000"/>
                  </a:schemeClr>
                </a:solidFill>
              </a:rPr>
              <a:t/>
            </a:r>
            <a:br>
              <a:rPr lang="de-DE" i="1" dirty="0" smtClean="0">
                <a:solidFill>
                  <a:schemeClr val="accent5">
                    <a:lumMod val="10000"/>
                  </a:schemeClr>
                </a:solidFill>
              </a:rPr>
            </a:br>
            <a:r>
              <a:rPr lang="de-DE" i="1" dirty="0" smtClean="0">
                <a:solidFill>
                  <a:schemeClr val="accent5">
                    <a:lumMod val="10000"/>
                  </a:schemeClr>
                </a:solidFill>
              </a:rPr>
              <a:t/>
            </a:r>
            <a:br>
              <a:rPr lang="de-DE" i="1" dirty="0" smtClean="0">
                <a:solidFill>
                  <a:schemeClr val="accent5">
                    <a:lumMod val="10000"/>
                  </a:schemeClr>
                </a:solidFill>
              </a:rPr>
            </a:br>
            <a:r>
              <a:rPr lang="de-DE" i="1" dirty="0" smtClean="0">
                <a:solidFill>
                  <a:schemeClr val="accent5">
                    <a:lumMod val="10000"/>
                  </a:schemeClr>
                </a:solidFill>
              </a:rPr>
              <a:t/>
            </a:r>
            <a:br>
              <a:rPr lang="de-DE" i="1" dirty="0" smtClean="0">
                <a:solidFill>
                  <a:schemeClr val="accent5">
                    <a:lumMod val="10000"/>
                  </a:schemeClr>
                </a:solidFill>
              </a:rPr>
            </a:br>
            <a:r>
              <a:rPr lang="de-DE" sz="6600" b="1" dirty="0" smtClean="0">
                <a:solidFill>
                  <a:schemeClr val="accent5">
                    <a:lumMod val="10000"/>
                  </a:schemeClr>
                </a:solidFill>
              </a:rPr>
              <a:t>Tiere</a:t>
            </a:r>
            <a:endParaRPr lang="ru-RU" sz="66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 flipV="1">
            <a:off x="1371600" y="6525343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172" name="Picture 4" descr="http://stat16.privet.ru/lr/090d155ac1a1101b9f48e570dac76f6d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572116"/>
            <a:ext cx="1785918" cy="1285884"/>
          </a:xfrm>
          <a:prstGeom prst="rect">
            <a:avLst/>
          </a:prstGeom>
          <a:noFill/>
        </p:spPr>
      </p:pic>
      <p:pic>
        <p:nvPicPr>
          <p:cNvPr id="7176" name="Picture 8" descr="http://ok.ya1.ru/uploads/posts/2009-11/1257511653_f_70585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0166" y="4429132"/>
            <a:ext cx="1523980" cy="1142985"/>
          </a:xfrm>
          <a:prstGeom prst="rect">
            <a:avLst/>
          </a:prstGeom>
          <a:noFill/>
        </p:spPr>
      </p:pic>
      <p:pic>
        <p:nvPicPr>
          <p:cNvPr id="7180" name="Picture 12" descr="http://stat17.privet.ru/lr/0a018ca88dffc3b57d6e07c7c8767b1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8" y="5572140"/>
            <a:ext cx="1643074" cy="1285860"/>
          </a:xfrm>
          <a:prstGeom prst="rect">
            <a:avLst/>
          </a:prstGeom>
          <a:noFill/>
        </p:spPr>
      </p:pic>
      <p:pic>
        <p:nvPicPr>
          <p:cNvPr id="7182" name="Picture 14" descr="http://stat17.privet.ru/lr/092dd6418e42560cf7ed2dbca068448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90" y="0"/>
            <a:ext cx="1779680" cy="1310589"/>
          </a:xfrm>
          <a:prstGeom prst="rect">
            <a:avLst/>
          </a:prstGeom>
          <a:noFill/>
        </p:spPr>
      </p:pic>
      <p:pic>
        <p:nvPicPr>
          <p:cNvPr id="7184" name="Picture 16" descr="http://stat17.privet.ru/lr/0a0230092b586c0fa19623b54acdb07a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80312" y="1484784"/>
            <a:ext cx="1763688" cy="1396131"/>
          </a:xfrm>
          <a:prstGeom prst="rect">
            <a:avLst/>
          </a:prstGeom>
          <a:noFill/>
        </p:spPr>
      </p:pic>
      <p:pic>
        <p:nvPicPr>
          <p:cNvPr id="13" name="Picture 2" descr="http://static.iccup.com/upload/images/news/editor/187908_4_133366449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380312" y="4214818"/>
            <a:ext cx="1763688" cy="1364826"/>
          </a:xfrm>
          <a:prstGeom prst="rect">
            <a:avLst/>
          </a:prstGeom>
          <a:noFill/>
        </p:spPr>
      </p:pic>
      <p:pic>
        <p:nvPicPr>
          <p:cNvPr id="14" name="Picture 2" descr="http://thumb.positime.ru/r/800x-/2012/10/cows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380312" y="2852936"/>
            <a:ext cx="1763688" cy="1190490"/>
          </a:xfrm>
          <a:prstGeom prst="rect">
            <a:avLst/>
          </a:prstGeom>
          <a:noFill/>
        </p:spPr>
      </p:pic>
      <p:pic>
        <p:nvPicPr>
          <p:cNvPr id="16" name="Picture 2" descr="http://www.ladiesproject.ru/sites/default/files/pictures_gallery/user3818/82804607_large_ye01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380312" y="1357298"/>
            <a:ext cx="1763688" cy="1484784"/>
          </a:xfrm>
          <a:prstGeom prst="rect">
            <a:avLst/>
          </a:prstGeom>
          <a:noFill/>
        </p:spPr>
      </p:pic>
      <p:pic>
        <p:nvPicPr>
          <p:cNvPr id="18" name="Picture 2" descr="http://cha.lt/uploads/posts/2010-01/1262440361_raudonoji-kengura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853684" y="5572140"/>
            <a:ext cx="1290316" cy="1285860"/>
          </a:xfrm>
          <a:prstGeom prst="rect">
            <a:avLst/>
          </a:prstGeom>
          <a:noFill/>
        </p:spPr>
      </p:pic>
      <p:pic>
        <p:nvPicPr>
          <p:cNvPr id="7186" name="Picture 18" descr="http://www.zgrad.net/images/umor/images/f2858c4bde9443d02328bdefadaf17e3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643042" y="0"/>
            <a:ext cx="1593296" cy="1263588"/>
          </a:xfrm>
          <a:prstGeom prst="rect">
            <a:avLst/>
          </a:prstGeom>
          <a:noFill/>
        </p:spPr>
      </p:pic>
      <p:pic>
        <p:nvPicPr>
          <p:cNvPr id="7196" name="Picture 28" descr="http://im1-tub-ru.yandex.net/i?id=248620711-56-72&amp;n=21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0" y="1357298"/>
            <a:ext cx="1422680" cy="1067010"/>
          </a:xfrm>
          <a:prstGeom prst="rect">
            <a:avLst/>
          </a:prstGeom>
          <a:noFill/>
        </p:spPr>
      </p:pic>
      <p:pic>
        <p:nvPicPr>
          <p:cNvPr id="7170" name="Picture 2" descr="http://img0.liveinternet.ru/images/attach/c/6/91/870/91870072_large_pingvin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1643042" cy="1328958"/>
          </a:xfrm>
          <a:prstGeom prst="rect">
            <a:avLst/>
          </a:prstGeom>
          <a:noFill/>
        </p:spPr>
      </p:pic>
      <p:pic>
        <p:nvPicPr>
          <p:cNvPr id="7174" name="Picture 6" descr="http://stat11.privet.ru/lr/081fc58fb4819052e93fd1ee2e3f3880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4786314" y="5572141"/>
            <a:ext cx="1571636" cy="1285860"/>
          </a:xfrm>
          <a:prstGeom prst="rect">
            <a:avLst/>
          </a:prstGeom>
          <a:noFill/>
        </p:spPr>
      </p:pic>
      <p:pic>
        <p:nvPicPr>
          <p:cNvPr id="10242" name="Picture 2" descr="http://img0.liveinternet.ru/images/attach/c/4/78/945/78945272_753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0" y="4429132"/>
            <a:ext cx="1540576" cy="1181108"/>
          </a:xfrm>
          <a:prstGeom prst="rect">
            <a:avLst/>
          </a:prstGeom>
          <a:noFill/>
        </p:spPr>
      </p:pic>
      <p:pic>
        <p:nvPicPr>
          <p:cNvPr id="10248" name="Picture 8" descr="http://img0.liveinternet.ru/images/attach/c/0/39/497/39497220_babochka.jp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7429520" y="0"/>
            <a:ext cx="1714480" cy="1285860"/>
          </a:xfrm>
          <a:prstGeom prst="rect">
            <a:avLst/>
          </a:prstGeom>
          <a:noFill/>
        </p:spPr>
      </p:pic>
      <p:pic>
        <p:nvPicPr>
          <p:cNvPr id="10250" name="Picture 10" descr="http://www.socionik-light.com/foto/1263340366.jp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6643702" y="0"/>
            <a:ext cx="842655" cy="1285860"/>
          </a:xfrm>
          <a:prstGeom prst="rect">
            <a:avLst/>
          </a:prstGeom>
          <a:noFill/>
        </p:spPr>
      </p:pic>
      <p:pic>
        <p:nvPicPr>
          <p:cNvPr id="2051" name="Picture 3" descr="C:\Users\ПК\Desktop\176178.jpg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3214678" y="0"/>
            <a:ext cx="1746867" cy="1285860"/>
          </a:xfrm>
          <a:prstGeom prst="rect">
            <a:avLst/>
          </a:prstGeom>
          <a:noFill/>
        </p:spPr>
      </p:pic>
      <p:pic>
        <p:nvPicPr>
          <p:cNvPr id="2052" name="Picture 4" descr="C:\Users\ПК\Desktop\homjak-8.jpg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0" y="2428868"/>
            <a:ext cx="1571604" cy="869786"/>
          </a:xfrm>
          <a:prstGeom prst="rect">
            <a:avLst/>
          </a:prstGeom>
          <a:noFill/>
        </p:spPr>
      </p:pic>
      <p:pic>
        <p:nvPicPr>
          <p:cNvPr id="2054" name="Picture 6" descr="C:\Users\ПК\Desktop\gryzun-768x575.jpg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5643570" y="4286256"/>
            <a:ext cx="1718007" cy="1285884"/>
          </a:xfrm>
          <a:prstGeom prst="rect">
            <a:avLst/>
          </a:prstGeom>
          <a:noFill/>
        </p:spPr>
      </p:pic>
      <p:pic>
        <p:nvPicPr>
          <p:cNvPr id="2057" name="Picture 9" descr="C:\Users\ПК\Desktop\04-800x534.jpg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1571604" y="1285860"/>
            <a:ext cx="1883580" cy="1257290"/>
          </a:xfrm>
          <a:prstGeom prst="rect">
            <a:avLst/>
          </a:prstGeom>
          <a:noFill/>
        </p:spPr>
      </p:pic>
      <p:pic>
        <p:nvPicPr>
          <p:cNvPr id="2058" name="Picture 10" descr="C:\Users\ПК\Desktop\Bison-7.jpg"/>
          <p:cNvPicPr>
            <a:picLocks noChangeAspect="1" noChangeArrowheads="1"/>
          </p:cNvPicPr>
          <p:nvPr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6357949" y="5572140"/>
            <a:ext cx="1446623" cy="1285860"/>
          </a:xfrm>
          <a:prstGeom prst="rect">
            <a:avLst/>
          </a:prstGeom>
          <a:noFill/>
        </p:spPr>
      </p:pic>
      <p:pic>
        <p:nvPicPr>
          <p:cNvPr id="2059" name="Picture 11" descr="C:\Users\ПК\Desktop\antilope-331284648845HRP0.jpg"/>
          <p:cNvPicPr>
            <a:picLocks noChangeAspect="1" noChangeArrowheads="1"/>
          </p:cNvPicPr>
          <p:nvPr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1785918" y="5572140"/>
            <a:ext cx="1500198" cy="1285860"/>
          </a:xfrm>
          <a:prstGeom prst="rect">
            <a:avLst/>
          </a:prstGeom>
          <a:noFill/>
        </p:spPr>
      </p:pic>
      <p:pic>
        <p:nvPicPr>
          <p:cNvPr id="2061" name="Picture 13" descr="C:\Users\ПК\Desktop\0011-015-Lama-sherst-lamy.jpg"/>
          <p:cNvPicPr>
            <a:picLocks noChangeAspect="1" noChangeArrowheads="1"/>
          </p:cNvPicPr>
          <p:nvPr/>
        </p:nvPicPr>
        <p:blipFill>
          <a:blip r:embed="rId24" cstate="screen"/>
          <a:srcRect/>
          <a:stretch>
            <a:fillRect/>
          </a:stretch>
        </p:blipFill>
        <p:spPr bwMode="auto">
          <a:xfrm>
            <a:off x="5715008" y="1357298"/>
            <a:ext cx="1591499" cy="1245255"/>
          </a:xfrm>
          <a:prstGeom prst="rect">
            <a:avLst/>
          </a:prstGeom>
          <a:noFill/>
        </p:spPr>
      </p:pic>
      <p:pic>
        <p:nvPicPr>
          <p:cNvPr id="2063" name="Picture 15" descr="C:\Users\ПК\Desktop\103024.gif"/>
          <p:cNvPicPr>
            <a:picLocks noChangeAspect="1" noChangeArrowheads="1"/>
          </p:cNvPicPr>
          <p:nvPr/>
        </p:nvPicPr>
        <p:blipFill>
          <a:blip r:embed="rId25" cstate="screen"/>
          <a:srcRect/>
          <a:stretch>
            <a:fillRect/>
          </a:stretch>
        </p:blipFill>
        <p:spPr bwMode="auto">
          <a:xfrm>
            <a:off x="1" y="3286124"/>
            <a:ext cx="1571604" cy="1144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Wir </a:t>
            </a:r>
            <a:r>
              <a:rPr lang="en-US" dirty="0" err="1" smtClean="0"/>
              <a:t>lernen</a:t>
            </a:r>
            <a:r>
              <a:rPr lang="en-US" dirty="0" smtClean="0"/>
              <a:t> </a:t>
            </a:r>
            <a:r>
              <a:rPr lang="en-US" dirty="0" err="1" smtClean="0"/>
              <a:t>Farben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1772816"/>
            <a:ext cx="6382527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4" descr="http://nekuri55.ru/img/yello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692696"/>
            <a:ext cx="8352928" cy="144016"/>
          </a:xfrm>
          <a:prstGeom prst="rect">
            <a:avLst/>
          </a:prstGeom>
          <a:noFill/>
        </p:spPr>
      </p:pic>
      <p:pic>
        <p:nvPicPr>
          <p:cNvPr id="22" name="Picture 6" descr="http://kubanphoto.ru/photos/3612/7609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5572140"/>
            <a:ext cx="7344816" cy="692696"/>
          </a:xfrm>
          <a:prstGeom prst="rect">
            <a:avLst/>
          </a:prstGeom>
          <a:noFill/>
        </p:spPr>
      </p:pic>
      <p:pic>
        <p:nvPicPr>
          <p:cNvPr id="25" name="Picture 4" descr="http://nekuri55.ru/img/yello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5085184"/>
            <a:ext cx="7344816" cy="648072"/>
          </a:xfrm>
          <a:prstGeom prst="rect">
            <a:avLst/>
          </a:prstGeom>
          <a:noFill/>
        </p:spPr>
      </p:pic>
      <p:pic>
        <p:nvPicPr>
          <p:cNvPr id="28" name="Picture 8" descr="http://www.stihi.ru/pics/2012/07/01/20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3857628"/>
            <a:ext cx="8136904" cy="720080"/>
          </a:xfrm>
          <a:prstGeom prst="rect">
            <a:avLst/>
          </a:prstGeom>
          <a:noFill/>
        </p:spPr>
      </p:pic>
      <p:pic>
        <p:nvPicPr>
          <p:cNvPr id="26" name="Picture 12" descr="http://www.cerealisprecisionsa.com/green_square_0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43608" y="4437112"/>
            <a:ext cx="7344816" cy="613048"/>
          </a:xfrm>
          <a:prstGeom prst="rect">
            <a:avLst/>
          </a:prstGeom>
          <a:noFill/>
        </p:spPr>
      </p:pic>
      <p:pic>
        <p:nvPicPr>
          <p:cNvPr id="27" name="Picture 6" descr="http://www.windows7desktopwallpapers.com/wallpapers/1920x1200/brown-abstract-squares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043608" y="2996952"/>
            <a:ext cx="7272808" cy="722784"/>
          </a:xfrm>
          <a:prstGeom prst="rect">
            <a:avLst/>
          </a:prstGeom>
          <a:noFill/>
        </p:spPr>
      </p:pic>
      <p:pic>
        <p:nvPicPr>
          <p:cNvPr id="23" name="Picture 2" descr="http://nekuri55.ru/img/red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000100" y="2285992"/>
            <a:ext cx="7272808" cy="648072"/>
          </a:xfrm>
          <a:prstGeom prst="rect">
            <a:avLst/>
          </a:prstGeom>
          <a:noFill/>
        </p:spPr>
      </p:pic>
      <p:pic>
        <p:nvPicPr>
          <p:cNvPr id="24" name="Picture 8" descr="http://gor2.ru/images/stories/fotodnya/fd27.12.12-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043608" y="1772816"/>
            <a:ext cx="7272808" cy="576064"/>
          </a:xfrm>
          <a:prstGeom prst="rect">
            <a:avLst/>
          </a:prstGeom>
          <a:noFill/>
        </p:spPr>
      </p:pic>
      <p:pic>
        <p:nvPicPr>
          <p:cNvPr id="21" name="Picture 4" descr="http://www.stihi.ru/pics/2012/09/16/7699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971600" y="980728"/>
            <a:ext cx="7344816" cy="7920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940152" y="4509120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rgbClr val="000000"/>
                </a:solidFill>
              </a:rPr>
              <a:t>braun</a:t>
            </a:r>
            <a:endParaRPr lang="ru-RU" sz="3200" b="1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2160" y="5157192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rgbClr val="000000"/>
                </a:solidFill>
              </a:rPr>
              <a:t>weiß</a:t>
            </a:r>
            <a:endParaRPr lang="ru-RU" sz="3200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0152" y="1124744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rgbClr val="000000"/>
                </a:solidFill>
              </a:rPr>
              <a:t>rot</a:t>
            </a:r>
            <a:endParaRPr lang="ru-RU" sz="3200" b="1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40152" y="2420888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rgbClr val="000000"/>
                </a:solidFill>
              </a:rPr>
              <a:t>grün</a:t>
            </a:r>
            <a:endParaRPr lang="ru-RU" sz="3200" b="1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0152" y="1772816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grau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2" y="5805264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rgbClr val="000000"/>
                </a:solidFill>
              </a:rPr>
              <a:t>schwarz</a:t>
            </a:r>
            <a:endParaRPr lang="ru-RU" sz="32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0152" y="3140968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rgbClr val="000000"/>
                </a:solidFill>
              </a:rPr>
              <a:t>blau</a:t>
            </a:r>
            <a:endParaRPr lang="ru-RU" sz="3200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47664" y="1124744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>
                <a:solidFill>
                  <a:srgbClr val="000000"/>
                </a:solidFill>
              </a:rPr>
              <a:t>white</a:t>
            </a:r>
            <a:endParaRPr lang="ru-RU" sz="3200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47664" y="1772816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grey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619672" y="3068960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brown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547665" y="2420888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red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619672" y="4437112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green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691681" y="5805264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blue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691680" y="5157192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yellow</a:t>
            </a:r>
            <a:endParaRPr lang="ru-RU" sz="32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868144" y="1124744"/>
            <a:ext cx="11521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b="1" dirty="0" smtClean="0">
                <a:solidFill>
                  <a:srgbClr val="000000"/>
                </a:solidFill>
              </a:rPr>
              <a:t>weiß</a:t>
            </a:r>
            <a:endParaRPr lang="ru-RU" sz="3200" b="1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12160" y="5157192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rot</a:t>
            </a:r>
            <a:endParaRPr lang="ru-RU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012160" y="3861048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gelb</a:t>
            </a:r>
            <a:endParaRPr lang="ru-RU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940152" y="2420888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rot</a:t>
            </a:r>
            <a:endParaRPr lang="ru-RU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012160" y="5157192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grün</a:t>
            </a:r>
            <a:endParaRPr lang="ru-RU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940152" y="3789040"/>
            <a:ext cx="1288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grau</a:t>
            </a:r>
            <a:endParaRPr lang="ru-RU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868144" y="3068960"/>
            <a:ext cx="13227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 smtClean="0"/>
              <a:t>braun</a:t>
            </a:r>
            <a:endParaRPr lang="ru-RU" sz="3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940152" y="4509120"/>
            <a:ext cx="1026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blau</a:t>
            </a:r>
            <a:endParaRPr lang="ru-RU" sz="32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5724128" y="3789040"/>
            <a:ext cx="18020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 smtClean="0"/>
              <a:t>schwarz</a:t>
            </a:r>
            <a:endParaRPr lang="ru-RU" sz="3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619672" y="3789040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/>
              <a:t>black</a:t>
            </a:r>
            <a:endParaRPr lang="ru-RU" sz="3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5929322" y="4437112"/>
            <a:ext cx="1178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grün</a:t>
            </a:r>
            <a:endParaRPr lang="ru-RU" sz="32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084168" y="5157192"/>
            <a:ext cx="1026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 smtClean="0"/>
              <a:t>gelb</a:t>
            </a:r>
            <a:endParaRPr lang="ru-RU" sz="32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7092280" y="6309321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blau</a:t>
            </a:r>
            <a:endParaRPr lang="ru-RU" sz="32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5436096" y="6273225"/>
            <a:ext cx="1026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gelb</a:t>
            </a:r>
            <a:endParaRPr lang="ru-RU" sz="3200" b="1" dirty="0"/>
          </a:p>
        </p:txBody>
      </p:sp>
      <p:pic>
        <p:nvPicPr>
          <p:cNvPr id="46" name="Picture 4" descr="http://www.stihi.ru/pics/2012/09/16/7699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0" y="0"/>
            <a:ext cx="2267744" cy="332656"/>
          </a:xfrm>
          <a:prstGeom prst="rect">
            <a:avLst/>
          </a:prstGeom>
          <a:noFill/>
        </p:spPr>
      </p:pic>
      <p:pic>
        <p:nvPicPr>
          <p:cNvPr id="47" name="Picture 6" descr="http://kubanphoto.ru/photos/3612/76095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0" y="332656"/>
            <a:ext cx="395535" cy="2136198"/>
          </a:xfrm>
          <a:prstGeom prst="rect">
            <a:avLst/>
          </a:prstGeom>
          <a:noFill/>
        </p:spPr>
      </p:pic>
      <p:pic>
        <p:nvPicPr>
          <p:cNvPr id="48" name="Picture 8" descr="http://www.stihi.ru/pics/2012/07/01/205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4283968" y="0"/>
            <a:ext cx="2520280" cy="332656"/>
          </a:xfrm>
          <a:prstGeom prst="rect">
            <a:avLst/>
          </a:prstGeom>
          <a:noFill/>
        </p:spPr>
      </p:pic>
      <p:pic>
        <p:nvPicPr>
          <p:cNvPr id="49" name="Picture 2" descr="http://nekuri55.ru/img/red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6200000">
            <a:off x="-1026368" y="3375248"/>
            <a:ext cx="2448272" cy="395536"/>
          </a:xfrm>
          <a:prstGeom prst="rect">
            <a:avLst/>
          </a:prstGeom>
          <a:noFill/>
        </p:spPr>
      </p:pic>
      <p:pic>
        <p:nvPicPr>
          <p:cNvPr id="50" name="Picture 6" descr="http://www.windows7desktopwallpapers.com/wallpapers/1920x1200/brown-abstract-squares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 rot="5400000">
            <a:off x="7830108" y="3339244"/>
            <a:ext cx="2232248" cy="395536"/>
          </a:xfrm>
          <a:prstGeom prst="rect">
            <a:avLst/>
          </a:prstGeom>
          <a:noFill/>
        </p:spPr>
      </p:pic>
      <p:pic>
        <p:nvPicPr>
          <p:cNvPr id="51" name="Picture 12" descr="http://www.cerealisprecisionsa.com/green_square_02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2195736" y="0"/>
            <a:ext cx="2232248" cy="332656"/>
          </a:xfrm>
          <a:prstGeom prst="rect">
            <a:avLst/>
          </a:prstGeom>
          <a:noFill/>
        </p:spPr>
      </p:pic>
      <p:pic>
        <p:nvPicPr>
          <p:cNvPr id="52" name="Picture 4" descr="http://nekuri55.ru/img/yello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95728" y="0"/>
            <a:ext cx="2448272" cy="332656"/>
          </a:xfrm>
          <a:prstGeom prst="rect">
            <a:avLst/>
          </a:prstGeom>
          <a:noFill/>
        </p:spPr>
      </p:pic>
      <p:pic>
        <p:nvPicPr>
          <p:cNvPr id="53" name="Picture 8" descr="http://gor2.ru/images/stories/fotodnya/fd27.12.12-2.jp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 rot="5400000" flipV="1">
            <a:off x="-832657" y="5629807"/>
            <a:ext cx="2060850" cy="395536"/>
          </a:xfrm>
          <a:prstGeom prst="rect">
            <a:avLst/>
          </a:prstGeom>
          <a:noFill/>
        </p:spPr>
      </p:pic>
      <p:pic>
        <p:nvPicPr>
          <p:cNvPr id="54" name="Picture 2" descr="http://nekuri55.ru/img/red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6200000">
            <a:off x="7843800" y="5557800"/>
            <a:ext cx="2204864" cy="395536"/>
          </a:xfrm>
          <a:prstGeom prst="rect">
            <a:avLst/>
          </a:prstGeom>
          <a:noFill/>
        </p:spPr>
      </p:pic>
      <p:pic>
        <p:nvPicPr>
          <p:cNvPr id="55" name="Picture 6" descr="http://kubanphoto.ru/photos/3612/76095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8748465" y="332656"/>
            <a:ext cx="395535" cy="2136198"/>
          </a:xfrm>
          <a:prstGeom prst="rect">
            <a:avLst/>
          </a:prstGeom>
          <a:noFill/>
        </p:spPr>
      </p:pic>
      <p:sp>
        <p:nvSpPr>
          <p:cNvPr id="57" name="TextBox 56"/>
          <p:cNvSpPr txBox="1"/>
          <p:nvPr/>
        </p:nvSpPr>
        <p:spPr>
          <a:xfrm>
            <a:off x="0" y="0"/>
            <a:ext cx="1491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 smtClean="0">
                <a:solidFill>
                  <a:schemeClr val="accent2">
                    <a:lumMod val="50000"/>
                  </a:schemeClr>
                </a:solidFill>
                <a:latin typeface="Cataneo BT" pitchFamily="66" charset="0"/>
              </a:rPr>
              <a:t>FARBEN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929322" y="5805264"/>
            <a:ext cx="1109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blau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29" dur="500" autoRev="1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0" dur="500" autoRev="1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1" dur="500" autoRev="1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35" dur="500" autoRev="1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6" dur="500" autoRev="1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7" dur="500" autoRev="1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6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allAtOnce"/>
      <p:bldP spid="39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Welche</a:t>
            </a:r>
            <a:r>
              <a:rPr lang="en-US" dirty="0" smtClean="0"/>
              <a:t> </a:t>
            </a:r>
            <a:r>
              <a:rPr lang="en-US" dirty="0" err="1" smtClean="0"/>
              <a:t>Farben</a:t>
            </a:r>
            <a:r>
              <a:rPr lang="en-US" dirty="0" smtClean="0"/>
              <a:t>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dirty="0" err="1" smtClean="0"/>
              <a:t>diese</a:t>
            </a:r>
            <a:r>
              <a:rPr lang="en-US" dirty="0" smtClean="0"/>
              <a:t> </a:t>
            </a:r>
            <a:r>
              <a:rPr lang="en-US" dirty="0" err="1" smtClean="0"/>
              <a:t>Tiere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Pinguin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… und … .</a:t>
            </a:r>
            <a:endParaRPr lang="ru-RU" dirty="0"/>
          </a:p>
        </p:txBody>
      </p:sp>
      <p:pic>
        <p:nvPicPr>
          <p:cNvPr id="14" name="Picture 2" descr="C:\Users\ПК\Desktop\113e45589d7d407c1455b37a39daf1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429000" y="3291681"/>
            <a:ext cx="2286000" cy="1676400"/>
          </a:xfrm>
          <a:prstGeom prst="rect">
            <a:avLst/>
          </a:prstGeom>
          <a:noFill/>
        </p:spPr>
      </p:pic>
      <p:pic>
        <p:nvPicPr>
          <p:cNvPr id="5" name="Picture 2" descr="http://thumb.positime.ru/r/800x-/2012/10/cow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929066"/>
            <a:ext cx="2714644" cy="1672696"/>
          </a:xfrm>
          <a:prstGeom prst="rect">
            <a:avLst/>
          </a:prstGeom>
          <a:noFill/>
        </p:spPr>
      </p:pic>
      <p:pic>
        <p:nvPicPr>
          <p:cNvPr id="6" name="Picture 8" descr="http://img0.liveinternet.ru/images/attach/c/0/39/497/39497220_babochk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14546" y="5000636"/>
            <a:ext cx="2214578" cy="1746109"/>
          </a:xfrm>
          <a:prstGeom prst="rect">
            <a:avLst/>
          </a:prstGeom>
          <a:noFill/>
        </p:spPr>
      </p:pic>
      <p:pic>
        <p:nvPicPr>
          <p:cNvPr id="7" name="Picture 2" descr="http://www.ladiesproject.ru/sites/default/files/pictures_gallery/user3818/82804607_large_ye0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2264" y="2052936"/>
            <a:ext cx="2357454" cy="1503526"/>
          </a:xfrm>
          <a:prstGeom prst="rect">
            <a:avLst/>
          </a:prstGeom>
          <a:noFill/>
        </p:spPr>
      </p:pic>
      <p:pic>
        <p:nvPicPr>
          <p:cNvPr id="8" name="Picture 10" descr="http://www.socionik-light.com/foto/126334036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00760" y="3571876"/>
            <a:ext cx="2286016" cy="1930591"/>
          </a:xfrm>
          <a:prstGeom prst="rect">
            <a:avLst/>
          </a:prstGeom>
          <a:noFill/>
        </p:spPr>
      </p:pic>
      <p:pic>
        <p:nvPicPr>
          <p:cNvPr id="3076" name="Picture 4" descr="C:\Users\ПК\Desktop\Manchot_AdC3A9lie_-_Adelie_Penguin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2844" y="2071678"/>
            <a:ext cx="2787824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/>
          <a:lstStyle/>
          <a:p>
            <a:pPr algn="ctr"/>
            <a:r>
              <a:rPr lang="en-US" dirty="0" smtClean="0"/>
              <a:t>Wir </a:t>
            </a:r>
            <a:r>
              <a:rPr lang="en-US" dirty="0" err="1" smtClean="0"/>
              <a:t>arbeiten</a:t>
            </a:r>
            <a:r>
              <a:rPr lang="en-US" dirty="0" smtClean="0"/>
              <a:t> an </a:t>
            </a:r>
            <a:r>
              <a:rPr lang="en-US" dirty="0" err="1" smtClean="0"/>
              <a:t>der</a:t>
            </a:r>
            <a:r>
              <a:rPr lang="en-US" dirty="0" smtClean="0"/>
              <a:t> Grammatik</a:t>
            </a:r>
            <a:br>
              <a:rPr lang="en-US" dirty="0" smtClean="0"/>
            </a:br>
            <a:r>
              <a:rPr lang="en-US" sz="3200" dirty="0" smtClean="0"/>
              <a:t>Wir </a:t>
            </a:r>
            <a:r>
              <a:rPr lang="en-US" sz="3200" dirty="0" err="1" smtClean="0"/>
              <a:t>konjugieren</a:t>
            </a:r>
            <a:r>
              <a:rPr lang="en-US" sz="3200" dirty="0" smtClean="0"/>
              <a:t> das Verb – </a:t>
            </a:r>
            <a:r>
              <a:rPr lang="en-US" sz="3200" dirty="0" err="1" smtClean="0"/>
              <a:t>haben</a:t>
            </a:r>
            <a:r>
              <a:rPr lang="en-US" sz="3200" dirty="0" smtClean="0"/>
              <a:t>= to have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numCol="2"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habe</a:t>
            </a:r>
            <a:r>
              <a:rPr lang="en-US" dirty="0" smtClean="0"/>
              <a:t>                  </a:t>
            </a:r>
          </a:p>
          <a:p>
            <a:r>
              <a:rPr lang="en-US" dirty="0" smtClean="0"/>
              <a:t>Du hast</a:t>
            </a:r>
          </a:p>
          <a:p>
            <a:r>
              <a:rPr lang="en-US" dirty="0" err="1" smtClean="0"/>
              <a:t>Er,sie,es</a:t>
            </a:r>
            <a:r>
              <a:rPr lang="en-US" dirty="0" smtClean="0"/>
              <a:t> hat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Wir </a:t>
            </a:r>
            <a:r>
              <a:rPr lang="en-US" dirty="0" err="1" smtClean="0"/>
              <a:t>haben</a:t>
            </a:r>
            <a:endParaRPr lang="en-US" dirty="0" smtClean="0"/>
          </a:p>
          <a:p>
            <a:r>
              <a:rPr lang="en-US" dirty="0" err="1" smtClean="0"/>
              <a:t>Ihr</a:t>
            </a:r>
            <a:r>
              <a:rPr lang="en-US" dirty="0" smtClean="0"/>
              <a:t> </a:t>
            </a:r>
            <a:r>
              <a:rPr lang="en-US" dirty="0" err="1" smtClean="0"/>
              <a:t>habt</a:t>
            </a:r>
            <a:endParaRPr lang="en-US" dirty="0" smtClean="0"/>
          </a:p>
          <a:p>
            <a:r>
              <a:rPr lang="en-US" dirty="0" err="1" smtClean="0"/>
              <a:t>sie</a:t>
            </a:r>
            <a:r>
              <a:rPr lang="en-US" dirty="0" smtClean="0"/>
              <a:t>/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haben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2250265" y="3107529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die </a:t>
            </a:r>
            <a:r>
              <a:rPr lang="en-US" dirty="0" err="1" smtClean="0"/>
              <a:t>Fehler</a:t>
            </a:r>
            <a:r>
              <a:rPr lang="en-US" dirty="0" smtClean="0"/>
              <a:t>?- </a:t>
            </a:r>
            <a:br>
              <a:rPr lang="en-US" dirty="0" smtClean="0"/>
            </a:br>
            <a:r>
              <a:rPr lang="en-US" dirty="0" smtClean="0"/>
              <a:t>Find mistakes, please.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Ich</a:t>
            </a:r>
            <a:r>
              <a:rPr lang="en-US" dirty="0" smtClean="0"/>
              <a:t> hast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Katze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Markus </a:t>
            </a:r>
            <a:r>
              <a:rPr lang="en-US" dirty="0" err="1" smtClean="0"/>
              <a:t>habe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Hund</a:t>
            </a:r>
            <a:r>
              <a:rPr lang="en-US" dirty="0" smtClean="0"/>
              <a:t>.</a:t>
            </a:r>
          </a:p>
          <a:p>
            <a:r>
              <a:rPr lang="en-US" dirty="0" smtClean="0"/>
              <a:t>Monika und Martin </a:t>
            </a:r>
            <a:r>
              <a:rPr lang="en-US" dirty="0" err="1" smtClean="0"/>
              <a:t>habt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Hamster.</a:t>
            </a:r>
          </a:p>
          <a:p>
            <a:r>
              <a:rPr lang="en-US" dirty="0" smtClean="0"/>
              <a:t>Wir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Kaninchen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Habt</a:t>
            </a:r>
            <a:r>
              <a:rPr lang="en-US" dirty="0" smtClean="0"/>
              <a:t> du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Maus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Ihr</a:t>
            </a:r>
            <a:r>
              <a:rPr lang="en-US" dirty="0" smtClean="0"/>
              <a:t> hast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Spinne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Nein, das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falsch</a:t>
            </a:r>
            <a:r>
              <a:rPr lang="en-US" dirty="0" smtClean="0"/>
              <a:t>./ </a:t>
            </a:r>
            <a:r>
              <a:rPr lang="en-US" dirty="0" err="1" smtClean="0"/>
              <a:t>Ja</a:t>
            </a:r>
            <a:r>
              <a:rPr lang="en-US" dirty="0" smtClean="0"/>
              <a:t>, das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richtig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1955</TotalTime>
  <Words>269</Words>
  <Application>Microsoft Office PowerPoint</Application>
  <PresentationFormat>Экран (4:3)</PresentationFormat>
  <Paragraphs>110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Горизонты М.М. Аверин,        Ф.Джин,       Л.Рорман Немецкий язык 5 класс</vt:lpstr>
      <vt:lpstr>Guten Tag! Wie geht’s?</vt:lpstr>
      <vt:lpstr>       Heute </vt:lpstr>
      <vt:lpstr>                                                           Tiere</vt:lpstr>
      <vt:lpstr>Wir lernen Farben</vt:lpstr>
      <vt:lpstr>Слайд 6</vt:lpstr>
      <vt:lpstr>Welche Farben haben diese Tiere? Der Pinguin ist … und … .</vt:lpstr>
      <vt:lpstr>Wir arbeiten an der Grammatik Wir konjugieren das Verb – haben= to have</vt:lpstr>
      <vt:lpstr> Wo sind die Fehler?-  Find mistakes, please. </vt:lpstr>
      <vt:lpstr>Jetzt kommt das Spiel</vt:lpstr>
      <vt:lpstr>das Eis</vt:lpstr>
      <vt:lpstr>Die Möwe, -en = чайка, чайки</vt:lpstr>
      <vt:lpstr>Selbstbewertung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81</cp:revision>
  <cp:lastPrinted>2017-11-22T15:14:57Z</cp:lastPrinted>
  <dcterms:created xsi:type="dcterms:W3CDTF">2013-11-23T13:48:14Z</dcterms:created>
  <dcterms:modified xsi:type="dcterms:W3CDTF">2020-04-06T07:26:02Z</dcterms:modified>
</cp:coreProperties>
</file>