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DB73A-23A9-4A0F-B3E3-524034D9BF69}" type="datetimeFigureOut">
              <a:rPr lang="ru-RU"/>
              <a:pPr>
                <a:defRPr/>
              </a:pPr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0CF80-AD0C-40D2-A7D6-9C73BF4525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585C2-4EB6-4D24-A727-912D5985887F}" type="datetimeFigureOut">
              <a:rPr lang="ru-RU"/>
              <a:pPr>
                <a:defRPr/>
              </a:pPr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B024C-3DD2-4F8A-8AA2-166CAAAE27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4E78C-4F17-4F41-B1C9-E8381B0CA8CE}" type="datetimeFigureOut">
              <a:rPr lang="ru-RU"/>
              <a:pPr>
                <a:defRPr/>
              </a:pPr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936E0-E583-4D9D-BCD2-EAE1608A1D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64F57-C384-458F-994F-0CC62267BE28}" type="datetimeFigureOut">
              <a:rPr lang="ru-RU"/>
              <a:pPr>
                <a:defRPr/>
              </a:pPr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4A7EF-62EB-46EF-A65A-8C5B20EA7D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12108-0678-41F1-A12C-721805D6452A}" type="datetimeFigureOut">
              <a:rPr lang="ru-RU"/>
              <a:pPr>
                <a:defRPr/>
              </a:pPr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BEEEE-197E-4A5A-8173-19107521F1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F4D72-1670-4A0B-A358-F44F496D1CA6}" type="datetimeFigureOut">
              <a:rPr lang="ru-RU"/>
              <a:pPr>
                <a:defRPr/>
              </a:pPr>
              <a:t>30.03.2020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99C7B-A386-446D-BED6-083BCB09AA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58F66-B621-494D-975C-021C519F58F8}" type="datetimeFigureOut">
              <a:rPr lang="ru-RU"/>
              <a:pPr>
                <a:defRPr/>
              </a:pPr>
              <a:t>30.03.2020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5191D-F2C2-42F9-B6B6-9B1C773414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350D6-C745-49AE-BCE7-BAFBDB058F22}" type="datetimeFigureOut">
              <a:rPr lang="ru-RU"/>
              <a:pPr>
                <a:defRPr/>
              </a:pPr>
              <a:t>30.03.2020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BAA69-16B6-4E4C-B7BF-C0738CEEA3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86088-6234-4320-87F2-6FB4F2BABDB4}" type="datetimeFigureOut">
              <a:rPr lang="ru-RU"/>
              <a:pPr>
                <a:defRPr/>
              </a:pPr>
              <a:t>30.03.2020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A05F7-D2BA-4489-B44A-FDA81231F2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326BB-5D35-4FB8-9303-96FFD28F10D8}" type="datetimeFigureOut">
              <a:rPr lang="ru-RU"/>
              <a:pPr>
                <a:defRPr/>
              </a:pPr>
              <a:t>30.03.2020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29C1A-0AD0-4EE6-9F32-64F03108C5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4718050" y="993775"/>
            <a:ext cx="1847850" cy="1530350"/>
            <a:chOff x="4718762" y="993075"/>
            <a:chExt cx="1847138" cy="1530439"/>
          </a:xfrm>
        </p:grpSpPr>
        <p:sp>
          <p:nvSpPr>
            <p:cNvPr id="6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 rtlCol="0">
            <a:normAutofit/>
          </a:bodyPr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F09EA-42BF-4476-81A1-3EDF86A4B79B}" type="datetimeFigureOut">
              <a:rPr lang="ru-RU"/>
              <a:pPr>
                <a:defRPr/>
              </a:pPr>
              <a:t>30.03.2020</a:t>
            </a:fld>
            <a:endParaRPr lang="ru-RU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B8C40-301C-496D-8EBD-831AE338B3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4"/>
          <p:cNvGrpSpPr>
            <a:grpSpLocks/>
          </p:cNvGrpSpPr>
          <p:nvPr/>
        </p:nvGrpSpPr>
        <p:grpSpPr bwMode="auto">
          <a:xfrm>
            <a:off x="0" y="0"/>
            <a:ext cx="9251950" cy="6858000"/>
            <a:chOff x="-9" y="-16"/>
            <a:chExt cx="9252346" cy="6858038"/>
          </a:xfrm>
        </p:grpSpPr>
        <p:grpSp>
          <p:nvGrpSpPr>
            <p:cNvPr id="1032" name="Group 638"/>
            <p:cNvGrpSpPr>
              <a:grpSpLocks/>
            </p:cNvGrpSpPr>
            <p:nvPr/>
          </p:nvGrpSpPr>
          <p:grpSpPr bwMode="auto"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</p:grpSp>
        <p:grpSp>
          <p:nvGrpSpPr>
            <p:cNvPr id="1033" name="Group 669"/>
            <p:cNvGrpSpPr>
              <a:grpSpLocks/>
            </p:cNvGrpSpPr>
            <p:nvPr/>
          </p:nvGrpSpPr>
          <p:grpSpPr bwMode="auto"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318" y="3703642"/>
                <a:ext cx="1588" cy="15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</p:grpSp>
        <p:grpSp>
          <p:nvGrpSpPr>
            <p:cNvPr id="1034" name="Group 715"/>
            <p:cNvGrpSpPr>
              <a:grpSpLocks/>
            </p:cNvGrpSpPr>
            <p:nvPr/>
          </p:nvGrpSpPr>
          <p:grpSpPr bwMode="auto"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</p:grp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009650" y="676275"/>
            <a:ext cx="71247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09650" y="1806575"/>
            <a:ext cx="7124700" cy="405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13" y="59515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F00D03-397A-4245-850E-098484720F19}" type="datetimeFigureOut">
              <a:rPr lang="ru-RU"/>
              <a:pPr>
                <a:defRPr/>
              </a:pPr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1100" y="5951538"/>
            <a:ext cx="525621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3088" y="5951538"/>
            <a:ext cx="60801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938ADF3-8D12-45B7-B00A-43F09C60AB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72" r:id="rId9"/>
    <p:sldLayoutId id="2147483663" r:id="rId10"/>
    <p:sldLayoutId id="2147483662" r:id="rId11"/>
  </p:sldLayoutIdLst>
  <p:transition spd="slow" advClick="0" advTm="0">
    <p:randomBar dir="vert"/>
  </p:transition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404040"/>
          </a:solidFill>
          <a:latin typeface="+mj-lt"/>
          <a:ea typeface="Trebuchet MS" pitchFamily="34" charset="0"/>
          <a:cs typeface="Trebuchet M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endParaRPr lang="ru-RU" b="1" i="1" smtClean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28600" y="2636838"/>
            <a:ext cx="4559300" cy="3600450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</a:pPr>
            <a:r>
              <a:rPr lang="ru-RU" sz="3200" b="1" dirty="0" smtClean="0"/>
              <a:t>Презентация </a:t>
            </a:r>
            <a:endParaRPr lang="ru-RU" sz="3200" b="1" dirty="0" smtClean="0">
              <a:latin typeface="Arial" charset="0"/>
            </a:endParaRPr>
          </a:p>
          <a:p>
            <a:pPr marL="0" indent="0" algn="ctr" eaLnBrk="1" hangingPunct="1">
              <a:buFont typeface="Wingdings 2" pitchFamily="18" charset="2"/>
              <a:buNone/>
            </a:pPr>
            <a:r>
              <a:rPr lang="ru-RU" sz="2400" b="1" dirty="0" smtClean="0">
                <a:latin typeface="Arial" charset="0"/>
              </a:rPr>
              <a:t>«Золотое кольцо России</a:t>
            </a:r>
            <a:r>
              <a:rPr lang="ru-RU" sz="2400" b="1" dirty="0" smtClean="0">
                <a:latin typeface="Arial" charset="0"/>
              </a:rPr>
              <a:t>»</a:t>
            </a:r>
            <a:endParaRPr lang="ru-RU" sz="2400" b="1" dirty="0" smtClean="0">
              <a:latin typeface="Arial" charset="0"/>
            </a:endParaRP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37150" y="2827338"/>
            <a:ext cx="40322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7938"/>
            <a:ext cx="8674100" cy="236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39750" y="60213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 numSld="16">
                <p:cTn id="4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1009650" y="188913"/>
            <a:ext cx="7124700" cy="863600"/>
          </a:xfrm>
        </p:spPr>
        <p:txBody>
          <a:bodyPr/>
          <a:lstStyle/>
          <a:p>
            <a:pPr algn="ctr" eaLnBrk="1" hangingPunct="1"/>
            <a:r>
              <a:rPr lang="ru-RU" sz="3600" b="1" smtClean="0"/>
              <a:t>Кострома</a:t>
            </a:r>
          </a:p>
        </p:txBody>
      </p:sp>
      <p:sp>
        <p:nvSpPr>
          <p:cNvPr id="22530" name="Объект 2"/>
          <p:cNvSpPr>
            <a:spLocks noGrp="1"/>
          </p:cNvSpPr>
          <p:nvPr>
            <p:ph idx="1"/>
          </p:nvPr>
        </p:nvSpPr>
        <p:spPr>
          <a:xfrm>
            <a:off x="611188" y="981075"/>
            <a:ext cx="8064500" cy="2016125"/>
          </a:xfrm>
        </p:spPr>
        <p:txBody>
          <a:bodyPr/>
          <a:lstStyle/>
          <a:p>
            <a:pPr marL="0" indent="0" algn="just" eaLnBrk="1" hangingPunct="1">
              <a:buFont typeface="Wingdings 2" pitchFamily="18" charset="2"/>
              <a:buNone/>
            </a:pPr>
            <a:r>
              <a:rPr lang="ru-RU" sz="2000" b="1" smtClean="0"/>
              <a:t>Ключевым историческим памятником Костромы считается Ипатьевский монастырь, основанный 1330-х годах. Также значимыми памятниками архитектуры и истории в Костроме являются Богоявленско-Анастасьинский монастырь и комплекс Торговых рядов.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" y="3141663"/>
            <a:ext cx="2628900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5425" y="3141663"/>
            <a:ext cx="4672013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1009650" y="115888"/>
            <a:ext cx="7124700" cy="865187"/>
          </a:xfrm>
        </p:spPr>
        <p:txBody>
          <a:bodyPr/>
          <a:lstStyle/>
          <a:p>
            <a:pPr algn="ctr" eaLnBrk="1" hangingPunct="1"/>
            <a:r>
              <a:rPr lang="ru-RU" sz="4000" b="1" smtClean="0"/>
              <a:t>Плёс</a:t>
            </a:r>
          </a:p>
        </p:txBody>
      </p:sp>
      <p:sp>
        <p:nvSpPr>
          <p:cNvPr id="23554" name="Объект 2"/>
          <p:cNvSpPr>
            <a:spLocks noGrp="1"/>
          </p:cNvSpPr>
          <p:nvPr>
            <p:ph idx="1"/>
          </p:nvPr>
        </p:nvSpPr>
        <p:spPr>
          <a:xfrm>
            <a:off x="611188" y="836613"/>
            <a:ext cx="8137525" cy="2592387"/>
          </a:xfrm>
        </p:spPr>
        <p:txBody>
          <a:bodyPr/>
          <a:lstStyle/>
          <a:p>
            <a:pPr marL="0" indent="0" algn="just" eaLnBrk="1" hangingPunct="1">
              <a:buFont typeface="Wingdings 2" pitchFamily="18" charset="2"/>
              <a:buNone/>
            </a:pPr>
            <a:r>
              <a:rPr lang="ru-RU" smtClean="0"/>
              <a:t> </a:t>
            </a:r>
            <a:r>
              <a:rPr lang="ru-RU" b="1" smtClean="0">
                <a:solidFill>
                  <a:srgbClr val="000000"/>
                </a:solidFill>
              </a:rPr>
              <a:t>Плёс </a:t>
            </a:r>
            <a:r>
              <a:rPr lang="ru-RU" b="1" smtClean="0"/>
              <a:t>— город в Приволжском районе Ивановской области России.</a:t>
            </a:r>
          </a:p>
          <a:p>
            <a:pPr marL="0" indent="0" algn="just" eaLnBrk="1" hangingPunct="1">
              <a:buFont typeface="Wingdings 2" pitchFamily="18" charset="2"/>
              <a:buNone/>
            </a:pPr>
            <a:r>
              <a:rPr lang="ru-RU" b="1" smtClean="0"/>
              <a:t>Здесь бывали художники Илья Репин, Фёдор Васильев, Алексей Саврасов, Борис Пророков и Николай Жуков, Фёдор Шаляпин. </a:t>
            </a:r>
          </a:p>
          <a:p>
            <a:pPr marL="0" indent="0" algn="just" eaLnBrk="1" hangingPunct="1">
              <a:buFont typeface="Wingdings 2" pitchFamily="18" charset="2"/>
              <a:buNone/>
            </a:pPr>
            <a:r>
              <a:rPr lang="ru-RU" b="1" smtClean="0"/>
              <a:t>Наиболее тесно связан с Плёсом Исаак Левитан, написавший здесь многие из своих главных полотен.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357563"/>
            <a:ext cx="2663825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63" y="3343275"/>
            <a:ext cx="4384675" cy="328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8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1009650" y="188913"/>
            <a:ext cx="7124700" cy="792162"/>
          </a:xfrm>
        </p:spPr>
        <p:txBody>
          <a:bodyPr/>
          <a:lstStyle/>
          <a:p>
            <a:pPr algn="ctr" eaLnBrk="1" hangingPunct="1"/>
            <a:r>
              <a:rPr lang="ru-RU" sz="4000" b="1" smtClean="0"/>
              <a:t>Суздаль</a:t>
            </a:r>
          </a:p>
        </p:txBody>
      </p:sp>
      <p:sp>
        <p:nvSpPr>
          <p:cNvPr id="24578" name="Объект 2"/>
          <p:cNvSpPr>
            <a:spLocks noGrp="1"/>
          </p:cNvSpPr>
          <p:nvPr>
            <p:ph idx="1"/>
          </p:nvPr>
        </p:nvSpPr>
        <p:spPr>
          <a:xfrm>
            <a:off x="1009650" y="908050"/>
            <a:ext cx="7307263" cy="1296988"/>
          </a:xfrm>
        </p:spPr>
        <p:txBody>
          <a:bodyPr/>
          <a:lstStyle/>
          <a:p>
            <a:pPr marL="0" indent="0" algn="just" eaLnBrk="1" hangingPunct="1">
              <a:buFont typeface="Wingdings 2" pitchFamily="18" charset="2"/>
              <a:buNone/>
            </a:pPr>
            <a:r>
              <a:rPr lang="ru-RU" sz="2400" smtClean="0"/>
              <a:t>Суздаль - настоящий музей под открытым небом. Здесь можно почувствовать атмосферу города XIX века.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492375"/>
            <a:ext cx="230028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4513" y="4405313"/>
            <a:ext cx="17145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2489200"/>
            <a:ext cx="2401888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25788" y="4537075"/>
            <a:ext cx="2552700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84888" y="2489200"/>
            <a:ext cx="2859087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16688" y="4537075"/>
            <a:ext cx="2282825" cy="171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1009650" y="115888"/>
            <a:ext cx="7124700" cy="936625"/>
          </a:xfrm>
        </p:spPr>
        <p:txBody>
          <a:bodyPr/>
          <a:lstStyle/>
          <a:p>
            <a:pPr algn="ctr" eaLnBrk="1" hangingPunct="1"/>
            <a:r>
              <a:rPr lang="ru-RU" sz="3600" b="1" smtClean="0"/>
              <a:t>Владимир</a:t>
            </a:r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>
          <a:xfrm>
            <a:off x="1009650" y="836613"/>
            <a:ext cx="7450138" cy="1079500"/>
          </a:xfrm>
        </p:spPr>
        <p:txBody>
          <a:bodyPr/>
          <a:lstStyle/>
          <a:p>
            <a:pPr marL="0" indent="0" algn="just" eaLnBrk="1" hangingPunct="1">
              <a:buFont typeface="Wingdings 2" pitchFamily="18" charset="2"/>
              <a:buNone/>
            </a:pPr>
            <a:r>
              <a:rPr lang="ru-RU" sz="2000" b="1" smtClean="0"/>
              <a:t>Владимир - один из древнейших русских городов. Владимир считается воротами в Золотое кольцо России.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1844675"/>
            <a:ext cx="4710113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141663"/>
            <a:ext cx="2963863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16688" y="3302000"/>
            <a:ext cx="2471737" cy="329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1009650" y="188913"/>
            <a:ext cx="7124700" cy="936625"/>
          </a:xfrm>
        </p:spPr>
        <p:txBody>
          <a:bodyPr/>
          <a:lstStyle/>
          <a:p>
            <a:pPr algn="ctr" eaLnBrk="1" hangingPunct="1"/>
            <a:r>
              <a:rPr lang="ru-RU" sz="3600" b="1" smtClean="0"/>
              <a:t>Иваново</a:t>
            </a:r>
          </a:p>
        </p:txBody>
      </p:sp>
      <p:sp>
        <p:nvSpPr>
          <p:cNvPr id="26626" name="Объект 2"/>
          <p:cNvSpPr>
            <a:spLocks noGrp="1"/>
          </p:cNvSpPr>
          <p:nvPr>
            <p:ph idx="1"/>
          </p:nvPr>
        </p:nvSpPr>
        <p:spPr>
          <a:xfrm>
            <a:off x="468313" y="620713"/>
            <a:ext cx="8351837" cy="2879725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</a:pPr>
            <a:r>
              <a:rPr lang="ru-RU" sz="2400" b="1" smtClean="0">
                <a:solidFill>
                  <a:srgbClr val="000000"/>
                </a:solidFill>
              </a:rPr>
              <a:t>Иваново</a:t>
            </a:r>
            <a:r>
              <a:rPr lang="ru-RU" sz="2400" smtClean="0">
                <a:solidFill>
                  <a:srgbClr val="000000"/>
                </a:solidFill>
              </a:rPr>
              <a:t> </a:t>
            </a:r>
            <a:r>
              <a:rPr lang="ru-RU" sz="2400" smtClean="0"/>
              <a:t>— город в центральной России.</a:t>
            </a:r>
          </a:p>
          <a:p>
            <a:pPr marL="0" indent="0" algn="ctr" eaLnBrk="1" hangingPunct="1">
              <a:buFont typeface="Wingdings 2" pitchFamily="18" charset="2"/>
              <a:buNone/>
            </a:pPr>
            <a:r>
              <a:rPr lang="ru-RU" sz="2400" smtClean="0"/>
              <a:t>  Известен под названиями «Город невест», «Родина первого Совета», «Ситцевый край», а также «Русский (или Красный) Манчестер». Иваново является историческим центром производства тканей в России. 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3573463"/>
            <a:ext cx="223202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349625"/>
            <a:ext cx="4391025" cy="329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1009650" y="0"/>
            <a:ext cx="7124700" cy="1052513"/>
          </a:xfrm>
        </p:spPr>
        <p:txBody>
          <a:bodyPr/>
          <a:lstStyle/>
          <a:p>
            <a:pPr algn="ctr" eaLnBrk="1" hangingPunct="1"/>
            <a:r>
              <a:rPr lang="ru-RU" b="1" smtClean="0"/>
              <a:t>Достопримечательности </a:t>
            </a:r>
          </a:p>
        </p:txBody>
      </p:sp>
      <p:sp>
        <p:nvSpPr>
          <p:cNvPr id="27650" name="Объект 2"/>
          <p:cNvSpPr>
            <a:spLocks noGrp="1"/>
          </p:cNvSpPr>
          <p:nvPr>
            <p:ph idx="1"/>
          </p:nvPr>
        </p:nvSpPr>
        <p:spPr>
          <a:xfrm>
            <a:off x="0" y="4672013"/>
            <a:ext cx="9251950" cy="1852612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</a:pPr>
            <a:r>
              <a:rPr lang="ru-RU" sz="2000" b="1" smtClean="0"/>
              <a:t>Дом первого Совета</a:t>
            </a:r>
          </a:p>
          <a:p>
            <a:pPr marL="0" indent="0" algn="ctr" eaLnBrk="1" hangingPunct="1">
              <a:buFont typeface="Wingdings 2" pitchFamily="18" charset="2"/>
              <a:buNone/>
            </a:pPr>
            <a:r>
              <a:rPr lang="ru-RU" sz="2000" b="1" smtClean="0"/>
              <a:t>Храм Сретенья Владимирской иконы Божией Матери</a:t>
            </a:r>
          </a:p>
          <a:p>
            <a:pPr marL="0" indent="0" algn="ctr" eaLnBrk="1" hangingPunct="1">
              <a:buFont typeface="Wingdings 2" pitchFamily="18" charset="2"/>
              <a:buNone/>
            </a:pPr>
            <a:r>
              <a:rPr lang="ru-RU" sz="2000" b="1" smtClean="0"/>
              <a:t>Дом «Корабль»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66850"/>
            <a:ext cx="3384550" cy="253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65438" y="2349500"/>
            <a:ext cx="3194050" cy="253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73738" y="1541463"/>
            <a:ext cx="3286125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5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135937" cy="2376487"/>
          </a:xfrm>
        </p:spPr>
        <p:txBody>
          <a:bodyPr/>
          <a:lstStyle/>
          <a:p>
            <a:pPr algn="ctr" eaLnBrk="1" hangingPunct="1"/>
            <a:r>
              <a:rPr lang="ru-RU" b="1" i="1" smtClean="0"/>
              <a:t>«Золотое кольцо» России – наглядная энциклопедия древнерусской архитектуры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133600"/>
            <a:ext cx="6096000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«Золотое кольцо России»</a:t>
            </a:r>
          </a:p>
        </p:txBody>
      </p:sp>
      <p:pic>
        <p:nvPicPr>
          <p:cNvPr id="4" name="Содержимое 2"/>
          <p:cNvPicPr>
            <a:picLocks noGrp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6575" y="1298575"/>
            <a:ext cx="8435975" cy="3267075"/>
          </a:xfrm>
        </p:spPr>
      </p:pic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7750" y="3789363"/>
            <a:ext cx="1824038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5000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1009650" y="115888"/>
            <a:ext cx="7124700" cy="1081087"/>
          </a:xfrm>
        </p:spPr>
        <p:txBody>
          <a:bodyPr/>
          <a:lstStyle/>
          <a:p>
            <a:pPr algn="ctr" eaLnBrk="1" hangingPunct="1"/>
            <a:r>
              <a:rPr lang="ru-RU" smtClean="0"/>
              <a:t>Состав «Золотого кольца»</a:t>
            </a:r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>
          <a:xfrm>
            <a:off x="323850" y="1111250"/>
            <a:ext cx="4032250" cy="5486400"/>
          </a:xfrm>
        </p:spPr>
        <p:txBody>
          <a:bodyPr/>
          <a:lstStyle/>
          <a:p>
            <a:pPr defTabSz="914400" eaLnBrk="1" hangingPunct="1">
              <a:lnSpc>
                <a:spcPct val="120000"/>
              </a:lnSpc>
              <a:spcAft>
                <a:spcPct val="0"/>
              </a:spcAft>
              <a:buClrTx/>
              <a:buFont typeface="Wingdings 2" pitchFamily="18" charset="2"/>
              <a:buNone/>
            </a:pPr>
            <a:r>
              <a:rPr lang="ru-RU" sz="2000" b="1" smtClean="0">
                <a:solidFill>
                  <a:srgbClr val="000000"/>
                </a:solidFill>
                <a:latin typeface="Times New Roman" pitchFamily="18" charset="0"/>
              </a:rPr>
              <a:t>В</a:t>
            </a:r>
            <a:r>
              <a:rPr lang="ru-RU" sz="2000" smtClean="0">
                <a:solidFill>
                  <a:srgbClr val="000000"/>
                </a:solidFill>
                <a:latin typeface="Times New Roman" pitchFamily="18" charset="0"/>
              </a:rPr>
              <a:t> «Золотое кольцо» входят 10 основных городов: Сергиев Посад, Переславль-Залесский, Ростов Великий, Углич, Ярославль, Кострома, Плёс, Иваново, Суздаль, Владимир, а туристический маршрут проходит по 6 областям: Московской, Владимирской, Ивановской, Костромской, Тверской, Ярославской. Проект разработан так, чтобы представить миру уникальные наследие древней Руси.</a:t>
            </a:r>
          </a:p>
          <a:p>
            <a:pPr defTabSz="914400" eaLnBrk="1" hangingPunct="1"/>
            <a:endParaRPr lang="ru-RU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87863" y="1773238"/>
            <a:ext cx="4483100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0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1009650" y="0"/>
            <a:ext cx="7124700" cy="836613"/>
          </a:xfrm>
        </p:spPr>
        <p:txBody>
          <a:bodyPr/>
          <a:lstStyle/>
          <a:p>
            <a:pPr algn="ctr" eaLnBrk="1" hangingPunct="1"/>
            <a:r>
              <a:rPr lang="ru-RU" sz="4000" b="1" smtClean="0"/>
              <a:t>Сергиев Посад</a:t>
            </a:r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>
          <a:xfrm>
            <a:off x="1042988" y="765175"/>
            <a:ext cx="7126287" cy="2519363"/>
          </a:xfrm>
        </p:spPr>
        <p:txBody>
          <a:bodyPr/>
          <a:lstStyle/>
          <a:p>
            <a:pPr marL="0" indent="0" algn="just" eaLnBrk="1" hangingPunct="1">
              <a:buFont typeface="Wingdings 2" pitchFamily="18" charset="2"/>
              <a:buNone/>
            </a:pPr>
            <a:r>
              <a:rPr lang="ru-RU" sz="2000" b="1" smtClean="0"/>
              <a:t>Самой популярной достопримечательностью Сергиева Посада является ансамбль Троице-Сергиевой лавры. Троице-Сергиева лавра — крупнейший православный мужской монастырь России. Монастырь построен на реке Кончуре.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2924175"/>
            <a:ext cx="5349875" cy="368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5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1009650" y="188913"/>
            <a:ext cx="7124700" cy="936625"/>
          </a:xfrm>
        </p:spPr>
        <p:txBody>
          <a:bodyPr/>
          <a:lstStyle/>
          <a:p>
            <a:pPr algn="ctr" eaLnBrk="1" hangingPunct="1"/>
            <a:r>
              <a:rPr lang="ru-RU" sz="3600" b="1" smtClean="0"/>
              <a:t>Переславль-Залесский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750" y="1052513"/>
            <a:ext cx="4176713" cy="5472112"/>
          </a:xfrm>
        </p:spPr>
        <p:txBody>
          <a:bodyPr rtlCol="0">
            <a:normAutofit fontScale="85000" lnSpcReduction="10000"/>
          </a:bodyPr>
          <a:lstStyle/>
          <a:p>
            <a:pPr marL="0" indent="0" algn="just" eaLnBrk="1" fontAlgn="auto" hangingPunct="1">
              <a:lnSpc>
                <a:spcPct val="15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Один </a:t>
            </a: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из древнейших 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городов </a:t>
            </a: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центральной России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0" indent="0" algn="just" eaLnBrk="1" fontAlgn="auto" hangingPunct="1">
              <a:lnSpc>
                <a:spcPct val="15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Основан в 1152 году князем Юрием Долгоруким. Расположен на полпути от Москвы до Ярославля (в 130 километрах к северо-востоку от Москвы) на берегу Плещеева озера. 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Жемчужиной его </a:t>
            </a: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архитектуры является </a:t>
            </a:r>
            <a:r>
              <a:rPr lang="ru-RU" sz="2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Спасо</a:t>
            </a: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-Преображенский собор 12 века, древнейшая из сохранившихся церквей всей центральной России.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0988" y="1268413"/>
            <a:ext cx="3438525" cy="456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0000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1009650" y="260350"/>
            <a:ext cx="7124700" cy="865188"/>
          </a:xfrm>
        </p:spPr>
        <p:txBody>
          <a:bodyPr/>
          <a:lstStyle/>
          <a:p>
            <a:pPr algn="ctr" eaLnBrk="1" hangingPunct="1"/>
            <a:r>
              <a:rPr lang="ru-RU" sz="3600" b="1" smtClean="0"/>
              <a:t>Ростов Великий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650" y="1123950"/>
            <a:ext cx="4354513" cy="5257800"/>
          </a:xfrm>
        </p:spPr>
        <p:txBody>
          <a:bodyPr rtlCol="0">
            <a:normAutofit fontScale="70000" lnSpcReduction="20000"/>
          </a:bodyPr>
          <a:lstStyle/>
          <a:p>
            <a:pPr marL="0" indent="0" algn="just" defTabSz="914400" eaLnBrk="1" hangingPunct="1">
              <a:lnSpc>
                <a:spcPct val="150000"/>
              </a:lnSpc>
              <a:spcAft>
                <a:spcPct val="0"/>
              </a:spcAft>
              <a:buClrTx/>
              <a:buFont typeface="Wingdings 2" charset="2"/>
              <a:buNone/>
              <a:defRPr/>
            </a:pPr>
            <a:r>
              <a:rPr lang="ru-RU" sz="3200" b="1" dirty="0">
                <a:solidFill>
                  <a:prstClr val="black"/>
                </a:solidFill>
                <a:latin typeface="Times New Roman"/>
              </a:rPr>
              <a:t>Р</a:t>
            </a:r>
            <a:r>
              <a:rPr lang="ru-RU" sz="3200" dirty="0">
                <a:solidFill>
                  <a:prstClr val="black"/>
                </a:solidFill>
                <a:latin typeface="Times New Roman"/>
              </a:rPr>
              <a:t>асположен Ростов на низменном берегу озера </a:t>
            </a:r>
            <a:r>
              <a:rPr lang="ru-RU" sz="3200" dirty="0" err="1">
                <a:solidFill>
                  <a:prstClr val="black"/>
                </a:solidFill>
                <a:latin typeface="Times New Roman"/>
              </a:rPr>
              <a:t>Неро</a:t>
            </a:r>
            <a:r>
              <a:rPr lang="ru-RU" sz="3200" dirty="0">
                <a:solidFill>
                  <a:prstClr val="black"/>
                </a:solidFill>
                <a:latin typeface="Times New Roman"/>
              </a:rPr>
              <a:t>. </a:t>
            </a:r>
          </a:p>
          <a:p>
            <a:pPr marL="0" indent="0" algn="just" defTabSz="914400" eaLnBrk="1" hangingPunct="1">
              <a:lnSpc>
                <a:spcPct val="150000"/>
              </a:lnSpc>
              <a:spcAft>
                <a:spcPct val="0"/>
              </a:spcAft>
              <a:buClrTx/>
              <a:buFont typeface="Wingdings 2" charset="2"/>
              <a:buNone/>
              <a:defRPr/>
            </a:pPr>
            <a:r>
              <a:rPr lang="ru-RU" sz="3200" dirty="0">
                <a:solidFill>
                  <a:prstClr val="black"/>
                </a:solidFill>
                <a:latin typeface="Times New Roman"/>
              </a:rPr>
              <a:t>	</a:t>
            </a:r>
            <a:r>
              <a:rPr lang="ru-RU" sz="3200" b="1" dirty="0">
                <a:solidFill>
                  <a:prstClr val="black"/>
                </a:solidFill>
                <a:latin typeface="Times New Roman"/>
              </a:rPr>
              <a:t>Л</a:t>
            </a:r>
            <a:r>
              <a:rPr lang="ru-RU" sz="3200" dirty="0">
                <a:solidFill>
                  <a:prstClr val="black"/>
                </a:solidFill>
                <a:latin typeface="Times New Roman"/>
              </a:rPr>
              <a:t>егенда утверждает, что основатель Ростова носил имя Роста и назвал город в свою честь.</a:t>
            </a:r>
          </a:p>
          <a:p>
            <a:pPr marL="0" indent="0" algn="just" defTabSz="914400" eaLnBrk="1" hangingPunct="1">
              <a:lnSpc>
                <a:spcPct val="150000"/>
              </a:lnSpc>
              <a:spcAft>
                <a:spcPct val="0"/>
              </a:spcAft>
              <a:buClrTx/>
              <a:buFont typeface="Wingdings 2" charset="2"/>
              <a:buNone/>
              <a:defRPr/>
            </a:pPr>
            <a:r>
              <a:rPr lang="ru-RU" sz="3200" dirty="0">
                <a:solidFill>
                  <a:prstClr val="black"/>
                </a:solidFill>
                <a:latin typeface="Times New Roman"/>
              </a:rPr>
              <a:t>	</a:t>
            </a:r>
            <a:r>
              <a:rPr lang="ru-RU" sz="3200" b="1" dirty="0">
                <a:solidFill>
                  <a:prstClr val="black"/>
                </a:solidFill>
                <a:latin typeface="Times New Roman"/>
              </a:rPr>
              <a:t>У</a:t>
            </a:r>
            <a:r>
              <a:rPr lang="ru-RU" sz="3200" dirty="0">
                <a:solidFill>
                  <a:prstClr val="black"/>
                </a:solidFill>
                <a:latin typeface="Times New Roman"/>
              </a:rPr>
              <a:t>же с </a:t>
            </a:r>
            <a:r>
              <a:rPr lang="en-US" sz="3200" dirty="0">
                <a:solidFill>
                  <a:prstClr val="black"/>
                </a:solidFill>
                <a:latin typeface="Book Antiqua"/>
              </a:rPr>
              <a:t>XII</a:t>
            </a:r>
            <a:r>
              <a:rPr lang="ru-RU" sz="3200" dirty="0">
                <a:solidFill>
                  <a:prstClr val="black"/>
                </a:solidFill>
                <a:latin typeface="Times New Roman"/>
              </a:rPr>
              <a:t> века именовался Великим, такое именование означало не размер города, а величину светской и духовной власти, сосредоточенной в одном месте.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1125538"/>
            <a:ext cx="2808288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81663" y="3284538"/>
            <a:ext cx="3181350" cy="303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0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1009650" y="0"/>
            <a:ext cx="7124700" cy="836613"/>
          </a:xfrm>
        </p:spPr>
        <p:txBody>
          <a:bodyPr/>
          <a:lstStyle/>
          <a:p>
            <a:pPr algn="ctr" eaLnBrk="1" hangingPunct="1"/>
            <a:r>
              <a:rPr lang="ru-RU" sz="4000" b="1" smtClean="0"/>
              <a:t>Углич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3257550"/>
            <a:ext cx="8642350" cy="3267075"/>
          </a:xfrm>
        </p:spPr>
        <p:txBody>
          <a:bodyPr rtlCol="0">
            <a:normAutofit fontScale="92500" lnSpcReduction="10000"/>
          </a:bodyPr>
          <a:lstStyle/>
          <a:p>
            <a:pPr marL="0" indent="0" algn="just" eaLnBrk="1" fontAlgn="auto" hangingPunct="1">
              <a:lnSpc>
                <a:spcPct val="15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получил, по всей вероятности, от того, что Волга здесь делает угол. Кроме того, существует две менее вероятных версии: от того, что в этом месте выжигали угли, и от того, что сюда был переселён народ «</a:t>
            </a:r>
            <a:r>
              <a:rPr lang="ru-RU" sz="2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угличей</a:t>
            </a:r>
            <a:r>
              <a:rPr lang="ru-RU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» с реки Углы, притока Днепра</a:t>
            </a:r>
            <a:r>
              <a:rPr lang="ru-RU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0" indent="0" algn="just" eaLnBrk="1" fontAlgn="auto" hangingPunct="1">
              <a:lnSpc>
                <a:spcPct val="150000"/>
              </a:lnSpc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 городе сохранились многочисленные образцы русской архитектуры.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765175"/>
            <a:ext cx="3959225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5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1009650" y="115888"/>
            <a:ext cx="7124700" cy="936625"/>
          </a:xfrm>
        </p:spPr>
        <p:txBody>
          <a:bodyPr/>
          <a:lstStyle/>
          <a:p>
            <a:pPr algn="ctr" eaLnBrk="1" hangingPunct="1"/>
            <a:r>
              <a:rPr lang="ru-RU" sz="3600" b="1" smtClean="0"/>
              <a:t>Ярославль</a:t>
            </a:r>
          </a:p>
        </p:txBody>
      </p:sp>
      <p:sp>
        <p:nvSpPr>
          <p:cNvPr id="20482" name="Объект 2"/>
          <p:cNvSpPr>
            <a:spLocks noGrp="1"/>
          </p:cNvSpPr>
          <p:nvPr>
            <p:ph idx="1"/>
          </p:nvPr>
        </p:nvSpPr>
        <p:spPr>
          <a:xfrm>
            <a:off x="323850" y="836613"/>
            <a:ext cx="4824413" cy="5832475"/>
          </a:xfrm>
        </p:spPr>
        <p:txBody>
          <a:bodyPr/>
          <a:lstStyle/>
          <a:p>
            <a:pPr algn="just" defTabSz="914400" eaLnBrk="1" hangingPunct="1">
              <a:lnSpc>
                <a:spcPct val="150000"/>
              </a:lnSpc>
              <a:spcAft>
                <a:spcPct val="0"/>
              </a:spcAft>
              <a:buClrTx/>
              <a:buFont typeface="Wingdings 2" pitchFamily="18" charset="2"/>
              <a:buNone/>
            </a:pP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</a:rPr>
              <a:t>Я</a:t>
            </a:r>
            <a:r>
              <a:rPr lang="ru-RU" sz="2200" smtClean="0">
                <a:solidFill>
                  <a:srgbClr val="000000"/>
                </a:solidFill>
                <a:latin typeface="Times New Roman" pitchFamily="18" charset="0"/>
              </a:rPr>
              <a:t>рославль раскинулся на высоком берегу реки Волги. Там, где Которосль сливается с Волгой, находилось когда-то поселение под названием Медвежий угол. Легенда гласит, что в 1010 г. князь Ярослав Мудрый с дружиной захватил это селение, разрубив боевым топором языческое изображение медведя.</a:t>
            </a:r>
          </a:p>
          <a:p>
            <a:pPr defTabSz="914400" eaLnBrk="1" hangingPunct="1"/>
            <a:endParaRPr lang="ru-RU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67488" y="-22225"/>
            <a:ext cx="2601912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3111500"/>
            <a:ext cx="425132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0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650" y="3600450"/>
            <a:ext cx="7234238" cy="2781300"/>
          </a:xfrm>
        </p:spPr>
        <p:txBody>
          <a:bodyPr rtlCol="0">
            <a:normAutofit/>
          </a:bodyPr>
          <a:lstStyle/>
          <a:p>
            <a:pPr marL="0" indent="0" algn="just" defTabSz="914400" eaLnBrk="1" hangingPunct="1">
              <a:spcAft>
                <a:spcPct val="0"/>
              </a:spcAft>
              <a:buClrTx/>
              <a:buFont typeface="Wingdings 2" charset="2"/>
              <a:buNone/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/>
              </a:rPr>
              <a:t>На банкноте «тысяча рублей» изображен </a:t>
            </a:r>
            <a:endParaRPr lang="ru-RU" sz="2400" b="1" dirty="0" smtClean="0">
              <a:solidFill>
                <a:prstClr val="black"/>
              </a:solidFill>
              <a:latin typeface="Times New Roman"/>
            </a:endParaRPr>
          </a:p>
          <a:p>
            <a:pPr marL="0" indent="0" algn="just" defTabSz="914400" eaLnBrk="1" hangingPunct="1">
              <a:spcAft>
                <a:spcPct val="0"/>
              </a:spcAft>
              <a:buClrTx/>
              <a:buFont typeface="Wingdings 2" charset="2"/>
              <a:buNone/>
              <a:defRPr/>
            </a:pPr>
            <a:r>
              <a:rPr lang="ru-RU" sz="2400" b="1" dirty="0" smtClean="0">
                <a:solidFill>
                  <a:prstClr val="black"/>
                </a:solidFill>
                <a:latin typeface="Times New Roman"/>
              </a:rPr>
              <a:t>г</a:t>
            </a:r>
            <a:r>
              <a:rPr lang="ru-RU" sz="2400" b="1" dirty="0">
                <a:solidFill>
                  <a:prstClr val="black"/>
                </a:solidFill>
                <a:latin typeface="Times New Roman"/>
              </a:rPr>
              <a:t>. Ярославль. На лицевой стороне герб города и гравюра с изображением памятника Ярославу Мудрому. На оборотной стороне банкноты - гравюра церкви «Иоанна Предтечи».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3" descr="Российская банкнота 1000 рублейИзображён Ярославль и скульптура легендарного основателя города — Ярослава Мудр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88913"/>
            <a:ext cx="7086600" cy="341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17500" dir="5400000" sx="89999" sy="-19000" rotWithShape="0">
              <a:srgbClr val="000000">
                <a:alpha val="14999"/>
              </a:srgbClr>
            </a:outerShdw>
          </a:effectLst>
        </p:spPr>
      </p:pic>
    </p:spTree>
  </p:cSld>
  <p:clrMapOvr>
    <a:masterClrMapping/>
  </p:clrMapOvr>
  <p:transition spd="slow" advClick="0" advTm="1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230</TotalTime>
  <Words>415</Words>
  <Application>Microsoft Office PowerPoint</Application>
  <PresentationFormat>Экран (4:3)</PresentationFormat>
  <Paragraphs>39</Paragraphs>
  <Slides>16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Book Antiqua</vt:lpstr>
      <vt:lpstr>Courier New</vt:lpstr>
      <vt:lpstr>Times New Roman</vt:lpstr>
      <vt:lpstr>Trebuchet MS</vt:lpstr>
      <vt:lpstr>Verdana</vt:lpstr>
      <vt:lpstr>Wingdings 2</vt:lpstr>
      <vt:lpstr>Spring</vt:lpstr>
      <vt:lpstr>Презентация PowerPoint</vt:lpstr>
      <vt:lpstr>«Золотое кольцо России»</vt:lpstr>
      <vt:lpstr>Состав «Золотого кольца»</vt:lpstr>
      <vt:lpstr>Сергиев Посад</vt:lpstr>
      <vt:lpstr>Переславль-Залесский</vt:lpstr>
      <vt:lpstr>Ростов Великий</vt:lpstr>
      <vt:lpstr>Углич</vt:lpstr>
      <vt:lpstr>Ярославль</vt:lpstr>
      <vt:lpstr>Презентация PowerPoint</vt:lpstr>
      <vt:lpstr>Кострома</vt:lpstr>
      <vt:lpstr>Плёс</vt:lpstr>
      <vt:lpstr>Суздаль</vt:lpstr>
      <vt:lpstr>Владимир</vt:lpstr>
      <vt:lpstr>Иваново</vt:lpstr>
      <vt:lpstr>Достопримечательности </vt:lpstr>
      <vt:lpstr>«Золотое кольцо» России – наглядная энциклопедия древнерусской архитектуры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SamLab.ws</dc:creator>
  <cp:lastModifiedBy>пользователь</cp:lastModifiedBy>
  <cp:revision>25</cp:revision>
  <dcterms:created xsi:type="dcterms:W3CDTF">2013-04-13T17:44:32Z</dcterms:created>
  <dcterms:modified xsi:type="dcterms:W3CDTF">2020-03-30T05:34:36Z</dcterms:modified>
</cp:coreProperties>
</file>