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55"/>
  </p:notesMasterIdLst>
  <p:sldIdLst>
    <p:sldId id="270" r:id="rId2"/>
    <p:sldId id="345" r:id="rId3"/>
    <p:sldId id="346" r:id="rId4"/>
    <p:sldId id="347" r:id="rId5"/>
    <p:sldId id="348" r:id="rId6"/>
    <p:sldId id="273" r:id="rId7"/>
    <p:sldId id="282" r:id="rId8"/>
    <p:sldId id="281" r:id="rId9"/>
    <p:sldId id="349" r:id="rId10"/>
    <p:sldId id="278" r:id="rId11"/>
    <p:sldId id="350" r:id="rId12"/>
    <p:sldId id="351" r:id="rId13"/>
    <p:sldId id="352" r:id="rId14"/>
    <p:sldId id="280" r:id="rId15"/>
    <p:sldId id="269" r:id="rId16"/>
    <p:sldId id="303" r:id="rId17"/>
    <p:sldId id="302" r:id="rId18"/>
    <p:sldId id="353" r:id="rId19"/>
    <p:sldId id="274" r:id="rId20"/>
    <p:sldId id="354" r:id="rId21"/>
    <p:sldId id="279" r:id="rId22"/>
    <p:sldId id="277" r:id="rId23"/>
    <p:sldId id="355" r:id="rId24"/>
    <p:sldId id="275" r:id="rId25"/>
    <p:sldId id="312" r:id="rId26"/>
    <p:sldId id="356" r:id="rId27"/>
    <p:sldId id="357" r:id="rId28"/>
    <p:sldId id="295" r:id="rId29"/>
    <p:sldId id="316" r:id="rId30"/>
    <p:sldId id="284" r:id="rId31"/>
    <p:sldId id="326" r:id="rId32"/>
    <p:sldId id="327" r:id="rId33"/>
    <p:sldId id="317" r:id="rId34"/>
    <p:sldId id="328" r:id="rId35"/>
    <p:sldId id="318" r:id="rId36"/>
    <p:sldId id="319" r:id="rId37"/>
    <p:sldId id="320" r:id="rId38"/>
    <p:sldId id="321" r:id="rId39"/>
    <p:sldId id="315" r:id="rId40"/>
    <p:sldId id="358" r:id="rId41"/>
    <p:sldId id="359" r:id="rId42"/>
    <p:sldId id="360" r:id="rId43"/>
    <p:sldId id="298" r:id="rId44"/>
    <p:sldId id="339" r:id="rId45"/>
    <p:sldId id="340" r:id="rId46"/>
    <p:sldId id="337" r:id="rId47"/>
    <p:sldId id="338" r:id="rId48"/>
    <p:sldId id="341" r:id="rId49"/>
    <p:sldId id="336" r:id="rId50"/>
    <p:sldId id="342" r:id="rId51"/>
    <p:sldId id="343" r:id="rId52"/>
    <p:sldId id="335" r:id="rId53"/>
    <p:sldId id="301" r:id="rId5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0066"/>
    <a:srgbClr val="FF6600"/>
    <a:srgbClr val="FF0000"/>
    <a:srgbClr val="00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94" autoAdjust="0"/>
    <p:restoredTop sz="94275" autoAdjust="0"/>
  </p:normalViewPr>
  <p:slideViewPr>
    <p:cSldViewPr>
      <p:cViewPr>
        <p:scale>
          <a:sx n="66" d="100"/>
          <a:sy n="66" d="100"/>
        </p:scale>
        <p:origin x="-151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56118C4-34F0-4254-B3D8-98E42DBB3204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1328F5E-3ABC-4D24-BD0E-68EECA0B9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21959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be-BY" smtClean="0"/>
          </a:p>
        </p:txBody>
      </p:sp>
      <p:sp>
        <p:nvSpPr>
          <p:cNvPr id="675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C0E78121-6959-4EA1-AB0B-1D7DEE2188C0}" type="slidenum">
              <a:rPr lang="ru-RU" smtClean="0"/>
              <a:pPr eaLnBrk="1" hangingPunct="1"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be-BY" smtClean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F2BF632-B67F-42D3-8C40-7BA8661B12C9}" type="slidenum">
              <a:rPr lang="ru-RU" smtClean="0"/>
              <a:pPr eaLnBrk="1" hangingPunct="1"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e-BY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0CAE3F3-41CE-4D65-9F3D-2FB9B95D4282}" type="slidenum">
              <a:rPr lang="ru-RU" smtClean="0"/>
              <a:pPr eaLnBrk="1" hangingPunct="1"/>
              <a:t>38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e-BY" smtClean="0"/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197E8EC-10D2-49FF-966B-86EEA1FB883D}" type="slidenum">
              <a:rPr lang="ru-RU" smtClean="0"/>
              <a:pPr eaLnBrk="1" hangingPunct="1"/>
              <a:t>47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be-BY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9480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9481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C0278-2C74-403A-8019-08B27FB746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650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DC767-09A3-47D2-82EB-8576F65D87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4293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B943E-148F-4A56-B5BE-3ED4E09BB3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60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8B684-6FFF-4748-A960-D750EFC373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274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80335-52ED-474F-98B6-746E323A4F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0599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1F8CD-2856-463B-AF91-1565566904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3414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EF887-19E7-4911-B2B0-82ADEA5B5F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2858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17868-10E7-4A99-A48A-D625CB97CC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7025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46E71-644D-4E53-BC44-62F84C49D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3933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C4347-9914-4752-9A99-DD09CB1F11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0570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858BE-42B5-4913-BB04-7BDE3D059C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0869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897AB-1056-485D-B043-6FA1F25225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439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843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1034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1035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1036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1037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1844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44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1041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1042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1043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1844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1844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1845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1050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be-BY"/>
            </a:p>
          </p:txBody>
        </p:sp>
        <p:sp>
          <p:nvSpPr>
            <p:cNvPr id="1051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be-BY"/>
            </a:p>
          </p:txBody>
        </p:sp>
        <p:sp>
          <p:nvSpPr>
            <p:cNvPr id="1845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8456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57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458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459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802CCEA1-87A2-456F-B921-C32F1E260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8460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64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  <p:sldLayoutId id="214748416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12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11" Type="http://schemas.openxmlformats.org/officeDocument/2006/relationships/slide" Target="slide43.xml"/><Relationship Id="rId5" Type="http://schemas.openxmlformats.org/officeDocument/2006/relationships/image" Target="../media/image2.jpeg"/><Relationship Id="rId10" Type="http://schemas.openxmlformats.org/officeDocument/2006/relationships/image" Target="../media/image5.jpeg"/><Relationship Id="rId4" Type="http://schemas.openxmlformats.org/officeDocument/2006/relationships/hyperlink" Target="&#1050;&#1083;&#1072;&#1089;&#1089;&#1080;&#1094;&#1080;&#1079;&#1084;%20&#1074;%20&#1090;&#1077;&#1072;&#1090;&#1088;&#1077;.ppt" TargetMode="External"/><Relationship Id="rId9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upload.wikimedia.org/wikipedia/commons/2/2a/Pierre_Corneille_2.jpg" TargetMode="Externa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bse.sci-lib.com/pictures/12/16/216046504.jpg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www.theatrehistory.com/french/cid.gi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ljplus.ru/img3/s/n/snorri_di/richelieu35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philatelia.ru/pict/cat5/dir1/1382ru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upload.wikimedia.org/wikipedia/commons/0/06/Britannicus_Chauveau.jpg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upload.wikimedia.org/wikipedia/commons/5/5a/Jacques-Louis_David-_Andromache_Mourning_Hector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hyperlink" Target="http://ru.wikipedia.org/wiki/%D0%A4%D0%B0%D0%B9%D0%BB:Andromaque_1668_title_page.JPG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upload.wikimedia.org/wikipedia/commons/0/00/Moliere2.jpg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ru.wikipedia.org/wiki/%D0%A4%D0%B0%D0%B9%D0%BB:Louis_XIII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fotki.yandex.ru/users/ntalie/view/26084/?page=1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chive.com/web_gallery/reproductions/193501-194000/193508/size1.jpg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hyperlink" Target="http://dic.academic.ru/pictures/enc_colier/ph03117.jpg" TargetMode="External"/><Relationship Id="rId4" Type="http://schemas.openxmlformats.org/officeDocument/2006/relationships/image" Target="../media/image3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media.kino-govno.com/images/moliere/moliere_1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www.wehaitians.com/not_moliere_1_a.jpg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kino-teatr.ua/public/main/films/Moliere_06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hyperlink" Target="http://beineckeearlymodern.files.wordpress.com/2009/09/moliere1.jpg?w=500&amp;h=404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www.svoboda-3.ru/upload/iblock/52d/52debee011e292785e03f13928882787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4.jpeg"/><Relationship Id="rId2" Type="http://schemas.openxmlformats.org/officeDocument/2006/relationships/hyperlink" Target="http://tv.mail.ru/pic/gallery/n/nJZupsCCDzTTT4uHiGE_rw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creenshots.etvnet.com/000/291/528/b01.jpg" TargetMode="External"/><Relationship Id="rId5" Type="http://schemas.openxmlformats.org/officeDocument/2006/relationships/image" Target="../media/image43.jpeg"/><Relationship Id="rId4" Type="http://schemas.openxmlformats.org/officeDocument/2006/relationships/hyperlink" Target="http://www.teatrolalocandina.com/main/images/63143942280px-Tartuffe%5b1%5d.jpg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holstshop.ru/media/large/byujs-yakob/5248.jpg" TargetMode="Externa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gischool.nl/ckv1/toneel/moliere/juan2.gif" TargetMode="Externa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3.jpeg"/><Relationship Id="rId7" Type="http://schemas.openxmlformats.org/officeDocument/2006/relationships/image" Target="../media/image55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historic.ru/books/item/f00/s00/z0000034/pic/st005_14.jpg" TargetMode="External"/><Relationship Id="rId5" Type="http://schemas.openxmlformats.org/officeDocument/2006/relationships/image" Target="../media/image54.jpeg"/><Relationship Id="rId4" Type="http://schemas.openxmlformats.org/officeDocument/2006/relationships/hyperlink" Target="http://www.forumimage.ru/uploads/20091228/126196766591777946.jpg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ramodin.ru/images/klas3.jpg" TargetMode="External"/><Relationship Id="rId7" Type="http://schemas.openxmlformats.org/officeDocument/2006/relationships/image" Target="../media/image5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hyperlink" Target="http://rudb.org/img/2008_05/i4819b5acd2034.jpg" TargetMode="External"/><Relationship Id="rId4" Type="http://schemas.openxmlformats.org/officeDocument/2006/relationships/image" Target="../media/image5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hyperlink" Target="http://media.kino-govno.com/images/moliere/moliere_10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jpeg"/><Relationship Id="rId4" Type="http://schemas.openxmlformats.org/officeDocument/2006/relationships/hyperlink" Target="http://dic.academic.ru/pictures/enc_colier/ph06494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hyperlink" Target="http://www.myjulia.ru/data/cache/2010/12/03/591994_5707thumb500.jpg" TargetMode="Externa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chive.com/web_gallery/reproductions/193501-194000/193508/size1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hyperlink" Target="http://upload.wikimedia.org/wikipedia/commons/b/b1/Pedro_Calder%C3%B3n_de_la_Barca_01.jpg" TargetMode="Externa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hyperlink" Target="http://www.letralia.com/222/ensayo01-06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jpeg"/><Relationship Id="rId4" Type="http://schemas.openxmlformats.org/officeDocument/2006/relationships/hyperlink" Target="http://upload.wikimedia.org/wikipedia/ru/3/32/Comediascalderon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ecolemalrauxpasteur.free.fr/IMG/jpg/13_-_Une_comedie_de_Moliere.jpg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hyperlink" Target="http://upload.wikimedia.org/wikipedia/commons/6/6c/Monumento_a_Calder%C3%B3n_de_la_Barca_(Madrid)_01.jpg" TargetMode="Externa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hyperlink" Target="http://upload.wikimedia.org/wikipedia/commons/5/54/Fray_Gabriel_T%C3%A9llez,_Tirso_de_Molina.jpg" TargetMode="Externa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hyperlink" Target="http://eltemplodelaluzinterior.files.wordpress.com/2008/10/goyaconvidadopiedra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jpeg"/><Relationship Id="rId4" Type="http://schemas.openxmlformats.org/officeDocument/2006/relationships/hyperlink" Target="http://www.musicgreats.ru/webimages/gr_ruimage66.jpg" TargetMode="Externa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5357813" cy="2357438"/>
          </a:xfrm>
        </p:spPr>
        <p:txBody>
          <a:bodyPr/>
          <a:lstStyle/>
          <a:p>
            <a:pPr>
              <a:defRPr/>
            </a:pPr>
            <a:r>
              <a:rPr lang="ru-RU" sz="6000" dirty="0" smtClean="0">
                <a:latin typeface="Monotype Corsiva" pitchFamily="66" charset="0"/>
              </a:rPr>
              <a:t> Театр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en-US" sz="6000" dirty="0" smtClean="0">
                <a:latin typeface="Monotype Corsiva" pitchFamily="66" charset="0"/>
              </a:rPr>
              <a:t>XVII </a:t>
            </a:r>
            <a:r>
              <a:rPr lang="ru-RU" sz="6000" dirty="0" smtClean="0">
                <a:latin typeface="Monotype Corsiva" pitchFamily="66" charset="0"/>
              </a:rPr>
              <a:t>века</a:t>
            </a:r>
            <a:endParaRPr lang="ru-RU" sz="6000" dirty="0">
              <a:latin typeface="Monotype Corsiva" pitchFamily="66" charset="0"/>
            </a:endParaRPr>
          </a:p>
        </p:txBody>
      </p:sp>
      <p:pic>
        <p:nvPicPr>
          <p:cNvPr id="4099" name="Picture 6" descr="Картинка 2 из 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63" y="357188"/>
            <a:ext cx="320675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71500" y="3000375"/>
            <a:ext cx="5500688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«Золотой век» французского театра</a:t>
            </a:r>
            <a:endParaRPr lang="ru-RU" b="1" dirty="0">
              <a:solidFill>
                <a:schemeClr val="bg2">
                  <a:lumMod val="10000"/>
                  <a:lumOff val="90000"/>
                </a:schemeClr>
              </a:solidFill>
            </a:endParaRPr>
          </a:p>
        </p:txBody>
      </p:sp>
      <p:pic>
        <p:nvPicPr>
          <p:cNvPr id="4103" name="Picture 7" descr="C:\Documents and Settings\alex\Мои документы\A3135_511.jpg">
            <a:hlinkClick r:id="rId4" action="ppaction://hlinkpres?slideindex=14&amp;slidetitle=Драма турги"/>
          </p:cNvPr>
          <p:cNvPicPr>
            <a:picLocks noChangeAspect="1" noChangeArrowheads="1"/>
          </p:cNvPicPr>
          <p:nvPr/>
        </p:nvPicPr>
        <p:blipFill>
          <a:blip r:embed="rId5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572008"/>
            <a:ext cx="1211891" cy="16430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04" name="Picture 8" descr="C:\Documents and Settings\alex\Мои документы\elogeracine1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4572008"/>
            <a:ext cx="1239120" cy="16430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09" name="Picture 13" descr="C:\Documents and Settings\alex\Мои документы\Moliere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4572008"/>
            <a:ext cx="1314460" cy="16430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11" name="Picture 15" descr="Картинка 2 из 2963"/>
          <p:cNvPicPr>
            <a:picLocks noChangeAspect="1" noChangeArrowheads="1"/>
          </p:cNvPicPr>
          <p:nvPr/>
        </p:nvPicPr>
        <p:blipFill>
          <a:blip r:embed="rId10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4572008"/>
            <a:ext cx="1273384" cy="16430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13" name="Picture 17" descr="Картинка 1 из 492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4572008"/>
            <a:ext cx="1214445" cy="16417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Файл:Pierre Corneille 2.jpg">
            <a:hlinkClick r:id="rId2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3" y="642918"/>
            <a:ext cx="3196294" cy="34290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8435" name="Rectangle 7"/>
          <p:cNvSpPr>
            <a:spLocks noChangeArrowheads="1"/>
          </p:cNvSpPr>
          <p:nvPr/>
        </p:nvSpPr>
        <p:spPr bwMode="auto">
          <a:xfrm>
            <a:off x="3000375" y="285750"/>
            <a:ext cx="5286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Пьер Корнель (</a:t>
            </a:r>
            <a:r>
              <a:rPr lang="ru-RU" sz="36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1606-1684)</a:t>
            </a:r>
          </a:p>
        </p:txBody>
      </p:sp>
      <p:sp>
        <p:nvSpPr>
          <p:cNvPr id="17412" name="Прямоугольник 7"/>
          <p:cNvSpPr>
            <a:spLocks noChangeArrowheads="1"/>
          </p:cNvSpPr>
          <p:nvPr/>
        </p:nvSpPr>
        <p:spPr bwMode="auto">
          <a:xfrm>
            <a:off x="3500438" y="1071563"/>
            <a:ext cx="542925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Лиценциат юриспруденции; 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Адвокат и прокурор в Руане; 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В ранних трагедиях подражает Сенеке;</a:t>
            </a:r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Член французской Академии;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Получает расположение кардинала Ришелье («общество пятерых авторов»);</a:t>
            </a:r>
          </a:p>
          <a:p>
            <a:pPr>
              <a:buFont typeface="Wingdings" pitchFamily="2" charset="2"/>
              <a:buChar char="ü"/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8501063" y="-285750"/>
            <a:ext cx="642937" cy="6929438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Times New Roman" pitchFamily="18" charset="0"/>
              </a:rPr>
              <a:t>Драма</a:t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Times New Roman" pitchFamily="18" charset="0"/>
              </a:rPr>
            </a:br>
            <a:r>
              <a:rPr lang="ru-RU" sz="4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Times New Roman" pitchFamily="18" charset="0"/>
              </a:rPr>
              <a:t>турги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4" name="Прямоугольник 7"/>
          <p:cNvSpPr>
            <a:spLocks noChangeArrowheads="1"/>
          </p:cNvSpPr>
          <p:nvPr/>
        </p:nvSpPr>
        <p:spPr bwMode="auto">
          <a:xfrm>
            <a:off x="285750" y="6119813"/>
            <a:ext cx="85979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Произведения: </a:t>
            </a:r>
            <a:r>
              <a:rPr lang="fr-FR" sz="2400">
                <a:latin typeface="Times New Roman" pitchFamily="18" charset="0"/>
                <a:cs typeface="Times New Roman" pitchFamily="18" charset="0"/>
              </a:rPr>
              <a:t>«Сид»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fr-FR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«Эдип», «Медея»,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>
                <a:latin typeface="Times New Roman" pitchFamily="18" charset="0"/>
                <a:cs typeface="Times New Roman" pitchFamily="18" charset="0"/>
              </a:rPr>
              <a:t>«Гораций»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, «Психея»</a:t>
            </a:r>
            <a:r>
              <a:rPr lang="fr-FR" sz="240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r>
              <a:rPr lang="ru-RU"/>
              <a:t> </a:t>
            </a:r>
          </a:p>
        </p:txBody>
      </p:sp>
      <p:sp>
        <p:nvSpPr>
          <p:cNvPr id="17415" name="Прямоугольник 9"/>
          <p:cNvSpPr>
            <a:spLocks noChangeArrowheads="1"/>
          </p:cNvSpPr>
          <p:nvPr/>
        </p:nvSpPr>
        <p:spPr bwMode="auto">
          <a:xfrm>
            <a:off x="357188" y="4214813"/>
            <a:ext cx="8215312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Его затмевает новый драматург Ж. Расин; 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Последние годы жизни Корнель провёл уединённо и был  в крайне стеснённых обстоятельствах; 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Благодаря Н. Буало, ему была назначена маленькая пенсия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85720" y="571480"/>
            <a:ext cx="8229600" cy="4530725"/>
          </a:xfrm>
        </p:spPr>
        <p:txBody>
          <a:bodyPr/>
          <a:lstStyle/>
          <a:p>
            <a:r>
              <a:rPr lang="ru-RU" dirty="0" smtClean="0"/>
              <a:t>Академики театра в течение шести  месяцев рассматривали пьесу Корнеля </a:t>
            </a:r>
            <a:r>
              <a:rPr lang="ru-RU" b="1" dirty="0" smtClean="0"/>
              <a:t>«Сид» </a:t>
            </a:r>
            <a:r>
              <a:rPr lang="ru-RU" dirty="0" smtClean="0"/>
              <a:t>(1637) — лучшее творение драматурга. Их приго­вор: Корнель нарушил все правила </a:t>
            </a:r>
            <a:r>
              <a:rPr lang="ru-RU" dirty="0" err="1" smtClean="0"/>
              <a:t>классицистской</a:t>
            </a:r>
            <a:r>
              <a:rPr lang="ru-RU" dirty="0" smtClean="0"/>
              <a:t> драмы. Действие в ней длилось 36 часов, протекало в разных местах города, александрийский стих постоянно нарушался разговорными интонациями, завязка трагедии (поще­чина) оказалась недостойной высокого жанра тра­гедии.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pimg.mycdn.me/getImage?disableStub=true&amp;type=VIDEO_S_720&amp;skipBlack=true&amp;url=http%3A%2F%2Fi.ytimg.com%2Fvi%2F4AjnuIh3hPY%2F0.jpg&amp;signatureToken=dOWA-mJQqZQgy72izQWko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85860"/>
            <a:ext cx="8128057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6018" name="Picture 2" descr="https://i.ytimg.com/vi/P8Fn7b2z9pQ/h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1"/>
            <a:ext cx="8072494" cy="60543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4" descr="http://www.fictionbook.ru/static/bookimages/00/13/64/00136426.bin.dir/h/pic_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6626" y="285728"/>
            <a:ext cx="2819726" cy="30003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9459" name="Прямоугольник 5"/>
          <p:cNvSpPr>
            <a:spLocks noChangeArrowheads="1"/>
          </p:cNvSpPr>
          <p:nvPr/>
        </p:nvSpPr>
        <p:spPr bwMode="auto">
          <a:xfrm>
            <a:off x="3000375" y="4357688"/>
            <a:ext cx="5929313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/>
              <a:t>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Сразу признана шедевром; </a:t>
            </a:r>
          </a:p>
          <a:p>
            <a:pPr>
              <a:buFont typeface="Wingdings" pitchFamily="2" charset="2"/>
              <a:buChar char="Ø"/>
            </a:pPr>
            <a:r>
              <a:rPr lang="ru-RU" sz="2200">
                <a:latin typeface="Times New Roman" pitchFamily="18" charset="0"/>
                <a:cs typeface="Times New Roman" pitchFamily="18" charset="0"/>
              </a:rPr>
              <a:t> Создалась  поговорка: «прекрасен как Сид»; </a:t>
            </a:r>
          </a:p>
          <a:p>
            <a:pPr>
              <a:buFont typeface="Wingdings" pitchFamily="2" charset="2"/>
              <a:buChar char="Ø"/>
            </a:pPr>
            <a:r>
              <a:rPr lang="ru-RU" sz="2200">
                <a:latin typeface="Times New Roman" pitchFamily="18" charset="0"/>
                <a:cs typeface="Times New Roman" pitchFamily="18" charset="0"/>
              </a:rPr>
              <a:t> Корнель получил долгожданное дворянство и пенсию от кардинала Ришелье. </a:t>
            </a:r>
          </a:p>
        </p:txBody>
      </p:sp>
      <p:pic>
        <p:nvPicPr>
          <p:cNvPr id="5" name="Picture 10" descr="Картинка 8 из 14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429000"/>
            <a:ext cx="2143140" cy="322342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10"/>
          <p:cNvSpPr>
            <a:spLocks noChangeArrowheads="1"/>
          </p:cNvSpPr>
          <p:nvPr/>
        </p:nvSpPr>
        <p:spPr bwMode="auto">
          <a:xfrm>
            <a:off x="5929313" y="3500438"/>
            <a:ext cx="32146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Издание  1660 года</a:t>
            </a:r>
          </a:p>
        </p:txBody>
      </p:sp>
      <p:sp>
        <p:nvSpPr>
          <p:cNvPr id="19462" name="Прямоугольник 5"/>
          <p:cNvSpPr>
            <a:spLocks noChangeArrowheads="1"/>
          </p:cNvSpPr>
          <p:nvPr/>
        </p:nvSpPr>
        <p:spPr bwMode="auto">
          <a:xfrm>
            <a:off x="357188" y="357188"/>
            <a:ext cx="56435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Трагедия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«Сид»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(1636 г.)   ознаменовала наступление новой театральной эпохи в истории французского театра.</a:t>
            </a:r>
          </a:p>
        </p:txBody>
      </p:sp>
      <p:sp>
        <p:nvSpPr>
          <p:cNvPr id="19463" name="Прямоугольник 9"/>
          <p:cNvSpPr>
            <a:spLocks noChangeArrowheads="1"/>
          </p:cNvSpPr>
          <p:nvPr/>
        </p:nvSpPr>
        <p:spPr bwMode="auto">
          <a:xfrm>
            <a:off x="357188" y="1714500"/>
            <a:ext cx="535781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i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Здесь впервые в полную силу прозвучал </a:t>
            </a:r>
            <a:r>
              <a:rPr lang="ru-RU" sz="2400" i="1" u="sng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конфликт между чувством и долгом</a:t>
            </a:r>
            <a:r>
              <a:rPr lang="ru-RU" sz="2400" i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, ставший в тематике классицистской трагедии обязательным.</a:t>
            </a:r>
            <a:endParaRPr lang="ru-RU" sz="2400" i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1643063" y="4071938"/>
            <a:ext cx="5572125" cy="264318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483" name="Прямоугольник 4"/>
          <p:cNvSpPr>
            <a:spLocks noChangeArrowheads="1"/>
          </p:cNvSpPr>
          <p:nvPr/>
        </p:nvSpPr>
        <p:spPr bwMode="auto">
          <a:xfrm>
            <a:off x="428625" y="1285875"/>
            <a:ext cx="828675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latin typeface="Monotype Corsiva" pitchFamily="66" charset="0"/>
              </a:rPr>
              <a:t>	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Актер Мондори:</a:t>
            </a:r>
            <a:r>
              <a:rPr lang="ru-RU" sz="2400">
                <a:latin typeface="Monotype Corsiva" pitchFamily="66" charset="0"/>
              </a:rPr>
              <a:t>	</a:t>
            </a:r>
          </a:p>
          <a:p>
            <a:r>
              <a:rPr lang="ru-RU" sz="2400">
                <a:latin typeface="Monotype Corsiva" pitchFamily="66" charset="0"/>
              </a:rPr>
              <a:t>	«Сид» очаровал весь Париж. Он так прекрасен, что завоевал любовь самых сдержанных дам, чьи страсти вспыхивали прямо тут, в зрительном зале.. У наших дверей теснились такие толпы, а наш театр оказался так мал, что все уголки зала - даже те, где прежде пристраивались пажи, - теперь считались почетными местами для знатных зрителей, а сцену заполнили кавалеры разных орденов!» </a:t>
            </a:r>
          </a:p>
          <a:p>
            <a:r>
              <a:rPr lang="ru-RU" sz="2400">
                <a:latin typeface="Monotype Corsiva" pitchFamily="66" charset="0"/>
              </a:rPr>
              <a:t>                                             			</a:t>
            </a:r>
          </a:p>
        </p:txBody>
      </p:sp>
      <p:sp>
        <p:nvSpPr>
          <p:cNvPr id="20484" name="Прямоугольник 5"/>
          <p:cNvSpPr>
            <a:spLocks noChangeArrowheads="1"/>
          </p:cNvSpPr>
          <p:nvPr/>
        </p:nvSpPr>
        <p:spPr bwMode="auto">
          <a:xfrm>
            <a:off x="428625" y="285750"/>
            <a:ext cx="83581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i="1">
                <a:latin typeface="Times New Roman" pitchFamily="18" charset="0"/>
                <a:cs typeface="Times New Roman" pitchFamily="18" charset="0"/>
              </a:rPr>
              <a:t>«Сид»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пользовался оглушительным успехом публики, и стал настоящим триумфом для драматурга и актеров;</a:t>
            </a:r>
          </a:p>
        </p:txBody>
      </p:sp>
      <p:pic>
        <p:nvPicPr>
          <p:cNvPr id="20485" name="Picture 7" descr="Картинка 23 из 3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0" y="4500563"/>
            <a:ext cx="507682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3"/>
          <p:cNvSpPr>
            <a:spLocks noChangeArrowheads="1"/>
          </p:cNvSpPr>
          <p:nvPr/>
        </p:nvSpPr>
        <p:spPr bwMode="auto">
          <a:xfrm>
            <a:off x="3857625" y="3071813"/>
            <a:ext cx="5143500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300">
                <a:latin typeface="Times New Roman" pitchFamily="18" charset="0"/>
                <a:cs typeface="Times New Roman" pitchFamily="18" charset="0"/>
              </a:rPr>
              <a:t>На Корнеля обрушился град упреков: </a:t>
            </a:r>
          </a:p>
          <a:p>
            <a:pPr>
              <a:buFont typeface="Wingdings" pitchFamily="2" charset="2"/>
              <a:buChar char="v"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 Он казался недостаточно правоверным:</a:t>
            </a:r>
          </a:p>
          <a:p>
            <a:pPr>
              <a:buFont typeface="Wingdings" pitchFamily="2" charset="2"/>
              <a:buChar char="ü"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 правительство запретило поединки - он их прославил, </a:t>
            </a:r>
          </a:p>
          <a:p>
            <a:pPr>
              <a:buFont typeface="Wingdings" pitchFamily="2" charset="2"/>
              <a:buChar char="ü"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 правительство вело войну с Испанией - он воспел испанцев;</a:t>
            </a:r>
          </a:p>
          <a:p>
            <a:endParaRPr lang="ru-RU" sz="23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Прямоугольник 4"/>
          <p:cNvSpPr>
            <a:spLocks noChangeArrowheads="1"/>
          </p:cNvSpPr>
          <p:nvPr/>
        </p:nvSpPr>
        <p:spPr bwMode="auto">
          <a:xfrm>
            <a:off x="285750" y="357188"/>
            <a:ext cx="85725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Оглушительный успех "Сида« вызвал зависть. Считают, что первым подстрекателем атак против Корнеля был сам кардинал Ришелье.</a:t>
            </a:r>
          </a:p>
        </p:txBody>
      </p:sp>
      <p:pic>
        <p:nvPicPr>
          <p:cNvPr id="6" name="Picture 8" descr="Картинка 11 из 14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571612"/>
            <a:ext cx="3357586" cy="38598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1509" name="Прямоугольник 6"/>
          <p:cNvSpPr>
            <a:spLocks noChangeArrowheads="1"/>
          </p:cNvSpPr>
          <p:nvPr/>
        </p:nvSpPr>
        <p:spPr bwMode="auto">
          <a:xfrm>
            <a:off x="4143375" y="1357313"/>
            <a:ext cx="45720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rgbClr val="FFFFFF"/>
                </a:solidFill>
                <a:latin typeface="Monotype Corsiva" pitchFamily="66" charset="0"/>
              </a:rPr>
              <a:t>«…Когда появился «Сид», кардинал был так взволнован, как если бы у ворот Парижа появились испанцы» </a:t>
            </a:r>
          </a:p>
          <a:p>
            <a:r>
              <a:rPr lang="ru-RU">
                <a:solidFill>
                  <a:srgbClr val="FFFFFF"/>
                </a:solidFill>
              </a:rPr>
              <a:t>			</a:t>
            </a:r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Фонтенель</a:t>
            </a:r>
          </a:p>
        </p:txBody>
      </p:sp>
      <p:sp>
        <p:nvSpPr>
          <p:cNvPr id="21510" name="Прямоугольник 8"/>
          <p:cNvSpPr>
            <a:spLocks noChangeArrowheads="1"/>
          </p:cNvSpPr>
          <p:nvPr/>
        </p:nvSpPr>
        <p:spPr bwMode="auto">
          <a:xfrm>
            <a:off x="571500" y="5786438"/>
            <a:ext cx="7780338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В театре стали устраивать преднамеренные провалы пьес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3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50" y="285750"/>
            <a:ext cx="5786438" cy="33004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пьесе Корнеля два разных долга: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Бесчеловечный закон кровной мести, пустой, условный, бесполезный и для людей и для государства;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Долг перед троном, страной и народом. </a:t>
            </a:r>
          </a:p>
          <a:p>
            <a:pPr>
              <a:defRPr/>
            </a:pPr>
            <a:endParaRPr lang="ru-RU" sz="105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Сюжет пьесы построен так, что второй долг оказывается выше, человечнее первого, формального: он одерживает верх. Король отвергает кровавую сословную мораль.</a:t>
            </a:r>
          </a:p>
        </p:txBody>
      </p:sp>
      <p:sp>
        <p:nvSpPr>
          <p:cNvPr id="22531" name="Прямоугольник 4"/>
          <p:cNvSpPr>
            <a:spLocks noChangeArrowheads="1"/>
          </p:cNvSpPr>
          <p:nvPr/>
        </p:nvSpPr>
        <p:spPr bwMode="auto">
          <a:xfrm>
            <a:off x="214313" y="3786188"/>
            <a:ext cx="6072187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	Подлинный смысл «Сида»:</a:t>
            </a:r>
          </a:p>
          <a:p>
            <a:pPr>
              <a:buFont typeface="Wingdings" pitchFamily="2" charset="2"/>
              <a:buChar char="Ø"/>
            </a:pPr>
            <a:r>
              <a:rPr lang="ru-RU" sz="2200">
                <a:latin typeface="Times New Roman" pitchFamily="18" charset="0"/>
                <a:cs typeface="Times New Roman" pitchFamily="18" charset="0"/>
              </a:rPr>
              <a:t> Любовь побеждает в союзе с высоким государственным долгом; </a:t>
            </a:r>
          </a:p>
          <a:p>
            <a:pPr>
              <a:buFont typeface="Wingdings" pitchFamily="2" charset="2"/>
              <a:buChar char="Ø"/>
            </a:pPr>
            <a:r>
              <a:rPr lang="ru-RU" sz="2200">
                <a:latin typeface="Times New Roman" pitchFamily="18" charset="0"/>
                <a:cs typeface="Times New Roman" pitchFamily="18" charset="0"/>
              </a:rPr>
              <a:t> побеждает старые, косные предрассудки;</a:t>
            </a:r>
          </a:p>
          <a:p>
            <a:pPr>
              <a:buFont typeface="Wingdings" pitchFamily="2" charset="2"/>
              <a:buChar char="Ø"/>
            </a:pPr>
            <a:r>
              <a:rPr lang="ru-RU" sz="2200">
                <a:latin typeface="Times New Roman" pitchFamily="18" charset="0"/>
                <a:cs typeface="Times New Roman" pitchFamily="18" charset="0"/>
              </a:rPr>
              <a:t> человечность побеждает рутину.  </a:t>
            </a:r>
          </a:p>
        </p:txBody>
      </p:sp>
      <p:pic>
        <p:nvPicPr>
          <p:cNvPr id="66561" name="Picture 1" descr="C:\Documents and Settings\alex\Мои документы\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214290"/>
            <a:ext cx="2647315" cy="43433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2533" name="Прямоугольник 6"/>
          <p:cNvSpPr>
            <a:spLocks noChangeArrowheads="1"/>
          </p:cNvSpPr>
          <p:nvPr/>
        </p:nvSpPr>
        <p:spPr bwMode="auto">
          <a:xfrm>
            <a:off x="928688" y="5786438"/>
            <a:ext cx="71437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3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Идеологи абсолютизма, догматические его приверженцы отвергли гениальное творение Корнеля.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530725"/>
          </a:xfrm>
        </p:spPr>
        <p:txBody>
          <a:bodyPr/>
          <a:lstStyle/>
          <a:p>
            <a:r>
              <a:rPr lang="ru-RU" sz="2800" dirty="0" smtClean="0"/>
              <a:t>Во второй половине XVII в. «Корнеля гений ве­личавый» (А. </a:t>
            </a:r>
            <a:r>
              <a:rPr lang="ru-RU" sz="2800" b="1" i="1" dirty="0" smtClean="0"/>
              <a:t>С. Пушкин)</a:t>
            </a:r>
            <a:r>
              <a:rPr lang="ru-RU" sz="2800" dirty="0" smtClean="0"/>
              <a:t>сменил новый кумир — </a:t>
            </a:r>
            <a:r>
              <a:rPr lang="ru-RU" sz="2800" b="1" dirty="0" smtClean="0"/>
              <a:t>Жан Расин </a:t>
            </a:r>
            <a:r>
              <a:rPr lang="ru-RU" sz="2800" dirty="0" smtClean="0"/>
              <a:t>(1639—1699), мастер «галантной траге­дии».Следуя принципам Корнеля, своего учителя, Расин  обрел собственный стиль.  Слава к нему в 1667 г., когда в Париже была поставлена трагедия «</a:t>
            </a:r>
            <a:r>
              <a:rPr lang="ru-RU" sz="2800" dirty="0" err="1" smtClean="0"/>
              <a:t>Андромаха</a:t>
            </a:r>
            <a:r>
              <a:rPr lang="ru-RU" sz="2800" dirty="0" smtClean="0"/>
              <a:t>».Расин создал множество ярких женских Влюбленные, страдающие героини его пьес («Федра», «Береника», «</a:t>
            </a:r>
            <a:r>
              <a:rPr lang="ru-RU" sz="2800" dirty="0" err="1" smtClean="0"/>
              <a:t>Ифигения</a:t>
            </a:r>
            <a:r>
              <a:rPr lang="ru-RU" sz="2800" dirty="0" smtClean="0"/>
              <a:t> в </a:t>
            </a:r>
            <a:r>
              <a:rPr lang="ru-RU" sz="2800" dirty="0" err="1" smtClean="0"/>
              <a:t>Авлиде</a:t>
            </a:r>
            <a:r>
              <a:rPr lang="ru-RU" sz="2800" dirty="0" smtClean="0"/>
              <a:t>») проходили множество серьезных жизненных испытаний. </a:t>
            </a:r>
            <a:endParaRPr lang="ru-RU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11"/>
          <p:cNvSpPr>
            <a:spLocks noChangeArrowheads="1"/>
          </p:cNvSpPr>
          <p:nvPr/>
        </p:nvSpPr>
        <p:spPr bwMode="auto">
          <a:xfrm>
            <a:off x="2428875" y="285750"/>
            <a:ext cx="5000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Жан  Расин </a:t>
            </a:r>
            <a:r>
              <a:rPr lang="ru-RU" sz="36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(1639- 1699)</a:t>
            </a:r>
          </a:p>
        </p:txBody>
      </p:sp>
      <p:sp>
        <p:nvSpPr>
          <p:cNvPr id="23555" name="Прямоугольник 12"/>
          <p:cNvSpPr>
            <a:spLocks noChangeArrowheads="1"/>
          </p:cNvSpPr>
          <p:nvPr/>
        </p:nvSpPr>
        <p:spPr bwMode="auto">
          <a:xfrm>
            <a:off x="214313" y="1000125"/>
            <a:ext cx="75723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Учился при монастыре; 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Знакомство с Лафонтеном, Мольером, Буало; 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За придворную оду «Нимфа Сены» 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получает пенсию от Людовика XIV;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Член французской академии;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Возглавляет театр «Бургундский отель»</a:t>
            </a:r>
          </a:p>
        </p:txBody>
      </p:sp>
      <p:sp>
        <p:nvSpPr>
          <p:cNvPr id="23556" name="Прямоугольник 3"/>
          <p:cNvSpPr>
            <a:spLocks noChangeArrowheads="1"/>
          </p:cNvSpPr>
          <p:nvPr/>
        </p:nvSpPr>
        <p:spPr bwMode="auto">
          <a:xfrm>
            <a:off x="142875" y="5715000"/>
            <a:ext cx="9001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u="sng">
                <a:latin typeface="Times New Roman" pitchFamily="18" charset="0"/>
                <a:cs typeface="Times New Roman" pitchFamily="18" charset="0"/>
              </a:rPr>
              <a:t>Произведения: 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«Андромаха», «Сутяги», «Британик», «Федра»</a:t>
            </a:r>
          </a:p>
        </p:txBody>
      </p:sp>
      <p:sp>
        <p:nvSpPr>
          <p:cNvPr id="23557" name="Прямоугольник 6"/>
          <p:cNvSpPr>
            <a:spLocks noChangeArrowheads="1"/>
          </p:cNvSpPr>
          <p:nvPr/>
        </p:nvSpPr>
        <p:spPr bwMode="auto">
          <a:xfrm>
            <a:off x="857250" y="3571875"/>
            <a:ext cx="550068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u="sng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Особенности театра Расина:</a:t>
            </a:r>
          </a:p>
          <a:p>
            <a:pPr>
              <a:buFont typeface="Wingdings" pitchFamily="2" charset="2"/>
              <a:buChar char="Ø"/>
            </a:pPr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Мужество жить;</a:t>
            </a:r>
          </a:p>
          <a:p>
            <a:pPr>
              <a:buFont typeface="Wingdings" pitchFamily="2" charset="2"/>
              <a:buChar char="Ø"/>
            </a:pPr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Сохранение верности своему долгу;</a:t>
            </a:r>
          </a:p>
          <a:p>
            <a:pPr>
              <a:buFont typeface="Wingdings" pitchFamily="2" charset="2"/>
              <a:buChar char="Ø"/>
            </a:pPr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Сохранение чувства собственного достоинства</a:t>
            </a:r>
          </a:p>
        </p:txBody>
      </p:sp>
      <p:pic>
        <p:nvPicPr>
          <p:cNvPr id="14344" name="Picture 8" descr="Картинка 51 из 124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1643050"/>
            <a:ext cx="2990850" cy="381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7781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530725"/>
          </a:xfrm>
        </p:spPr>
        <p:txBody>
          <a:bodyPr/>
          <a:lstStyle/>
          <a:p>
            <a:r>
              <a:rPr lang="ru-RU" dirty="0" smtClean="0"/>
              <a:t>Эпоха Возрождения во Франции не была отмечена особым расцветом театрального искусства. Предпринимаемые попытки создания новой драмы не имели успеха, публика по-прежне­му отдавала предпочтение средневековым фарсам и итальянской комедии масок. В XVII—XVIII вв. ситуация стала меняться, именно во Франции </a:t>
            </a:r>
            <a:r>
              <a:rPr lang="ru-RU" i="1" dirty="0" smtClean="0"/>
              <a:t>были </a:t>
            </a:r>
            <a:r>
              <a:rPr lang="ru-RU" dirty="0" smtClean="0"/>
              <a:t> сформулированы и получили дальнейшее разви­тие основные принципы </a:t>
            </a:r>
            <a:r>
              <a:rPr lang="ru-RU" b="1" dirty="0" err="1" smtClean="0"/>
              <a:t>классицистской</a:t>
            </a:r>
            <a:r>
              <a:rPr lang="ru-RU" b="1" dirty="0" smtClean="0"/>
              <a:t> драмы.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229600" cy="4530725"/>
          </a:xfrm>
        </p:spPr>
        <p:txBody>
          <a:bodyPr/>
          <a:lstStyle/>
          <a:p>
            <a:r>
              <a:rPr lang="ru-RU" dirty="0" smtClean="0"/>
              <a:t>В центре пьес Расина- конфликт между желаемым и действительностью, чувством и </a:t>
            </a:r>
            <a:r>
              <a:rPr lang="ru-RU" dirty="0" err="1" smtClean="0"/>
              <a:t>долгом,мучительный</a:t>
            </a:r>
            <a:r>
              <a:rPr lang="ru-RU" dirty="0" smtClean="0"/>
              <a:t> выбор, борьба добрых и неизменных начал.</a:t>
            </a:r>
          </a:p>
          <a:p>
            <a:r>
              <a:rPr lang="ru-RU" dirty="0" smtClean="0"/>
              <a:t>Особое значение Расин придавал соблюдению принципа правдоподобия. Но и здесь не обошлось нарушения правил </a:t>
            </a:r>
            <a:r>
              <a:rPr lang="ru-RU" dirty="0" err="1" smtClean="0"/>
              <a:t>классицизма.В</a:t>
            </a:r>
            <a:r>
              <a:rPr lang="ru-RU" dirty="0" smtClean="0"/>
              <a:t> «Федре», следуя закону трех единств, он максимально спрессовывал время, до предела ограничивал пространство действия.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5"/>
          <p:cNvSpPr>
            <a:spLocks noChangeArrowheads="1"/>
          </p:cNvSpPr>
          <p:nvPr/>
        </p:nvSpPr>
        <p:spPr bwMode="auto">
          <a:xfrm>
            <a:off x="3786188" y="571500"/>
            <a:ext cx="5357812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	Взгляды Ж. Расина: </a:t>
            </a:r>
          </a:p>
          <a:p>
            <a:endParaRPr lang="ru-RU" sz="1200" b="1" i="1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Человек </a:t>
            </a:r>
            <a:r>
              <a:rPr lang="ru-RU" sz="2400" u="sng">
                <a:latin typeface="Times New Roman" pitchFamily="18" charset="0"/>
                <a:cs typeface="Times New Roman" pitchFamily="18" charset="0"/>
              </a:rPr>
              <a:t>греховен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Надо думать о душе,</a:t>
            </a:r>
            <a:r>
              <a:rPr lang="ru-RU" sz="2400" u="sng">
                <a:latin typeface="Times New Roman" pitchFamily="18" charset="0"/>
                <a:cs typeface="Times New Roman" pitchFamily="18" charset="0"/>
              </a:rPr>
              <a:t> преодолевать грехи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, связанные со страстями;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Герой </a:t>
            </a:r>
            <a:r>
              <a:rPr lang="ru-RU" sz="2400" u="sng">
                <a:latin typeface="Times New Roman" pitchFamily="18" charset="0"/>
                <a:cs typeface="Times New Roman" pitchFamily="18" charset="0"/>
              </a:rPr>
              <a:t>невольно преступен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, но его 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можно оправдать с точки зрения общечеловеческого: </a:t>
            </a:r>
            <a:r>
              <a:rPr lang="ru-RU" sz="2400" u="sng">
                <a:latin typeface="Times New Roman" pitchFamily="18" charset="0"/>
                <a:cs typeface="Times New Roman" pitchFamily="18" charset="0"/>
              </a:rPr>
              <a:t>страсти владеют каждым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Противопоставляет душу и мораль, страсть и разум. Это трагический конфликт драматургии</a:t>
            </a:r>
          </a:p>
        </p:txBody>
      </p:sp>
      <p:pic>
        <p:nvPicPr>
          <p:cNvPr id="17416" name="Picture 8" descr="Файл:Britannicus Chauveau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714356"/>
            <a:ext cx="3357586" cy="46959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14313" y="5786438"/>
            <a:ext cx="85725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«Отравление </a:t>
            </a:r>
            <a:r>
              <a:rPr lang="ru-RU" sz="2400" dirty="0" err="1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Британика</a:t>
            </a: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». Иллюстрация Франсуа </a:t>
            </a:r>
            <a:r>
              <a:rPr lang="ru-RU" sz="2400" dirty="0" err="1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Шаво</a:t>
            </a: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,</a:t>
            </a:r>
            <a:r>
              <a:rPr lang="en-US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 1675 </a:t>
            </a: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г.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8"/>
          <p:cNvSpPr>
            <a:spLocks noChangeArrowheads="1"/>
          </p:cNvSpPr>
          <p:nvPr/>
        </p:nvSpPr>
        <p:spPr bwMode="auto">
          <a:xfrm>
            <a:off x="0" y="0"/>
            <a:ext cx="9144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-7935" bIns="31740" anchor="ctr">
            <a:spAutoFit/>
          </a:bodyPr>
          <a:lstStyle/>
          <a:p>
            <a:pPr eaLnBrk="0" hangingPunct="0"/>
            <a:r>
              <a:rPr lang="ru-RU"/>
              <a:t> </a:t>
            </a:r>
          </a:p>
        </p:txBody>
      </p:sp>
      <p:pic>
        <p:nvPicPr>
          <p:cNvPr id="16391" name="Picture 7" descr="Файл:Jacques-Louis David- Andromache Mourning Hecto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357166"/>
            <a:ext cx="3367945" cy="450059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500688" y="5143500"/>
            <a:ext cx="314325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Ж. Л. Давид. </a:t>
            </a:r>
            <a:r>
              <a:rPr lang="ru-RU" sz="2400" dirty="0" err="1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Андромаха</a:t>
            </a: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 у тела Гектора, 1783</a:t>
            </a:r>
          </a:p>
        </p:txBody>
      </p:sp>
      <p:sp>
        <p:nvSpPr>
          <p:cNvPr id="25605" name="Прямоугольник 7"/>
          <p:cNvSpPr>
            <a:spLocks noChangeArrowheads="1"/>
          </p:cNvSpPr>
          <p:nvPr/>
        </p:nvSpPr>
        <p:spPr bwMode="auto">
          <a:xfrm>
            <a:off x="214313" y="1928813"/>
            <a:ext cx="49291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Трагедия – конфликт чувства и долга, который приводит к смерти. </a:t>
            </a:r>
          </a:p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Страсти губят человека.</a:t>
            </a:r>
          </a:p>
        </p:txBody>
      </p:sp>
      <p:sp>
        <p:nvSpPr>
          <p:cNvPr id="25606" name="Прямоугольник 8"/>
          <p:cNvSpPr>
            <a:spLocks noChangeArrowheads="1"/>
          </p:cNvSpPr>
          <p:nvPr/>
        </p:nvSpPr>
        <p:spPr bwMode="auto">
          <a:xfrm>
            <a:off x="142875" y="428625"/>
            <a:ext cx="500062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i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«Андромаха» - </a:t>
            </a:r>
          </a:p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трагедия неразделенной любви, усугубленная сознанием греха.</a:t>
            </a:r>
            <a:r>
              <a:rPr lang="ru-RU" sz="2400" i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Andromaque 1668 title pag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3429000"/>
            <a:ext cx="1804757" cy="314041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500313" y="6215063"/>
            <a:ext cx="2373312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  <a:cs typeface="Times New Roman" pitchFamily="18" charset="0"/>
              </a:rPr>
              <a:t>Издание 1668 года</a:t>
            </a:r>
          </a:p>
        </p:txBody>
      </p:sp>
      <p:sp>
        <p:nvSpPr>
          <p:cNvPr id="25609" name="Прямоугольник 6"/>
          <p:cNvSpPr>
            <a:spLocks noChangeArrowheads="1"/>
          </p:cNvSpPr>
          <p:nvPr/>
        </p:nvSpPr>
        <p:spPr bwMode="auto">
          <a:xfrm>
            <a:off x="2357438" y="3357563"/>
            <a:ext cx="28575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600" i="1">
                <a:latin typeface="Times New Roman" pitchFamily="18" charset="0"/>
                <a:cs typeface="Times New Roman" pitchFamily="18" charset="0"/>
              </a:rPr>
              <a:t>Главное внимание уделяется вечной борьбе героя против неизбежной судьбы.   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4530725"/>
          </a:xfrm>
        </p:spPr>
        <p:txBody>
          <a:bodyPr/>
          <a:lstStyle/>
          <a:p>
            <a:r>
              <a:rPr lang="ru-RU" sz="2800" dirty="0" smtClean="0"/>
              <a:t>С именем </a:t>
            </a:r>
            <a:r>
              <a:rPr lang="ru-RU" sz="2800" b="1" dirty="0" smtClean="0"/>
              <a:t>Жана Батиста </a:t>
            </a:r>
            <a:r>
              <a:rPr lang="ru-RU" sz="2800" b="1" dirty="0" err="1" smtClean="0"/>
              <a:t>ПокленаМолье</a:t>
            </a:r>
            <a:r>
              <a:rPr lang="ru-RU" sz="2800" dirty="0" smtClean="0"/>
              <a:t>(1622—1673) связано блистательное развитие жанра «высокой комедии». В искусстве сатиры, казалось ему не было </a:t>
            </a:r>
            <a:r>
              <a:rPr lang="ru-RU" sz="2800" dirty="0" err="1" smtClean="0"/>
              <a:t>равных.Отвергая</a:t>
            </a:r>
            <a:r>
              <a:rPr lang="ru-RU" sz="2800" dirty="0" smtClean="0"/>
              <a:t> </a:t>
            </a:r>
            <a:r>
              <a:rPr lang="ru-RU" sz="2800" dirty="0" err="1" smtClean="0"/>
              <a:t>классицистскую</a:t>
            </a:r>
            <a:r>
              <a:rPr lang="ru-RU" sz="2800" dirty="0" smtClean="0"/>
              <a:t> теорию трех единств, Мольер постоянно нарушал строгие правила. Его критиковали со всех сторон, а он продолжал сочинять свои шедевры. Комедии «Тар­тюф» </a:t>
            </a:r>
            <a:r>
              <a:rPr lang="ru-RU" sz="2800" b="1" dirty="0" smtClean="0"/>
              <a:t>(1664), </a:t>
            </a:r>
            <a:r>
              <a:rPr lang="ru-RU" sz="2800" dirty="0" smtClean="0"/>
              <a:t>«Дон Жуан» </a:t>
            </a:r>
            <a:r>
              <a:rPr lang="ru-RU" sz="2800" b="1" dirty="0" smtClean="0"/>
              <a:t>(1665), </a:t>
            </a:r>
            <a:r>
              <a:rPr lang="ru-RU" sz="2800" dirty="0" smtClean="0"/>
              <a:t>«Мизант­роп» </a:t>
            </a:r>
            <a:r>
              <a:rPr lang="ru-RU" sz="2800" b="1" dirty="0" smtClean="0"/>
              <a:t>(1666), </a:t>
            </a:r>
            <a:r>
              <a:rPr lang="ru-RU" sz="2800" dirty="0" smtClean="0"/>
              <a:t>«Скупой» </a:t>
            </a:r>
            <a:r>
              <a:rPr lang="ru-RU" sz="2800" b="1" dirty="0" smtClean="0"/>
              <a:t>(1668), </a:t>
            </a:r>
            <a:r>
              <a:rPr lang="ru-RU" sz="2800" dirty="0" smtClean="0"/>
              <a:t>«Мещанин во дворянстве» </a:t>
            </a:r>
            <a:r>
              <a:rPr lang="ru-RU" sz="2800" b="1" dirty="0" smtClean="0"/>
              <a:t>(1670) </a:t>
            </a:r>
            <a:r>
              <a:rPr lang="ru-RU" sz="2800" dirty="0" smtClean="0"/>
              <a:t>составляют луч­шее, что написано великим комедиогра­фом. </a:t>
            </a:r>
            <a:endParaRPr lang="ru-RU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5" descr="Файл:Moliere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785794"/>
            <a:ext cx="3524254" cy="46679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42875" y="571500"/>
            <a:ext cx="4572000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Жан</a:t>
            </a:r>
            <a:r>
              <a:rPr lang="en-US" sz="36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3600" kern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ea typeface="+mj-ea"/>
                <a:cs typeface="+mj-cs"/>
              </a:rPr>
              <a:t>Батист </a:t>
            </a:r>
            <a:r>
              <a:rPr lang="ru-RU" sz="3600" kern="0" dirty="0" err="1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ea typeface="+mj-ea"/>
                <a:cs typeface="+mj-cs"/>
              </a:rPr>
              <a:t>Поклен</a:t>
            </a:r>
            <a:endParaRPr lang="en-US" sz="3600" kern="0" dirty="0">
              <a:solidFill>
                <a:schemeClr val="bg2">
                  <a:lumMod val="10000"/>
                  <a:lumOff val="9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  <a:ea typeface="+mj-ea"/>
              <a:cs typeface="+mj-cs"/>
            </a:endParaRPr>
          </a:p>
          <a:p>
            <a:pPr algn="ctr">
              <a:defRPr/>
            </a:pPr>
            <a:r>
              <a:rPr lang="en-US" sz="3600" kern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ea typeface="+mj-ea"/>
                <a:cs typeface="+mj-cs"/>
              </a:rPr>
              <a:t>(</a:t>
            </a:r>
            <a:r>
              <a:rPr lang="ru-RU" sz="3600" kern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ea typeface="+mj-ea"/>
                <a:cs typeface="+mj-cs"/>
              </a:rPr>
              <a:t>Мольер</a:t>
            </a:r>
            <a:r>
              <a:rPr lang="en-US" sz="3600" kern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ea typeface="+mj-ea"/>
                <a:cs typeface="+mj-cs"/>
              </a:rPr>
              <a:t>)</a:t>
            </a:r>
            <a:endParaRPr lang="ru-RU" sz="3600" kern="0" dirty="0">
              <a:solidFill>
                <a:schemeClr val="bg2">
                  <a:lumMod val="10000"/>
                  <a:lumOff val="9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  <a:ea typeface="+mj-ea"/>
              <a:cs typeface="+mj-cs"/>
            </a:endParaRPr>
          </a:p>
          <a:p>
            <a:pPr algn="ctr">
              <a:defRPr/>
            </a:pPr>
            <a:r>
              <a:rPr lang="ru-RU" sz="3600" kern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ea typeface="+mj-ea"/>
                <a:cs typeface="+mj-cs"/>
              </a:rPr>
              <a:t>1622-1673</a:t>
            </a:r>
            <a:endParaRPr lang="ru-RU" sz="3600" dirty="0">
              <a:solidFill>
                <a:schemeClr val="bg2">
                  <a:lumMod val="10000"/>
                  <a:lumOff val="9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Прямоугольник 4"/>
          <p:cNvSpPr>
            <a:spLocks noChangeArrowheads="1"/>
          </p:cNvSpPr>
          <p:nvPr/>
        </p:nvSpPr>
        <p:spPr bwMode="auto">
          <a:xfrm>
            <a:off x="357188" y="2428875"/>
            <a:ext cx="4714875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>
                <a:latin typeface="Monotype Corsiva" pitchFamily="66" charset="0"/>
              </a:rPr>
              <a:t>   </a:t>
            </a:r>
            <a:r>
              <a:rPr lang="ru-RU" sz="2800">
                <a:latin typeface="Monotype Corsiva" pitchFamily="66" charset="0"/>
              </a:rPr>
              <a:t>Комедии Мольера - сатиры </a:t>
            </a:r>
          </a:p>
          <a:p>
            <a:r>
              <a:rPr lang="ru-RU" sz="2800">
                <a:latin typeface="Monotype Corsiva" pitchFamily="66" charset="0"/>
              </a:rPr>
              <a:t>в   драматической    форме, </a:t>
            </a:r>
          </a:p>
          <a:p>
            <a:r>
              <a:rPr lang="ru-RU" sz="2800">
                <a:latin typeface="Monotype Corsiva" pitchFamily="66" charset="0"/>
              </a:rPr>
              <a:t>сатиры,  в которых    резкое </a:t>
            </a:r>
          </a:p>
          <a:p>
            <a:r>
              <a:rPr lang="ru-RU" sz="2800">
                <a:latin typeface="Monotype Corsiva" pitchFamily="66" charset="0"/>
              </a:rPr>
              <a:t>остроумное  перо  его предавало</a:t>
            </a:r>
          </a:p>
          <a:p>
            <a:r>
              <a:rPr lang="ru-RU" sz="2800">
                <a:latin typeface="Monotype Corsiva" pitchFamily="66" charset="0"/>
              </a:rPr>
              <a:t> на публичный позор невежество,</a:t>
            </a:r>
            <a:r>
              <a:rPr lang="en-US" sz="2800">
                <a:latin typeface="Monotype Corsiva" pitchFamily="66" charset="0"/>
              </a:rPr>
              <a:t> </a:t>
            </a:r>
            <a:r>
              <a:rPr lang="ru-RU" sz="2800">
                <a:latin typeface="Monotype Corsiva" pitchFamily="66" charset="0"/>
              </a:rPr>
              <a:t>глупость и подлость.</a:t>
            </a:r>
          </a:p>
          <a:p>
            <a:pPr algn="just"/>
            <a:r>
              <a:rPr lang="ru-RU" sz="2800">
                <a:latin typeface="Monotype Corsiva" pitchFamily="66" charset="0"/>
              </a:rPr>
              <a:t>                             В.Г. Белинский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3" y="285750"/>
            <a:ext cx="6215062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SzPct val="75000"/>
              <a:buFont typeface="Wingdings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Жан Батист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Поклен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происходил из старинной буржуазной семьи;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SzPct val="75000"/>
              <a:buFont typeface="Wingdings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Его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тец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был придворным обойщиком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камердинером Людовика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XIII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Рисунок 2" descr="Людовик XIII">
            <a:hlinkClick r:id="rId2" tooltip="&quot;Людовик XIII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357166"/>
            <a:ext cx="2714616" cy="30890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7653" name="Рисунок 7" descr="http://img0.liveinternet.ru/images/attach/b/1/7842/7842014_r_p_011d01864c02791093f66ed564e4bb7f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000240"/>
            <a:ext cx="5103577" cy="18573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TextBox 8"/>
          <p:cNvSpPr txBox="1"/>
          <p:nvPr/>
        </p:nvSpPr>
        <p:spPr>
          <a:xfrm>
            <a:off x="6643688" y="3571875"/>
            <a:ext cx="192087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  <a:cs typeface="Times New Roman" pitchFamily="18" charset="0"/>
              </a:rPr>
              <a:t>Людовик </a:t>
            </a:r>
            <a:r>
              <a:rPr lang="en-US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  <a:cs typeface="Times New Roman" pitchFamily="18" charset="0"/>
              </a:rPr>
              <a:t>XIII</a:t>
            </a:r>
            <a:endParaRPr lang="ru-RU" sz="2400" dirty="0">
              <a:solidFill>
                <a:schemeClr val="bg2">
                  <a:lumMod val="10000"/>
                  <a:lumOff val="9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7655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2518" y="4500570"/>
            <a:ext cx="3268615" cy="207170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785813" y="6396038"/>
            <a:ext cx="4786312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  <a:cs typeface="Arial" charset="0"/>
              </a:rPr>
              <a:t>Дом Мольера в </a:t>
            </a:r>
            <a:r>
              <a:rPr lang="ru-RU" sz="2400" dirty="0" err="1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  <a:cs typeface="Arial" charset="0"/>
              </a:rPr>
              <a:t>Отёй</a:t>
            </a: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  <a:cs typeface="Arial" charset="0"/>
              </a:rPr>
              <a:t>. Гравюра </a:t>
            </a:r>
            <a:r>
              <a:rPr lang="en-US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  <a:cs typeface="Arial" charset="0"/>
              </a:rPr>
              <a:t>XVIII</a:t>
            </a: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  <a:cs typeface="Arial" charset="0"/>
              </a:rPr>
              <a:t> в.</a:t>
            </a:r>
          </a:p>
        </p:txBody>
      </p:sp>
      <p:sp>
        <p:nvSpPr>
          <p:cNvPr id="27656" name="Прямоугольник 9"/>
          <p:cNvSpPr>
            <a:spLocks noChangeArrowheads="1"/>
          </p:cNvSpPr>
          <p:nvPr/>
        </p:nvSpPr>
        <p:spPr bwMode="auto">
          <a:xfrm>
            <a:off x="214313" y="4000500"/>
            <a:ext cx="57912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SzPct val="75000"/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Воспитывался в Клермонском колледже;</a:t>
            </a:r>
          </a:p>
          <a:p>
            <a:pPr>
              <a:buSzPct val="75000"/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Изучал право в Орлеане;</a:t>
            </a:r>
            <a:r>
              <a:rPr lang="ru-RU" sz="2400"/>
              <a:t> </a:t>
            </a:r>
          </a:p>
          <a:p>
            <a:pPr>
              <a:buSzPct val="75000"/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Заменял отца при дворе в качестве </a:t>
            </a:r>
          </a:p>
          <a:p>
            <a:pPr>
              <a:buSzPct val="75000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«королевского камердинера»;</a:t>
            </a:r>
          </a:p>
          <a:p>
            <a:pPr>
              <a:buSzPct val="75000"/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Отказывается от звания «королевского </a:t>
            </a:r>
          </a:p>
          <a:p>
            <a:pPr>
              <a:buSzPct val="75000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обойщика», посвящая себя театру.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71472" y="285728"/>
            <a:ext cx="8229600" cy="4530725"/>
          </a:xfrm>
        </p:spPr>
        <p:txBody>
          <a:bodyPr/>
          <a:lstStyle/>
          <a:p>
            <a:r>
              <a:rPr lang="ru-RU" sz="2800" dirty="0" smtClean="0"/>
              <a:t>В создании ярко обрисованных харак­теров, не лишенных пороков и слабостей, он не уступал в мастерстве самому Шекс­пиру. В «Тартюфе» он высмеял лицеме­рие и религиозное ханжество духовенства, в «Дон Жуане» — распутство и безнрав­ственность. Пьеса «Мизантроп» представ­ляет собой сатиру на высший дворянс­кий свет, в «Мещанине во дворянстве» вы­смеиваются ничем не оправданные пре­тензии буржуа, слепо подражающего дво­рянским нравам и обычаям. Неискрен­ность, интриги, неверность, пустословие, коварство и мелочность становятся глав­ным объектом его сатиры. </a:t>
            </a:r>
            <a:endParaRPr lang="ru-RU"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71990" cy="4530725"/>
          </a:xfrm>
        </p:spPr>
        <p:txBody>
          <a:bodyPr/>
          <a:lstStyle/>
          <a:p>
            <a:r>
              <a:rPr lang="ru-RU" dirty="0" smtClean="0"/>
              <a:t>Мольер прославился и как талантливый актер. Он и умер на сце­не, играя роль в собственной пьесе.</a:t>
            </a:r>
          </a:p>
          <a:p>
            <a:endParaRPr lang="ru-RU" dirty="0"/>
          </a:p>
        </p:txBody>
      </p:sp>
      <p:pic>
        <p:nvPicPr>
          <p:cNvPr id="4" name="Рисунок 2" descr="http://img-fotki.yandex.ru/get/3208/ntalie.c/0_65e3_594824c2_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928670"/>
            <a:ext cx="3312426" cy="514351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3"/>
          <p:cNvSpPr>
            <a:spLocks noChangeArrowheads="1"/>
          </p:cNvSpPr>
          <p:nvPr/>
        </p:nvSpPr>
        <p:spPr bwMode="auto">
          <a:xfrm>
            <a:off x="4643438" y="857250"/>
            <a:ext cx="39290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Представление «Мещанина во дворянстве» в Версале. 1670 г.</a:t>
            </a:r>
          </a:p>
        </p:txBody>
      </p:sp>
      <p:pic>
        <p:nvPicPr>
          <p:cNvPr id="35843" name="Picture 2" descr="http://fictionbook.ru/static/bookimages/00/59/06/00590662.bin.dir/h/_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3214688"/>
            <a:ext cx="3000375" cy="2571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844" name="Picture 5" descr="Картинка 17 из 7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86188" y="3143250"/>
            <a:ext cx="5076825" cy="35337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845" name="Picture 7" descr="Картинка 1 из 7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50" y="285750"/>
            <a:ext cx="4059238" cy="26431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5846" name="Прямоугольник 6"/>
          <p:cNvSpPr>
            <a:spLocks noChangeArrowheads="1"/>
          </p:cNvSpPr>
          <p:nvPr/>
        </p:nvSpPr>
        <p:spPr bwMode="auto">
          <a:xfrm>
            <a:off x="357188" y="5857875"/>
            <a:ext cx="31432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Представление «Мнимого больного» в Версале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14875" y="2500313"/>
            <a:ext cx="3560763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Открытый театр в Версале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0" y="714375"/>
            <a:ext cx="4429125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17 февраля 1673 г. во время представления комедии «Мнимый больной», в которой Мольер выступал в главной роли, драматургу стало плохо. </a:t>
            </a:r>
          </a:p>
        </p:txBody>
      </p:sp>
      <p:pic>
        <p:nvPicPr>
          <p:cNvPr id="5" name="Picture 2" descr="Картинка 13 из 1132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571480"/>
            <a:ext cx="4018388" cy="321471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6868" name="Прямоугольник 5"/>
          <p:cNvSpPr>
            <a:spLocks noChangeArrowheads="1"/>
          </p:cNvSpPr>
          <p:nvPr/>
        </p:nvSpPr>
        <p:spPr bwMode="auto">
          <a:xfrm>
            <a:off x="428625" y="4286250"/>
            <a:ext cx="46228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Начавшиеся судороги он сумел выдать за игру, так что спектакль не был сорван.</a:t>
            </a:r>
          </a:p>
          <a:p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Через несколько часов Мольер скончался.</a:t>
            </a:r>
          </a:p>
        </p:txBody>
      </p:sp>
      <p:pic>
        <p:nvPicPr>
          <p:cNvPr id="7" name="Рисунок 2" descr="http://www.molier.ru/images/molier_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2928934"/>
            <a:ext cx="2928958" cy="365258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Основные принципы драматургии и театра </a:t>
            </a:r>
            <a:r>
              <a:rPr lang="ru-RU" sz="3200" dirty="0" smtClean="0"/>
              <a:t>классицизма: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i="1" dirty="0" smtClean="0"/>
              <a:t>Строгое следование лучшим образцам античной драмы, соответствие учению Аристотеля и Горация.</a:t>
            </a:r>
          </a:p>
          <a:p>
            <a:pPr lvl="0"/>
            <a:r>
              <a:rPr lang="ru-RU" sz="2800" i="1" dirty="0" smtClean="0"/>
              <a:t>Соблюдение закона трех единств: места, времени и дей­ствия.</a:t>
            </a:r>
          </a:p>
          <a:p>
            <a:pPr lvl="0"/>
            <a:r>
              <a:rPr lang="ru-RU" sz="2800" dirty="0" smtClean="0"/>
              <a:t>Верность природе, правдоподобие. </a:t>
            </a:r>
          </a:p>
          <a:p>
            <a:pPr lvl="0"/>
            <a:r>
              <a:rPr lang="ru-RU" sz="2800" i="1" dirty="0" smtClean="0"/>
              <a:t>Постоянство характеристики героев.</a:t>
            </a:r>
            <a:r>
              <a:rPr lang="ru-RU" sz="2800" dirty="0" smtClean="0"/>
              <a:t> Характер героя должен быть выдержан от начала до конца пьесы.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5" descr="Картинка 35 из 1132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786058"/>
            <a:ext cx="3762375" cy="381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9939" name="Прямоугольник 7"/>
          <p:cNvSpPr>
            <a:spLocks noChangeArrowheads="1"/>
          </p:cNvSpPr>
          <p:nvPr/>
        </p:nvSpPr>
        <p:spPr bwMode="auto">
          <a:xfrm>
            <a:off x="285750" y="285750"/>
            <a:ext cx="850106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>
                <a:solidFill>
                  <a:srgbClr val="FFFFFF"/>
                </a:solidFill>
              </a:rPr>
              <a:t>      </a:t>
            </a:r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 основе произведений:</a:t>
            </a:r>
          </a:p>
          <a:p>
            <a:pPr>
              <a:buSzPct val="75000"/>
              <a:buFont typeface="Wingdings" pitchFamily="2" charset="2"/>
              <a:buChar char="v"/>
            </a:pPr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Античное наследие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(обращается к сюжетам и персонажам</a:t>
            </a:r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Плавта и Теренция);</a:t>
            </a:r>
            <a:endParaRPr lang="ru-RU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SzPct val="75000"/>
              <a:buFont typeface="Wingdings" pitchFamily="2" charset="2"/>
              <a:buChar char="v"/>
            </a:pPr>
            <a:r>
              <a:rPr lang="ru-RU" sz="2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Фарс</a:t>
            </a:r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(бытовой сюжет комического характера, современные герои, интриги, резкие выходки, переодевания);</a:t>
            </a:r>
          </a:p>
          <a:p>
            <a:pPr>
              <a:buSzPct val="75000"/>
              <a:buFont typeface="Wingdings" pitchFamily="2" charset="2"/>
              <a:buChar char="v"/>
            </a:pPr>
            <a:r>
              <a:rPr lang="ru-RU" sz="2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Комедия масок </a:t>
            </a:r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(маска как характеристика героя);</a:t>
            </a:r>
          </a:p>
        </p:txBody>
      </p:sp>
      <p:sp>
        <p:nvSpPr>
          <p:cNvPr id="39940" name="Прямоугольник 5"/>
          <p:cNvSpPr>
            <a:spLocks noChangeArrowheads="1"/>
          </p:cNvSpPr>
          <p:nvPr/>
        </p:nvSpPr>
        <p:spPr bwMode="auto">
          <a:xfrm>
            <a:off x="4357688" y="3000375"/>
            <a:ext cx="45720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Мольеровский смех стал </a:t>
            </a:r>
            <a:r>
              <a:rPr lang="ru-RU" sz="2800" u="sng">
                <a:latin typeface="Times New Roman" pitchFamily="18" charset="0"/>
                <a:cs typeface="Times New Roman" pitchFamily="18" charset="0"/>
              </a:rPr>
              <a:t>«смехом сквозь слезы» </a:t>
            </a:r>
          </a:p>
          <a:p>
            <a:endParaRPr lang="ru-RU" sz="2400" u="sng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Главная мысль любой пьесы сводилась к тому, что жить среди людей и сохранять благородство души невозможно. 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Прямоугольник 3"/>
          <p:cNvSpPr>
            <a:spLocks noChangeArrowheads="1"/>
          </p:cNvSpPr>
          <p:nvPr/>
        </p:nvSpPr>
        <p:spPr bwMode="auto">
          <a:xfrm>
            <a:off x="1571625" y="928688"/>
            <a:ext cx="45720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/>
          </a:p>
        </p:txBody>
      </p:sp>
      <p:sp>
        <p:nvSpPr>
          <p:cNvPr id="49155" name="Прямоугольник 4"/>
          <p:cNvSpPr>
            <a:spLocks noChangeArrowheads="1"/>
          </p:cNvSpPr>
          <p:nvPr/>
        </p:nvSpPr>
        <p:spPr bwMode="auto">
          <a:xfrm>
            <a:off x="4286250" y="500063"/>
            <a:ext cx="47148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 Комедии (более 30) </a:t>
            </a:r>
            <a:r>
              <a:rPr lang="ru-RU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высмеивали конкретный, определенный порок 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ханжество, подозрительность, лицемерие, тупость, легкомыслие, чванство, дворянскую спесь и жадность буржуа)</a:t>
            </a:r>
            <a:r>
              <a:rPr lang="ru-RU" sz="2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pic>
        <p:nvPicPr>
          <p:cNvPr id="5" name="Picture 7" descr="Картинка 66 из 1132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3643850"/>
            <a:ext cx="4357718" cy="28942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2" descr="Картинка 178 из 1132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500042"/>
            <a:ext cx="3889798" cy="3143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0966" name="Прямоугольник 6"/>
          <p:cNvSpPr>
            <a:spLocks noChangeArrowheads="1"/>
          </p:cNvSpPr>
          <p:nvPr/>
        </p:nvSpPr>
        <p:spPr bwMode="auto">
          <a:xfrm>
            <a:off x="428625" y="4143375"/>
            <a:ext cx="378618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Мольер утверждал тем самым бессмертие многих нравственных проблем, и сегодня злободневных.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Прямоугольник 3"/>
          <p:cNvSpPr>
            <a:spLocks noChangeArrowheads="1"/>
          </p:cNvSpPr>
          <p:nvPr/>
        </p:nvSpPr>
        <p:spPr bwMode="auto">
          <a:xfrm>
            <a:off x="285750" y="714375"/>
            <a:ext cx="5929313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Мольер пародировал господствующую в литературе прециозность, высмеивал надутых жеманниц и напыщенных поэтов салона Рамбулье, искусственную речь и манеры. Поэт выставлял на осмеяние притворные чувства людей, принимавших вычурно-поэтический облик и ненавистной ему фальшь в театре.</a:t>
            </a:r>
          </a:p>
        </p:txBody>
      </p:sp>
      <p:sp>
        <p:nvSpPr>
          <p:cNvPr id="41987" name="Прямоугольник 4"/>
          <p:cNvSpPr>
            <a:spLocks noChangeArrowheads="1"/>
          </p:cNvSpPr>
          <p:nvPr/>
        </p:nvSpPr>
        <p:spPr bwMode="auto">
          <a:xfrm>
            <a:off x="928688" y="285750"/>
            <a:ext cx="39925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«Смешные жеманницы» 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8" name="Прямоугольник 5"/>
          <p:cNvSpPr>
            <a:spLocks noChangeArrowheads="1"/>
          </p:cNvSpPr>
          <p:nvPr/>
        </p:nvSpPr>
        <p:spPr bwMode="auto">
          <a:xfrm>
            <a:off x="3500438" y="4357688"/>
            <a:ext cx="528637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 «Жеманницах» Мольер показывал, как сословная спесь заставляет людей отказываться от естественного поведения и превращает их в глупых, безжизненных кукол.</a:t>
            </a:r>
          </a:p>
        </p:txBody>
      </p:sp>
      <p:pic>
        <p:nvPicPr>
          <p:cNvPr id="71684" name="Picture 4" descr="Картинка 16 из 8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500042"/>
            <a:ext cx="2674639" cy="37147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1686" name="Picture 6" descr="C:\Documents and Settings\alex\Мои документы\Рисунок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71472" y="3786190"/>
            <a:ext cx="2643206" cy="29180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071563" y="2286000"/>
            <a:ext cx="6715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 eaLnBrk="0" hangingPunct="0">
              <a:defRPr/>
            </a:pPr>
            <a:endParaRPr lang="ru-RU" sz="2800" kern="0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49156" name="Picture 2" descr="Картинка 5 из 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929066"/>
            <a:ext cx="3286128" cy="24645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9157" name="Picture 4" descr="Картинка 226 из 1132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57166"/>
            <a:ext cx="2182431" cy="37147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9158" name="Picture 8" descr="Картинка 250 из 1132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286256"/>
            <a:ext cx="2928958" cy="224849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extBox 1"/>
          <p:cNvSpPr txBox="1"/>
          <p:nvPr/>
        </p:nvSpPr>
        <p:spPr>
          <a:xfrm>
            <a:off x="2643188" y="214313"/>
            <a:ext cx="6286500" cy="4216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«Тартюф, или обманщик»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В доверие к хозяину дома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Оргону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втирается молодой человек, разыгрывающий из себя скромного, благородного, набожного, бескорыстного человека. Истинная сущность Тартюфа проявляется лишь тогда, когда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Оргон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переписывает на него дом и свои капиталы. Лишь вмешательство Короля, наводящего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справедливость позволяет пьесе остаться комедией.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6396038"/>
            <a:ext cx="3754438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  <a:cs typeface="Times New Roman" pitchFamily="18" charset="0"/>
              </a:rPr>
              <a:t>М. Боярский в роли Тартюфа</a:t>
            </a:r>
            <a:endParaRPr lang="ru-RU" sz="2400" dirty="0">
              <a:solidFill>
                <a:schemeClr val="bg2">
                  <a:lumMod val="10000"/>
                  <a:lumOff val="9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Прямоугольник 1"/>
          <p:cNvSpPr>
            <a:spLocks noChangeArrowheads="1"/>
          </p:cNvSpPr>
          <p:nvPr/>
        </p:nvSpPr>
        <p:spPr bwMode="auto">
          <a:xfrm>
            <a:off x="142875" y="5072063"/>
            <a:ext cx="900112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i="1">
                <a:latin typeface="Times New Roman" pitchFamily="18" charset="0"/>
                <a:cs typeface="Times New Roman" pitchFamily="18" charset="0"/>
              </a:rPr>
              <a:t>«На мой взгляд, комедия изображает благочестие в таких отвратительных красках, что, скажу не колеблясь, если бы пьеса была написана в мое время, я не позволил бы ставить ее на сцене»</a:t>
            </a:r>
          </a:p>
          <a:p>
            <a:r>
              <a:rPr lang="ru-RU" sz="2400" i="1">
                <a:latin typeface="Times New Roman" pitchFamily="18" charset="0"/>
                <a:cs typeface="Times New Roman" pitchFamily="18" charset="0"/>
              </a:rPr>
              <a:t>								Наполеон</a:t>
            </a:r>
            <a:endParaRPr lang="ru-RU"/>
          </a:p>
        </p:txBody>
      </p:sp>
      <p:sp>
        <p:nvSpPr>
          <p:cNvPr id="44035" name="Прямоугольник 2"/>
          <p:cNvSpPr>
            <a:spLocks noChangeArrowheads="1"/>
          </p:cNvSpPr>
          <p:nvPr/>
        </p:nvSpPr>
        <p:spPr bwMode="auto">
          <a:xfrm>
            <a:off x="214313" y="357188"/>
            <a:ext cx="6000750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     По настоянию королевы-матери пьеса была запрещена. Спустя пять лет, после ее смерти, комедия была разрешена к представлению. Сыграла роль и благополучная концовка пьесы. В течение сезона она прошла </a:t>
            </a:r>
            <a:r>
              <a:rPr lang="ru-RU" sz="2200" u="sng">
                <a:latin typeface="Times New Roman" pitchFamily="18" charset="0"/>
                <a:cs typeface="Times New Roman" pitchFamily="18" charset="0"/>
              </a:rPr>
              <a:t>43 раза. </a:t>
            </a:r>
          </a:p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     Хроникер Робина писал: </a:t>
            </a:r>
          </a:p>
          <a:p>
            <a:r>
              <a:rPr lang="ru-RU" sz="2200" i="1">
                <a:latin typeface="Times New Roman" pitchFamily="18" charset="0"/>
                <a:cs typeface="Times New Roman" pitchFamily="18" charset="0"/>
              </a:rPr>
              <a:t>«Любопытство было так велико, что толпа, как природа, заполняла каждое пустое местечко. Многих чуть не задавили в театре».</a:t>
            </a:r>
          </a:p>
        </p:txBody>
      </p:sp>
      <p:pic>
        <p:nvPicPr>
          <p:cNvPr id="4" name="Picture 4" descr="Картинка 176 из 1132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428604"/>
            <a:ext cx="2714644" cy="344716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4037" name="Прямоугольник 4"/>
          <p:cNvSpPr>
            <a:spLocks noChangeArrowheads="1"/>
          </p:cNvSpPr>
          <p:nvPr/>
        </p:nvSpPr>
        <p:spPr bwMode="auto">
          <a:xfrm>
            <a:off x="714375" y="4000500"/>
            <a:ext cx="721518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200" i="1">
                <a:latin typeface="Times New Roman" pitchFamily="18" charset="0"/>
                <a:cs typeface="Times New Roman" pitchFamily="18" charset="0"/>
              </a:rPr>
              <a:t>«По-видимому, ваше величество, мне не надо больше писать комедий, если тартюфы одерживают верх».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							       Мольер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Box 2"/>
          <p:cNvSpPr txBox="1">
            <a:spLocks noChangeArrowheads="1"/>
          </p:cNvSpPr>
          <p:nvPr/>
        </p:nvSpPr>
        <p:spPr bwMode="auto">
          <a:xfrm>
            <a:off x="428625" y="285750"/>
            <a:ext cx="550068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«Дон-Жуан»</a:t>
            </a:r>
          </a:p>
          <a:p>
            <a:pPr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   В основу пьесы Мольер положил испанскую легенду о Дон Жуане - неотразимом обольстителе женщин, попирающем законы божеские и человеческие. </a:t>
            </a:r>
          </a:p>
        </p:txBody>
      </p:sp>
      <p:sp>
        <p:nvSpPr>
          <p:cNvPr id="50179" name="Прямоугольник 3"/>
          <p:cNvSpPr>
            <a:spLocks noChangeArrowheads="1"/>
          </p:cNvSpPr>
          <p:nvPr/>
        </p:nvSpPr>
        <p:spPr bwMode="auto">
          <a:xfrm>
            <a:off x="3357563" y="3286125"/>
            <a:ext cx="23574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Николай Гяуров в роли Дон Жуана</a:t>
            </a:r>
          </a:p>
        </p:txBody>
      </p:sp>
      <p:pic>
        <p:nvPicPr>
          <p:cNvPr id="50180" name="Picture 2" descr="Николай Гяуров в роли Дон Жуан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188" y="428604"/>
            <a:ext cx="2730883" cy="37147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0181" name="Picture 4" descr="Картинка 7 из 31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741830"/>
            <a:ext cx="3071833" cy="392566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5062" name="Прямоугольник 5"/>
          <p:cNvSpPr>
            <a:spLocks noChangeArrowheads="1"/>
          </p:cNvSpPr>
          <p:nvPr/>
        </p:nvSpPr>
        <p:spPr bwMode="auto">
          <a:xfrm>
            <a:off x="3571875" y="4357688"/>
            <a:ext cx="55721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Образ Дон Жуана Мольер наделил бытовыми чертами французского аристократа XVII века - титулованного развратника, беспринципного, лицемерного, наглого, циничного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и жестокого наследника феодальных прав</a:t>
            </a:r>
            <a:r>
              <a:rPr lang="ru-RU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6" name="Picture 3" descr="Картинка 36 из 1132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3929066"/>
            <a:ext cx="4513262" cy="278606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6083" name="TextBox 1"/>
          <p:cNvSpPr txBox="1">
            <a:spLocks noChangeArrowheads="1"/>
          </p:cNvSpPr>
          <p:nvPr/>
        </p:nvSpPr>
        <p:spPr bwMode="auto">
          <a:xfrm>
            <a:off x="214313" y="142875"/>
            <a:ext cx="8643937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«Скупой»</a:t>
            </a:r>
          </a:p>
          <a:p>
            <a:pPr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  В комедии «Скупой» Мольер мастерски рисует отталкивающий образ скряги Гарпагона, у которого страсть к накопительству приняла патологический характер и заглушила все человеческие чувства. </a:t>
            </a:r>
          </a:p>
        </p:txBody>
      </p:sp>
      <p:pic>
        <p:nvPicPr>
          <p:cNvPr id="51203" name="Picture 2" descr="Скупой (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2000240"/>
            <a:ext cx="3871286" cy="22860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1204" name="Picture 4" descr="Скупой (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429132"/>
            <a:ext cx="3857625" cy="227806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1205" name="Rectangle 1"/>
          <p:cNvSpPr>
            <a:spLocks noChangeArrowheads="1"/>
          </p:cNvSpPr>
          <p:nvPr/>
        </p:nvSpPr>
        <p:spPr bwMode="auto">
          <a:xfrm rot="10800000" flipV="1">
            <a:off x="357188" y="3857625"/>
            <a:ext cx="4429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Сцена из пьесы Мольера «Скупой»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57750" y="3786188"/>
            <a:ext cx="4005263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Луис де </a:t>
            </a:r>
            <a:r>
              <a:rPr lang="ru-RU" sz="2400" dirty="0" err="1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Фюнес</a:t>
            </a: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  <a:cs typeface="Times New Roman" pitchFamily="18" charset="0"/>
              </a:rPr>
              <a:t> в роли Гарпагона</a:t>
            </a: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 </a:t>
            </a:r>
          </a:p>
        </p:txBody>
      </p:sp>
      <p:pic>
        <p:nvPicPr>
          <p:cNvPr id="46089" name="Picture 9" descr="http://art.1september.ru/2010/06/21-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1852638"/>
            <a:ext cx="2528879" cy="19240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42875" y="2428875"/>
            <a:ext cx="1928813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dirty="0">
                <a:solidFill>
                  <a:schemeClr val="accent1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Эскиз декорации</a:t>
            </a:r>
            <a:endParaRPr lang="en-US" sz="2200" dirty="0">
              <a:solidFill>
                <a:schemeClr val="accent1">
                  <a:lumMod val="20000"/>
                  <a:lumOff val="80000"/>
                </a:schemeClr>
              </a:solidFill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Л. </a:t>
            </a:r>
            <a:r>
              <a:rPr lang="ru-RU" sz="22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Бурначини</a:t>
            </a:r>
            <a:r>
              <a:rPr lang="ru-RU" sz="2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. </a:t>
            </a:r>
            <a:r>
              <a:rPr lang="ru-RU" sz="22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Ок</a:t>
            </a:r>
            <a:r>
              <a:rPr lang="ru-RU" sz="2200" dirty="0">
                <a:solidFill>
                  <a:schemeClr val="accent1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. 1700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1" name="Picture 6" descr="Полный размер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7166"/>
            <a:ext cx="2342599" cy="35004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2714625" y="285750"/>
            <a:ext cx="6215063" cy="3846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   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«Мнимый больной»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Арган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воображающий себя больным,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является игрушкой в руках недобросовестных и невежественных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врачей.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Мольер нападает на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шарлатанов-врачей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так же, как он нападал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прочих лжеучёных.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2227" name="Picture 2" descr="Мнимый больной - кадр 1 (00:02:51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4995" y="4143380"/>
            <a:ext cx="3371847" cy="25717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2228" name="Picture 2" descr="Картинка 145 из 27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1643050"/>
            <a:ext cx="2827337" cy="21669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2229" name="Picture 4" descr="Картинка 181 из 27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143380"/>
            <a:ext cx="3571900" cy="2491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2230" name="Прямоугольник 5"/>
          <p:cNvSpPr>
            <a:spLocks noChangeArrowheads="1"/>
          </p:cNvSpPr>
          <p:nvPr/>
        </p:nvSpPr>
        <p:spPr bwMode="auto">
          <a:xfrm>
            <a:off x="357188" y="3429000"/>
            <a:ext cx="2263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Василий Бочкарев</a:t>
            </a:r>
          </a:p>
        </p:txBody>
      </p:sp>
      <p:sp>
        <p:nvSpPr>
          <p:cNvPr id="52232" name="Прямоугольник 7"/>
          <p:cNvSpPr>
            <a:spLocks noChangeArrowheads="1"/>
          </p:cNvSpPr>
          <p:nvPr/>
        </p:nvSpPr>
        <p:spPr bwMode="auto">
          <a:xfrm>
            <a:off x="7143750" y="6143625"/>
            <a:ext cx="18145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Олег Ефремов</a:t>
            </a:r>
          </a:p>
        </p:txBody>
      </p:sp>
      <p:pic>
        <p:nvPicPr>
          <p:cNvPr id="47114" name="Picture 10" descr="http://art.1september.ru/2010/06/21-7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857620" y="4143380"/>
            <a:ext cx="1457325" cy="2362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8" y="285750"/>
            <a:ext cx="5715000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«Мещанин во дворянстве»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Это самая злая сатира на буржуазию, подражающую дворянству. Мольер не щадит здесь красок для осмеяния богатого буржуа Журдена, который лезет изо всех сил в дворянство. С ещё большим презрением он изображает находящегося на содержании у Журдена знатного мошенника и паразита </a:t>
            </a:r>
            <a:r>
              <a:rPr lang="ru-RU" sz="2400" dirty="0" err="1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Доранта</a:t>
            </a:r>
            <a:endParaRPr lang="ru-RU" sz="24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2" name="Picture 2" descr="Картинка 114 из 121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4883" y="214290"/>
            <a:ext cx="2650528" cy="36433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3253" name="Picture 6" descr="Картинка 115 из 121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3857628"/>
            <a:ext cx="3500462" cy="280361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857625" y="4071938"/>
            <a:ext cx="3643313" cy="26781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- «отрезвить буржуазию, внушить ей чувство собственного достоинства, мысль, что она должна создать собственную культуру»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		       </a:t>
            </a:r>
            <a:r>
              <a:rPr lang="ru-RU" sz="2400" dirty="0" err="1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Фриче</a:t>
            </a:r>
            <a:endParaRPr lang="ru-RU" sz="24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00313" y="3857625"/>
            <a:ext cx="117157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  <a:cs typeface="Times New Roman" pitchFamily="18" charset="0"/>
              </a:rPr>
              <a:t>В. </a:t>
            </a:r>
            <a:r>
              <a:rPr lang="ru-RU" sz="2400" dirty="0" err="1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  <a:cs typeface="Times New Roman" pitchFamily="18" charset="0"/>
              </a:rPr>
              <a:t>Этуш</a:t>
            </a:r>
            <a:endParaRPr lang="ru-RU" sz="2400" dirty="0">
              <a:solidFill>
                <a:schemeClr val="bg2">
                  <a:lumMod val="10000"/>
                  <a:lumOff val="9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8136" name="Picture 8" descr="http://art.1september.ru/2010/06/21-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6644" y="4071942"/>
            <a:ext cx="1628776" cy="25893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43563" y="357188"/>
            <a:ext cx="3286125" cy="1262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Мольер был великим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драматургом и гениальным актёром.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313" y="3857625"/>
            <a:ext cx="5072062" cy="2678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Monotype Corsiva" pitchFamily="66" charset="0"/>
                <a:cs typeface="Times New Roman" pitchFamily="18" charset="0"/>
              </a:rPr>
              <a:t>  «Он был актёром с головы до ног.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Monotype Corsiva" pitchFamily="66" charset="0"/>
                <a:cs typeface="Times New Roman" pitchFamily="18" charset="0"/>
              </a:rPr>
              <a:t>Одним шагом, улыбкой, взглядом, кивком головы он сообщал больше, чем величайший говорун в свете мог бы рассказать за целый час», 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писал о нём один из современников</a:t>
            </a:r>
            <a:r>
              <a:rPr lang="ru-RU" sz="2800" dirty="0">
                <a:latin typeface="Monotype Corsiva" pitchFamily="66" charset="0"/>
                <a:cs typeface="Times New Roman" pitchFamily="18" charset="0"/>
              </a:rPr>
              <a:t>.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6" name="Picture 6" descr="Картинка 23 из 1132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5076825" cy="3352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7" descr="Картинка 7 из 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1785926"/>
            <a:ext cx="2981325" cy="381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143500" y="5786438"/>
            <a:ext cx="3857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Мольер в роли Цезаря. «Смерть Помпея» П.Корнеля.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229600" cy="4530725"/>
          </a:xfrm>
        </p:spPr>
        <p:txBody>
          <a:bodyPr/>
          <a:lstStyle/>
          <a:p>
            <a:pPr lvl="0"/>
            <a:r>
              <a:rPr lang="ru-RU" sz="2800" i="1" dirty="0" smtClean="0"/>
              <a:t>Строгое деление на </a:t>
            </a:r>
            <a:r>
              <a:rPr lang="ru-RU" sz="2800" i="1" dirty="0" err="1" smtClean="0"/>
              <a:t>жанры.Трагедия</a:t>
            </a:r>
            <a:r>
              <a:rPr lang="ru-RU" sz="2800" dirty="0" smtClean="0"/>
              <a:t> призвана очищать людские нравы страхом и </a:t>
            </a:r>
            <a:r>
              <a:rPr lang="ru-RU" sz="2800" dirty="0" err="1" smtClean="0"/>
              <a:t>страданием.</a:t>
            </a:r>
            <a:r>
              <a:rPr lang="ru-RU" sz="2800" i="1" dirty="0" err="1" smtClean="0"/>
              <a:t>Комедия</a:t>
            </a:r>
            <a:r>
              <a:rPr lang="ru-RU" sz="2800" dirty="0" smtClean="0"/>
              <a:t> призвана исправлять человеческие нравы посредством осмеяния героев пьес.</a:t>
            </a:r>
          </a:p>
          <a:p>
            <a:pPr lvl="0"/>
            <a:r>
              <a:rPr lang="ru-RU" sz="2800" i="1" dirty="0" smtClean="0"/>
              <a:t>Неожиданная поучительная раз­вязка действия.</a:t>
            </a:r>
            <a:r>
              <a:rPr lang="ru-RU" sz="2800" dirty="0" smtClean="0"/>
              <a:t> Любая пьеса должна внушить зрителю мысль, что порок спра­ведливо наказан, а добродетель торжест­вует.</a:t>
            </a:r>
          </a:p>
          <a:p>
            <a:r>
              <a:rPr lang="ru-RU" sz="2800" dirty="0" smtClean="0"/>
              <a:t>Строго следовать всем этим принципам было трудно, они постоянно нарушались и своеобразно трансформировались в творчестве драматургов.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4530725"/>
          </a:xfrm>
        </p:spPr>
        <p:txBody>
          <a:bodyPr/>
          <a:lstStyle/>
          <a:p>
            <a:r>
              <a:rPr lang="ru-RU" dirty="0" smtClean="0"/>
              <a:t>Во второй половине XVIII в. французский драматический театр был представлен такими блистательными именами, как Вольтер и Бомарше</a:t>
            </a:r>
            <a:endParaRPr lang="ru-RU" dirty="0"/>
          </a:p>
        </p:txBody>
      </p:sp>
      <p:pic>
        <p:nvPicPr>
          <p:cNvPr id="92162" name="Picture 2" descr="http://riara.com.ua/wp-content/uploads/2019/12/883d7475272e4c9321765cd3c4789365-234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571743"/>
            <a:ext cx="3071834" cy="3938249"/>
          </a:xfrm>
          <a:prstGeom prst="rect">
            <a:avLst/>
          </a:prstGeom>
          <a:noFill/>
        </p:spPr>
      </p:pic>
      <p:pic>
        <p:nvPicPr>
          <p:cNvPr id="92164" name="Picture 4" descr="https://ziyouz.uz/wp-content/uploads/2018/03/bomarshe-160x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5894" y="2714620"/>
            <a:ext cx="3086122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4530725"/>
          </a:xfrm>
        </p:spPr>
        <p:txBody>
          <a:bodyPr/>
          <a:lstStyle/>
          <a:p>
            <a:r>
              <a:rPr lang="ru-RU" b="1" dirty="0" smtClean="0"/>
              <a:t>Вольтер (1694</a:t>
            </a:r>
            <a:r>
              <a:rPr lang="ru-RU" dirty="0" smtClean="0"/>
              <a:t>—</a:t>
            </a:r>
            <a:r>
              <a:rPr lang="ru-RU" b="1" dirty="0" smtClean="0"/>
              <a:t>1778) </a:t>
            </a:r>
            <a:r>
              <a:rPr lang="ru-RU" dirty="0" smtClean="0"/>
              <a:t>был сторонником </a:t>
            </a:r>
            <a:r>
              <a:rPr lang="ru-RU" dirty="0" err="1" smtClean="0"/>
              <a:t>классицистской</a:t>
            </a:r>
            <a:r>
              <a:rPr lang="ru-RU" dirty="0" smtClean="0"/>
              <a:t> траге­дии Корнеля и Расина. Он писал для театральной сцены в течение шестидесяти лет. В центре его трагедий («Эдип», «Брут», «</a:t>
            </a:r>
            <a:r>
              <a:rPr lang="ru-RU" dirty="0" err="1" smtClean="0"/>
              <a:t>Танк-ред</a:t>
            </a:r>
            <a:r>
              <a:rPr lang="ru-RU" dirty="0" smtClean="0"/>
              <a:t>», «Заира», </a:t>
            </a:r>
            <a:r>
              <a:rPr lang="ru-RU" b="1" dirty="0" smtClean="0"/>
              <a:t>«Магомет») </a:t>
            </a:r>
            <a:r>
              <a:rPr lang="ru-RU" dirty="0" smtClean="0"/>
              <a:t>лежит конфликт между чувством и дол­гом. Свою главную задачу он видел в воспитании идеалов добра и справедливости.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572560" cy="4530725"/>
          </a:xfrm>
        </p:spPr>
        <p:txBody>
          <a:bodyPr/>
          <a:lstStyle/>
          <a:p>
            <a:r>
              <a:rPr lang="ru-RU" sz="2800" dirty="0" smtClean="0"/>
              <a:t>Достойным преемником Мольера на сцене знаменитого театра </a:t>
            </a:r>
            <a:r>
              <a:rPr lang="ru-RU" sz="2800" dirty="0" err="1" smtClean="0"/>
              <a:t>французскойкомедии</a:t>
            </a:r>
            <a:r>
              <a:rPr lang="ru-RU" sz="2800" dirty="0" smtClean="0"/>
              <a:t> («Комедия </a:t>
            </a:r>
            <a:r>
              <a:rPr lang="ru-RU" sz="2800" dirty="0" err="1" smtClean="0"/>
              <a:t>Франсез</a:t>
            </a:r>
            <a:r>
              <a:rPr lang="ru-RU" sz="2800" dirty="0" smtClean="0"/>
              <a:t>») стал </a:t>
            </a:r>
            <a:r>
              <a:rPr lang="ru-RU" sz="2800" b="1" dirty="0" smtClean="0"/>
              <a:t>Пьер Огюстен Бомарше (1732—1709). </a:t>
            </a:r>
            <a:r>
              <a:rPr lang="ru-RU" sz="2800" b="1" dirty="0" err="1" smtClean="0"/>
              <a:t>Его</a:t>
            </a:r>
            <a:r>
              <a:rPr lang="ru-RU" sz="2800" dirty="0" err="1" smtClean="0"/>
              <a:t>знаменитая</a:t>
            </a:r>
            <a:r>
              <a:rPr lang="ru-RU" sz="2800" dirty="0" smtClean="0"/>
              <a:t> трилогия о цирюльнике Фигаро — «Се­вильский цирюльник» </a:t>
            </a:r>
            <a:r>
              <a:rPr lang="ru-RU" sz="2800" b="1" dirty="0" smtClean="0"/>
              <a:t>(1775), </a:t>
            </a:r>
            <a:r>
              <a:rPr lang="ru-RU" sz="2800" dirty="0" smtClean="0"/>
              <a:t>«Женитьба Фигаро» </a:t>
            </a:r>
            <a:r>
              <a:rPr lang="ru-RU" sz="2800" b="1" dirty="0" smtClean="0"/>
              <a:t>(1784) </a:t>
            </a:r>
            <a:r>
              <a:rPr lang="ru-RU" sz="2800" dirty="0" smtClean="0"/>
              <a:t>и «Преступная мать» </a:t>
            </a:r>
            <a:r>
              <a:rPr lang="ru-RU" sz="2800" b="1" dirty="0" smtClean="0"/>
              <a:t>(1792) </a:t>
            </a:r>
            <a:r>
              <a:rPr lang="ru-RU" sz="2800" dirty="0" smtClean="0"/>
              <a:t>имела необычай­ный успех у французской публики. Главный герой, сын неизвестных родителей, украденный в детстве разбойниками, приложил немало усилий для того, чтобы проложить себе дорогу в жизни. На сюжеты пьес Бомарше Моцарт </a:t>
            </a:r>
            <a:r>
              <a:rPr lang="ru-RU" sz="2800" b="1" dirty="0" smtClean="0"/>
              <a:t>(1786) </a:t>
            </a:r>
            <a:r>
              <a:rPr lang="ru-RU" sz="2800" dirty="0" smtClean="0"/>
              <a:t>и Дж. Россини </a:t>
            </a:r>
            <a:r>
              <a:rPr lang="ru-RU" sz="2800" b="1" dirty="0" smtClean="0"/>
              <a:t>(1816) </a:t>
            </a:r>
            <a:r>
              <a:rPr lang="ru-RU" sz="2800" dirty="0" smtClean="0"/>
              <a:t>напишут оперные произведения.</a:t>
            </a:r>
          </a:p>
          <a:p>
            <a:r>
              <a:rPr lang="ru-RU" sz="2800" dirty="0" smtClean="0"/>
              <a:t> 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8"/>
          <p:cNvSpPr txBox="1">
            <a:spLocks noChangeArrowheads="1"/>
          </p:cNvSpPr>
          <p:nvPr/>
        </p:nvSpPr>
        <p:spPr bwMode="auto">
          <a:xfrm>
            <a:off x="2786063" y="357188"/>
            <a:ext cx="29194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Театр барокко</a:t>
            </a:r>
            <a:endParaRPr lang="ru-RU" sz="3600" dirty="0">
              <a:solidFill>
                <a:schemeClr val="bg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4275" name="Rectangle 9"/>
          <p:cNvSpPr>
            <a:spLocks noChangeArrowheads="1"/>
          </p:cNvSpPr>
          <p:nvPr/>
        </p:nvSpPr>
        <p:spPr bwMode="auto">
          <a:xfrm>
            <a:off x="428625" y="1071563"/>
            <a:ext cx="82867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  Развивался в послешекспировской Англии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(Джон Вебстер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), в Испании (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Пьедро Кальдерон, Тирсо де Молина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). Французский театр практически не соприкоснулся с барокко. </a:t>
            </a:r>
          </a:p>
        </p:txBody>
      </p:sp>
      <p:pic>
        <p:nvPicPr>
          <p:cNvPr id="54276" name="Picture 10" descr="кулисы торнелл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643182"/>
            <a:ext cx="4824413" cy="339566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4277" name="Прямоугольник 8"/>
          <p:cNvSpPr>
            <a:spLocks noChangeArrowheads="1"/>
          </p:cNvSpPr>
          <p:nvPr/>
        </p:nvSpPr>
        <p:spPr bwMode="auto">
          <a:xfrm>
            <a:off x="5572125" y="3071813"/>
            <a:ext cx="328612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   Испанец Пьедро Кальдерон в пьесе «Великий театр мира» (1645) выдвинул тезис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«жизнь – игра».</a:t>
            </a: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11"/>
          <p:cNvSpPr txBox="1">
            <a:spLocks noChangeArrowheads="1"/>
          </p:cNvSpPr>
          <p:nvPr/>
        </p:nvSpPr>
        <p:spPr bwMode="auto">
          <a:xfrm>
            <a:off x="142875" y="500063"/>
            <a:ext cx="8501063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2200" b="1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Приметы театра барокко:</a:t>
            </a:r>
          </a:p>
          <a:p>
            <a:pPr eaLnBrk="1" hangingPunct="1"/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Желание удивить, ошеломить зрителей;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Всё решает случай в игре страстей;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Нагромождение интриг, эффектов, фантастических событий и неожиданный финал;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Излюбленный жанр – трагикомедия</a:t>
            </a:r>
          </a:p>
        </p:txBody>
      </p:sp>
      <p:pic>
        <p:nvPicPr>
          <p:cNvPr id="4" name="Picture 2" descr="Картинка 92 из 134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714620"/>
            <a:ext cx="4324350" cy="381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5300" name="Прямоугольник 7"/>
          <p:cNvSpPr>
            <a:spLocks noChangeArrowheads="1"/>
          </p:cNvSpPr>
          <p:nvPr/>
        </p:nvSpPr>
        <p:spPr bwMode="auto">
          <a:xfrm>
            <a:off x="571500" y="3357563"/>
            <a:ext cx="3249613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i="1">
                <a:latin typeface="Times New Roman" pitchFamily="18" charset="0"/>
                <a:cs typeface="Times New Roman" pitchFamily="18" charset="0"/>
              </a:rPr>
              <a:t>Театр барокко – это зрелищность </a:t>
            </a:r>
          </a:p>
        </p:txBody>
      </p:sp>
      <p:sp>
        <p:nvSpPr>
          <p:cNvPr id="55301" name="Прямоугольник 4"/>
          <p:cNvSpPr>
            <a:spLocks noChangeArrowheads="1"/>
          </p:cNvSpPr>
          <p:nvPr/>
        </p:nvSpPr>
        <p:spPr bwMode="auto">
          <a:xfrm>
            <a:off x="428625" y="4857750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 барочном театре царствует </a:t>
            </a:r>
            <a:r>
              <a:rPr lang="ru-RU" sz="2400" u="sng">
                <a:latin typeface="Times New Roman" pitchFamily="18" charset="0"/>
                <a:cs typeface="Times New Roman" pitchFamily="18" charset="0"/>
              </a:rPr>
              <a:t>случай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, а не </a:t>
            </a:r>
            <a:r>
              <a:rPr lang="ru-RU" sz="2400" u="sng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, как на классицистической сцене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12"/>
          <p:cNvSpPr txBox="1">
            <a:spLocks noChangeArrowheads="1"/>
          </p:cNvSpPr>
          <p:nvPr/>
        </p:nvSpPr>
        <p:spPr bwMode="auto">
          <a:xfrm>
            <a:off x="285750" y="571500"/>
            <a:ext cx="8286750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sz="22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Специфические черты театра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Очень сложные, запутанные сюжеты;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Зрелищность сценических эффектов;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Применение световых эффектов;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Сложная техника: рычаги и блоки, кулисы,</a:t>
            </a:r>
          </a:p>
          <a:p>
            <a:pPr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двигавшиеся по специальным рельсам, люки, </a:t>
            </a:r>
          </a:p>
          <a:p>
            <a:pPr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подвесные цепи для полёта волшебных существ;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Частая смена ярких «кричащих» по цвету декораций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Сцену создатели барочных действ понимали как зримый образ прекрасного мира, полного чудесных превращений и потрясавшего душу зрителей фантастическими событиями и чарующей красотой;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Динамичная и виртуозная игра актёров;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Действующие лица ярки и красивы, но это дьявольская, нечеловеческая красота</a:t>
            </a:r>
          </a:p>
        </p:txBody>
      </p:sp>
      <p:pic>
        <p:nvPicPr>
          <p:cNvPr id="3" name="Picture 6" descr="http://scit.boom.ru/music/teatr/1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714356"/>
            <a:ext cx="2257844" cy="171451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рямоугольник 1"/>
          <p:cNvSpPr>
            <a:spLocks noChangeArrowheads="1"/>
          </p:cNvSpPr>
          <p:nvPr/>
        </p:nvSpPr>
        <p:spPr bwMode="auto">
          <a:xfrm>
            <a:off x="285750" y="500063"/>
            <a:ext cx="8643938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Нравственные оценки барочных произведений размыты: чёрное иногда может быть представлено как белое и наоборот;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На сцене стали торжествовать злые силы, главной становится идея vanitas (лат) -т. е. суетности и непостоянства мира;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Человека подстерегают несчастья и неожиданности. Значит нужно жить наслаждаясь, не подавляя страсти, а отдаваясь им.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Люди способны на изощрённые преступления и испытывают особое удовольствие, нарушая нравственные законы. </a:t>
            </a:r>
          </a:p>
          <a:p>
            <a:pPr>
              <a:buFont typeface="Wingdings" pitchFamily="2" charset="2"/>
              <a:buChar char="Ø"/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347" name="Прямоугольник 4"/>
          <p:cNvSpPr>
            <a:spLocks noChangeArrowheads="1"/>
          </p:cNvSpPr>
          <p:nvPr/>
        </p:nvSpPr>
        <p:spPr bwMode="auto">
          <a:xfrm>
            <a:off x="785813" y="4286250"/>
            <a:ext cx="78581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Театр эпохи Возрождения внушал зрителям, </a:t>
            </a:r>
          </a:p>
          <a:p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что человек вопреки всему - прекрасен. </a:t>
            </a:r>
          </a:p>
          <a:p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В барочном театре человек ужасен, но велик.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Прямоугольник 1"/>
          <p:cNvSpPr>
            <a:spLocks noChangeArrowheads="1"/>
          </p:cNvSpPr>
          <p:nvPr/>
        </p:nvSpPr>
        <p:spPr bwMode="auto">
          <a:xfrm>
            <a:off x="214313" y="785813"/>
            <a:ext cx="3500437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   Сторонники барочного театра создали свой </a:t>
            </a:r>
            <a:r>
              <a:rPr lang="ru-RU" sz="2200" b="1">
                <a:latin typeface="Times New Roman" pitchFamily="18" charset="0"/>
                <a:cs typeface="Times New Roman" pitchFamily="18" charset="0"/>
              </a:rPr>
              <a:t>стиль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 сценического действа. </a:t>
            </a:r>
          </a:p>
          <a:p>
            <a:endParaRPr lang="ru-RU" sz="22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  Представления проходили на открытом воздухе: актёры выступали в парках, садах и даже на воде, на плотах.</a:t>
            </a:r>
          </a:p>
        </p:txBody>
      </p:sp>
      <p:sp>
        <p:nvSpPr>
          <p:cNvPr id="58371" name="Прямоугольник 3"/>
          <p:cNvSpPr>
            <a:spLocks noChangeArrowheads="1"/>
          </p:cNvSpPr>
          <p:nvPr/>
        </p:nvSpPr>
        <p:spPr bwMode="auto">
          <a:xfrm>
            <a:off x="428625" y="4643438"/>
            <a:ext cx="8429625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     В дворцовом плавучем театре не далеко от Мадрида в 1639 г. была представлена пьеса Кальдерона "Фаэтон - сын солнца".    </a:t>
            </a:r>
          </a:p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     Площадку, сооружённую посреди дворцового пруда, освещали тысячи свечей. Король и придворные плавали вокруг сцены на лодках, а в перерыве между действиями ужинали. </a:t>
            </a:r>
          </a:p>
        </p:txBody>
      </p:sp>
      <p:pic>
        <p:nvPicPr>
          <p:cNvPr id="5" name="Picture 5" descr="Картинка 17 из 7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86188" y="571500"/>
            <a:ext cx="5076825" cy="35337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6" name="Picture 4" descr="Файл:Pedro Calderón de la Barca 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571480"/>
            <a:ext cx="2625346" cy="350046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000500" y="500063"/>
            <a:ext cx="4286250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Дон Педро Кальдерон де </a:t>
            </a:r>
            <a:r>
              <a:rPr lang="ru-RU" sz="3600" dirty="0" err="1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ла</a:t>
            </a:r>
            <a:r>
              <a:rPr lang="ru-RU" sz="36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 Барка </a:t>
            </a:r>
          </a:p>
          <a:p>
            <a:pPr algn="ctr">
              <a:defRPr/>
            </a:pPr>
            <a:r>
              <a:rPr lang="ru-RU" sz="36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(1600 - 1681) </a:t>
            </a:r>
          </a:p>
        </p:txBody>
      </p:sp>
      <p:sp>
        <p:nvSpPr>
          <p:cNvPr id="59396" name="Прямоугольник 4"/>
          <p:cNvSpPr>
            <a:spLocks noChangeArrowheads="1"/>
          </p:cNvSpPr>
          <p:nvPr/>
        </p:nvSpPr>
        <p:spPr bwMode="auto">
          <a:xfrm>
            <a:off x="3786188" y="2500313"/>
            <a:ext cx="492918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Ко времени смерти своего великого предшественника и учителя, Лопе де Вега, считался первым драматургом Испании; </a:t>
            </a:r>
          </a:p>
        </p:txBody>
      </p:sp>
      <p:sp>
        <p:nvSpPr>
          <p:cNvPr id="59397" name="Прямоугольник 6"/>
          <p:cNvSpPr>
            <a:spLocks noChangeArrowheads="1"/>
          </p:cNvSpPr>
          <p:nvPr/>
        </p:nvSpPr>
        <p:spPr bwMode="auto">
          <a:xfrm>
            <a:off x="428625" y="4429125"/>
            <a:ext cx="85725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3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Получил признание при дворе; </a:t>
            </a:r>
          </a:p>
          <a:p>
            <a:pPr>
              <a:buFont typeface="Wingdings" pitchFamily="2" charset="2"/>
              <a:buChar char="Ø"/>
            </a:pPr>
            <a:r>
              <a:rPr lang="ru-RU" sz="23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Филипп IV посвятил Кальдерона в рыцари ордена Св. Иакова (Сантьяго) и заказывал ему пьесы для придворного театра;</a:t>
            </a:r>
            <a:r>
              <a:rPr lang="ru-RU" sz="230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2300">
                <a:latin typeface="Times New Roman" pitchFamily="18" charset="0"/>
                <a:cs typeface="Times New Roman" pitchFamily="18" charset="0"/>
              </a:rPr>
              <a:t> Оставил военную службу, а в 1651 году Кальдерон был рукоположен в священники, закончив драматургическую карьеру</a:t>
            </a:r>
            <a:endParaRPr lang="ru-RU" sz="23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4" descr="Картинка 1 из 51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285728"/>
            <a:ext cx="2724150" cy="381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786063" y="5929313"/>
            <a:ext cx="4572000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Титульный лист сборника комедий Кальдерона (Мадрид, 1640) </a:t>
            </a:r>
          </a:p>
        </p:txBody>
      </p:sp>
      <p:pic>
        <p:nvPicPr>
          <p:cNvPr id="59396" name="Picture 4" descr="Файл:Comediascalderon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3143248"/>
            <a:ext cx="2428892" cy="336308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0421" name="Прямоугольник 5"/>
          <p:cNvSpPr>
            <a:spLocks noChangeArrowheads="1"/>
          </p:cNvSpPr>
          <p:nvPr/>
        </p:nvSpPr>
        <p:spPr bwMode="auto">
          <a:xfrm>
            <a:off x="285750" y="571500"/>
            <a:ext cx="54292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Перу Кальдерона принадлежит около: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120 комедий и драм, 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80 </a:t>
            </a:r>
            <a:r>
              <a:rPr lang="ru-RU" sz="2400" i="1">
                <a:latin typeface="Times New Roman" pitchFamily="18" charset="0"/>
                <a:cs typeface="Times New Roman" pitchFamily="18" charset="0"/>
              </a:rPr>
              <a:t>литургических пьес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20 интермедий;</a:t>
            </a:r>
          </a:p>
          <a:p>
            <a:pPr>
              <a:buFont typeface="Wingdings" pitchFamily="2" charset="2"/>
              <a:buChar char="ü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немалое число стихотворений и поэм</a:t>
            </a:r>
          </a:p>
        </p:txBody>
      </p:sp>
      <p:sp>
        <p:nvSpPr>
          <p:cNvPr id="60422" name="Прямоугольник 6"/>
          <p:cNvSpPr>
            <a:spLocks noChangeArrowheads="1"/>
          </p:cNvSpPr>
          <p:nvPr/>
        </p:nvSpPr>
        <p:spPr bwMode="auto">
          <a:xfrm>
            <a:off x="2643188" y="2857500"/>
            <a:ext cx="35004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i="1">
                <a:latin typeface="Times New Roman" pitchFamily="18" charset="0"/>
                <a:cs typeface="Times New Roman" pitchFamily="18" charset="0"/>
              </a:rPr>
              <a:t>Кальдерон превращает пьесу в пышное барочное действо</a:t>
            </a:r>
          </a:p>
        </p:txBody>
      </p:sp>
      <p:sp>
        <p:nvSpPr>
          <p:cNvPr id="60423" name="Прямоугольник 7"/>
          <p:cNvSpPr>
            <a:spLocks noChangeArrowheads="1"/>
          </p:cNvSpPr>
          <p:nvPr/>
        </p:nvSpPr>
        <p:spPr bwMode="auto">
          <a:xfrm>
            <a:off x="3000375" y="4286250"/>
            <a:ext cx="54292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 этих произведениях главенствует традиционная для испанского барокко проблематика: любовь, религия и честь.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12 из 69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571480"/>
            <a:ext cx="8475216" cy="575103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Прямоугольник 1"/>
          <p:cNvSpPr>
            <a:spLocks noChangeArrowheads="1"/>
          </p:cNvSpPr>
          <p:nvPr/>
        </p:nvSpPr>
        <p:spPr bwMode="auto">
          <a:xfrm>
            <a:off x="285750" y="714375"/>
            <a:ext cx="52149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49263" eaLnBrk="0" hangingPunct="0"/>
            <a:r>
              <a:rPr lang="ru-RU" sz="2400" u="sng">
                <a:latin typeface="Times New Roman" pitchFamily="18" charset="0"/>
                <a:cs typeface="Times New Roman" pitchFamily="18" charset="0"/>
              </a:rPr>
              <a:t>"Жизнь есть сон"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- неверие в счастье - и на земле, и на небесах. </a:t>
            </a:r>
          </a:p>
        </p:txBody>
      </p:sp>
      <p:pic>
        <p:nvPicPr>
          <p:cNvPr id="93186" name="Picture 2" descr="Файл:Monumento a Calderón de la Barca (Madrid) 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6" y="428604"/>
            <a:ext cx="2981325" cy="56959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1444" name="Прямоугольник 3"/>
          <p:cNvSpPr>
            <a:spLocks noChangeArrowheads="1"/>
          </p:cNvSpPr>
          <p:nvPr/>
        </p:nvSpPr>
        <p:spPr bwMode="auto">
          <a:xfrm>
            <a:off x="285750" y="2143125"/>
            <a:ext cx="51435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 центре произведения - конфликт между судьбой и роком, человеком и природой, властью и личностью.</a:t>
            </a:r>
          </a:p>
        </p:txBody>
      </p:sp>
      <p:sp>
        <p:nvSpPr>
          <p:cNvPr id="61445" name="Прямоугольник 4"/>
          <p:cNvSpPr>
            <a:spLocks noChangeArrowheads="1"/>
          </p:cNvSpPr>
          <p:nvPr/>
        </p:nvSpPr>
        <p:spPr bwMode="auto">
          <a:xfrm>
            <a:off x="285750" y="3857625"/>
            <a:ext cx="5214938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200">
                <a:latin typeface="Times New Roman" pitchFamily="18" charset="0"/>
                <a:cs typeface="Times New Roman" pitchFamily="18" charset="0"/>
              </a:rPr>
              <a:t> Жизнь призрачна - то ли сон, то ли явь;</a:t>
            </a:r>
          </a:p>
          <a:p>
            <a:pPr>
              <a:buFont typeface="Wingdings" pitchFamily="2" charset="2"/>
              <a:buChar char="ü"/>
            </a:pPr>
            <a:r>
              <a:rPr lang="ru-RU" sz="2200">
                <a:latin typeface="Times New Roman" pitchFamily="18" charset="0"/>
                <a:cs typeface="Times New Roman" pitchFamily="18" charset="0"/>
              </a:rPr>
              <a:t> Человек утратил цельность натуры: он бывает добрым и злым одновременно;</a:t>
            </a:r>
          </a:p>
          <a:p>
            <a:pPr>
              <a:buFont typeface="Wingdings" pitchFamily="2" charset="2"/>
              <a:buChar char="ü"/>
            </a:pPr>
            <a:r>
              <a:rPr lang="ru-RU" sz="2200">
                <a:latin typeface="Times New Roman" pitchFamily="18" charset="0"/>
                <a:cs typeface="Times New Roman" pitchFamily="18" charset="0"/>
              </a:rPr>
              <a:t> Он игрушка в руках жестокой судьбы, а никак не проводник воли Всевышнего;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Прямоугольник 1"/>
          <p:cNvSpPr>
            <a:spLocks noChangeArrowheads="1"/>
          </p:cNvSpPr>
          <p:nvPr/>
        </p:nvSpPr>
        <p:spPr bwMode="auto">
          <a:xfrm>
            <a:off x="857250" y="428625"/>
            <a:ext cx="3406775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Тирсо де Молина</a:t>
            </a:r>
            <a:r>
              <a:rPr lang="ru-RU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 </a:t>
            </a:r>
          </a:p>
          <a:p>
            <a:pPr algn="ctr">
              <a:defRPr/>
            </a:pPr>
            <a:r>
              <a:rPr lang="ru-RU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(1579 - 1648)</a:t>
            </a:r>
            <a:endParaRPr lang="ru-RU" sz="3200" b="1" dirty="0">
              <a:solidFill>
                <a:schemeClr val="accent1">
                  <a:lumMod val="20000"/>
                  <a:lumOff val="8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2467" name="Прямоугольник 2"/>
          <p:cNvSpPr>
            <a:spLocks noChangeArrowheads="1"/>
          </p:cNvSpPr>
          <p:nvPr/>
        </p:nvSpPr>
        <p:spPr bwMode="auto">
          <a:xfrm>
            <a:off x="357188" y="1500188"/>
            <a:ext cx="4786312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Испанский драматург, доктор богословия, монах и историограф;</a:t>
            </a:r>
          </a:p>
          <a:p>
            <a:pPr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Автор более 400 стихотворных пьес, из которых до нас дошло только 84 комедии и 5 «ауто». </a:t>
            </a:r>
          </a:p>
          <a:p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Для его пьес характерно:</a:t>
            </a:r>
          </a:p>
        </p:txBody>
      </p:sp>
      <p:sp>
        <p:nvSpPr>
          <p:cNvPr id="62468" name="Прямоугольник 4"/>
          <p:cNvSpPr>
            <a:spLocks noChangeArrowheads="1"/>
          </p:cNvSpPr>
          <p:nvPr/>
        </p:nvSpPr>
        <p:spPr bwMode="auto">
          <a:xfrm>
            <a:off x="357188" y="4071938"/>
            <a:ext cx="835818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   Ощущение зыбкости, ненадёжности бытия, восприятие жизни как иллюзии, разочарование в гуманистических идеалах, обращение к религии, понимаемой как единственный безусловный нравственный авторитет.</a:t>
            </a:r>
          </a:p>
        </p:txBody>
      </p:sp>
      <p:sp>
        <p:nvSpPr>
          <p:cNvPr id="62469" name="Прямоугольник 6"/>
          <p:cNvSpPr>
            <a:spLocks noChangeArrowheads="1"/>
          </p:cNvSpPr>
          <p:nvPr/>
        </p:nvSpPr>
        <p:spPr bwMode="auto">
          <a:xfrm>
            <a:off x="428625" y="5857875"/>
            <a:ext cx="81438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Произведения: «Благочестивая Марта», "Севильский озорник, или Каменный гость», «Дон Хиль Зеленые штаны»</a:t>
            </a:r>
          </a:p>
        </p:txBody>
      </p:sp>
      <p:pic>
        <p:nvPicPr>
          <p:cNvPr id="8" name="Picture 8" descr="Файл:Fray Gabriel Téllez, Tirso de Molin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357166"/>
            <a:ext cx="3238500" cy="34671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Картинка 104 из 47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214290"/>
            <a:ext cx="2705100" cy="381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2467" name="Picture 6" descr="Картинка 22 из 47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44" y="2786058"/>
            <a:ext cx="2667000" cy="381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3492" name="Прямоугольник 4"/>
          <p:cNvSpPr>
            <a:spLocks noChangeArrowheads="1"/>
          </p:cNvSpPr>
          <p:nvPr/>
        </p:nvSpPr>
        <p:spPr bwMode="auto">
          <a:xfrm>
            <a:off x="3286125" y="4286250"/>
            <a:ext cx="557212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200">
                <a:latin typeface="Times New Roman" pitchFamily="18" charset="0"/>
                <a:cs typeface="Times New Roman" pitchFamily="18" charset="0"/>
              </a:rPr>
              <a:t> Ради достижения желаемого герои обманывают, интригуют, переодеваются, часто изображают лицо другого пола.</a:t>
            </a:r>
          </a:p>
          <a:p>
            <a:pPr>
              <a:buFont typeface="Wingdings" pitchFamily="2" charset="2"/>
              <a:buChar char="§"/>
            </a:pPr>
            <a:r>
              <a:rPr lang="ru-RU" sz="2200">
                <a:latin typeface="Times New Roman" pitchFamily="18" charset="0"/>
                <a:cs typeface="Times New Roman" pitchFamily="18" charset="0"/>
              </a:rPr>
              <a:t> Персонажи Тирсо изобретательны, расчётливы и одновременно азартны и холодны.</a:t>
            </a:r>
          </a:p>
        </p:txBody>
      </p:sp>
      <p:sp>
        <p:nvSpPr>
          <p:cNvPr id="63493" name="Прямоугольник 5"/>
          <p:cNvSpPr>
            <a:spLocks noChangeArrowheads="1"/>
          </p:cNvSpPr>
          <p:nvPr/>
        </p:nvSpPr>
        <p:spPr bwMode="auto">
          <a:xfrm>
            <a:off x="214313" y="642938"/>
            <a:ext cx="60007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u="sng">
                <a:latin typeface="Times New Roman" pitchFamily="18" charset="0"/>
                <a:cs typeface="Times New Roman" pitchFamily="18" charset="0"/>
              </a:rPr>
              <a:t>"Севильский озорник, или Каменный гость"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(первая драматургическая обработка легенды о Дон Жуане)</a:t>
            </a:r>
          </a:p>
        </p:txBody>
      </p:sp>
      <p:sp>
        <p:nvSpPr>
          <p:cNvPr id="63494" name="Прямоугольник 5"/>
          <p:cNvSpPr>
            <a:spLocks noChangeArrowheads="1"/>
          </p:cNvSpPr>
          <p:nvPr/>
        </p:nvSpPr>
        <p:spPr bwMode="auto">
          <a:xfrm>
            <a:off x="2857500" y="2143125"/>
            <a:ext cx="3357563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ru-RU" sz="22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Персонажи одержимы стремлением к  удовлетворению страсти, рождённой внезапно, </a:t>
            </a:r>
          </a:p>
          <a:p>
            <a:pPr algn="ctr"/>
            <a:r>
              <a:rPr lang="ru-RU" sz="22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без причин. </a:t>
            </a:r>
            <a:endParaRPr lang="ru-RU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Прямоугольник 3"/>
          <p:cNvSpPr>
            <a:spLocks noChangeArrowheads="1"/>
          </p:cNvSpPr>
          <p:nvPr/>
        </p:nvSpPr>
        <p:spPr bwMode="auto">
          <a:xfrm>
            <a:off x="3071813" y="357188"/>
            <a:ext cx="5786437" cy="590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Дон Дьего и Дон Гомес решили бракосочетать своих детей Химену и Родриго, которые влюблены друг в друга. Однако дон Гомес, завидуя тому, что король выбрал дона Дьего в качестве наставника принца, дает ему пощечину и тем самым наносит оскорбление дону Дьего. Дон Дьего, ослабший с годами, слишком стар для того, чтобы отомстить сам. Поэтому он поручает своему сыну, Родриго, отомстить за него. Родриго, разрываясь между своей любовью и своим долгом, заканчивает, послушав зов крови, убийством отца Химены на дуэли. Химена пытается отречься от любви к Родриго и призывает короля к справедливости, прося голову Родриго. Однако атака королевства маврами дает Родриго шанс доказать свою доблесть и заслужить прощение короля. Как никогда влюбленная в Родриго, ставшего национальным героем, Химена стоит на своем и добивается от короля проведения дуэли между доном Санчо, влюбленного в Химену, и Родриго. Она обещает выйти замуж за победителя. Родриго победоносно получает руку Химены от короля, свадьба будет сыграна только через год.</a:t>
            </a:r>
          </a:p>
        </p:txBody>
      </p:sp>
      <p:pic>
        <p:nvPicPr>
          <p:cNvPr id="64515" name="Picture 7" descr="жан Марэ в титанике Нер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357188"/>
            <a:ext cx="25273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42875" y="1285875"/>
            <a:ext cx="7143750" cy="4530725"/>
          </a:xfrm>
        </p:spPr>
        <p:txBody>
          <a:bodyPr/>
          <a:lstStyle/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Знатная публика размещалась на галереях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 в ложах; стоячий партер предназначался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мужчинам;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Сцена, освещенная свечами, закрепленными в 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стенах, была маленькой. По английской моде с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каждой стороны сцены располагались места для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высоких гостей; 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Различного рода машины позволяли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имитировать природу (двигающиеся 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волны, плывущие по небу облака); </a:t>
            </a:r>
          </a:p>
          <a:p>
            <a:pPr marL="457200" indent="-457200">
              <a:buFont typeface="Wingdings" pitchFamily="2" charset="2"/>
              <a:buAutoNum type="arabicPeriod"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142875"/>
            <a:ext cx="6000750" cy="1139825"/>
          </a:xfrm>
        </p:spPr>
        <p:txBody>
          <a:bodyPr/>
          <a:lstStyle/>
          <a:p>
            <a:pPr>
              <a:defRPr/>
            </a:pPr>
            <a:r>
              <a:rPr lang="ru-RU" sz="36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Особенности </a:t>
            </a:r>
            <a:r>
              <a:rPr lang="ru-RU" sz="3600" dirty="0" smtClean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/>
            </a:r>
            <a:br>
              <a:rPr lang="ru-RU" sz="3600" dirty="0" smtClean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классицистического театра:</a:t>
            </a:r>
            <a:endParaRPr lang="ru-RU" sz="3600" dirty="0">
              <a:solidFill>
                <a:schemeClr val="bg2">
                  <a:lumMod val="10000"/>
                  <a:lumOff val="9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Picture 6" descr="http://www.russianplanet.ru/filolog/evropa/france/xvii/images/machiner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286256"/>
            <a:ext cx="3429000" cy="22383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00125" y="5903913"/>
            <a:ext cx="4572000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i="1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Театральное представление</a:t>
            </a:r>
            <a:br>
              <a:rPr lang="ru-RU" sz="2400" i="1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</a:br>
            <a:r>
              <a:rPr lang="ru-RU" sz="2400" i="1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со спецэффектами</a:t>
            </a:r>
            <a:endParaRPr lang="ru-RU" sz="2400" dirty="0">
              <a:solidFill>
                <a:schemeClr val="bg2">
                  <a:lumMod val="10000"/>
                  <a:lumOff val="9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" name="Picture 2" descr="http://www.russianplanet.ru/filolog/evropa/france/xvii/images/court2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285728"/>
            <a:ext cx="2486025" cy="18192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6572250" y="2286000"/>
            <a:ext cx="222250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Пале </a:t>
            </a:r>
            <a:r>
              <a:rPr lang="ru-RU" sz="2400" dirty="0" err="1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Кардиналь</a:t>
            </a: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. </a:t>
            </a:r>
          </a:p>
          <a:p>
            <a:pPr algn="ctr">
              <a:defRPr/>
            </a:pPr>
            <a:r>
              <a:rPr lang="ru-RU" sz="24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Париж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88" y="357188"/>
            <a:ext cx="8501062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buFont typeface="Wingdings" pitchFamily="2" charset="2"/>
              <a:buChar char="v"/>
              <a:defRPr/>
            </a:pP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Декорации и пышные костюмы не соответствовали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defRPr/>
            </a:pP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изображаемому времени;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buFont typeface="Wingdings" pitchFamily="2" charset="2"/>
              <a:buChar char="v"/>
              <a:defRPr/>
            </a:pP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Спектакль открывал автор, или ведущий актер со словами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defRPr/>
            </a:pP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благодарности своему покровителю;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buFont typeface="Wingdings" pitchFamily="2" charset="2"/>
              <a:buChar char="v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Актёры часто играли в линию на авансцене;</a:t>
            </a:r>
            <a:endParaRPr lang="ru-RU" sz="2400" kern="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buFont typeface="Wingdings" pitchFamily="2" charset="2"/>
              <a:buChar char="v"/>
              <a:defRPr/>
            </a:pP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Действие прерывалось выходами актеров на поклон;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buFont typeface="Wingdings" pitchFamily="2" charset="2"/>
              <a:buNone/>
              <a:defRPr/>
            </a:pPr>
            <a:endParaRPr lang="ru-RU" kern="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buFont typeface="Wingdings" pitchFamily="2" charset="2"/>
              <a:buNone/>
              <a:defRPr/>
            </a:pPr>
            <a:endParaRPr lang="ru-RU" kern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http://www.russianplanet.ru/filolog/evropa/france/xvii/images/decor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357694"/>
            <a:ext cx="3061593" cy="207167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6"/>
          <p:cNvSpPr>
            <a:spLocks noChangeArrowheads="1"/>
          </p:cNvSpPr>
          <p:nvPr/>
        </p:nvSpPr>
        <p:spPr bwMode="auto">
          <a:xfrm>
            <a:off x="142875" y="3000375"/>
            <a:ext cx="38576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i="1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Декорации театра </a:t>
            </a:r>
          </a:p>
          <a:p>
            <a:pPr algn="ctr">
              <a:defRPr/>
            </a:pPr>
            <a:r>
              <a:rPr lang="ru-RU" sz="2800" i="1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</a:rPr>
              <a:t>в XVII веке</a:t>
            </a:r>
            <a:endParaRPr lang="ru-RU" sz="2800" dirty="0">
              <a:solidFill>
                <a:schemeClr val="bg2">
                  <a:lumMod val="10000"/>
                  <a:lumOff val="9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2" name="Picture 4" descr="Картинка 26 из 6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2928934"/>
            <a:ext cx="4414842" cy="367903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 descr="http://www.russianplanet.ru/filolog/evropa/france/xvii/images/gravure2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857628"/>
            <a:ext cx="1081375" cy="25068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6" descr="http://www.russianplanet.ru/filolog/evropa/france/xvii/images/matamore2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857628"/>
            <a:ext cx="1485910" cy="24765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2" descr="Картинка 1 из 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1714488"/>
            <a:ext cx="2714627" cy="42582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428625" y="285750"/>
            <a:ext cx="8572500" cy="30464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buFont typeface="Wingdings" pitchFamily="2" charset="2"/>
              <a:buChar char="v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передачи на сцене различных чувств выработалась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система интонаций и жестов. Бытовые и некрасивые позы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были запрещены - облик и пластика трагических героев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должны были всегда оставаться 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величественными и благородными;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buFont typeface="Wingdings" pitchFamily="2" charset="2"/>
              <a:buChar char="v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Актерским мастерством 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считалось умение произносить</a:t>
            </a:r>
          </a:p>
          <a:p>
            <a:pPr marL="457200" indent="-457200">
              <a:buClr>
                <a:schemeClr val="bg2">
                  <a:lumMod val="10000"/>
                  <a:lumOff val="90000"/>
                </a:schemeClr>
              </a:buCl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текст на одном дыхании (20 строк)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071938" y="6143625"/>
            <a:ext cx="49276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  <a:cs typeface="Times New Roman" pitchFamily="18" charset="0"/>
              </a:rPr>
              <a:t>Актер </a:t>
            </a:r>
            <a:r>
              <a:rPr lang="ru-RU" sz="2800" dirty="0" err="1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  <a:cs typeface="Times New Roman" pitchFamily="18" charset="0"/>
              </a:rPr>
              <a:t>Монфлёри</a:t>
            </a:r>
            <a:r>
              <a:rPr lang="ru-RU" sz="28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  <a:cs typeface="Times New Roman" pitchFamily="18" charset="0"/>
              </a:rPr>
              <a:t> (</a:t>
            </a:r>
            <a:r>
              <a:rPr lang="ru-RU" sz="2800" dirty="0" err="1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  <a:cs typeface="Times New Roman" pitchFamily="18" charset="0"/>
              </a:rPr>
              <a:t>Захария</a:t>
            </a:r>
            <a:r>
              <a:rPr lang="ru-RU" sz="2800" dirty="0">
                <a:solidFill>
                  <a:schemeClr val="bg2">
                    <a:lumMod val="10000"/>
                    <a:lumOff val="90000"/>
                  </a:schemeClr>
                </a:solidFill>
                <a:latin typeface="Monotype Corsiva" pitchFamily="66" charset="0"/>
                <a:cs typeface="Times New Roman" pitchFamily="18" charset="0"/>
              </a:rPr>
              <a:t> Жакоб)</a:t>
            </a:r>
            <a:endParaRPr lang="ru-RU" sz="2800" dirty="0">
              <a:solidFill>
                <a:schemeClr val="bg2">
                  <a:lumMod val="10000"/>
                  <a:lumOff val="9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229600" cy="4530725"/>
          </a:xfrm>
        </p:spPr>
        <p:txBody>
          <a:bodyPr/>
          <a:lstStyle/>
          <a:p>
            <a:r>
              <a:rPr lang="ru-RU" sz="2800" dirty="0" smtClean="0"/>
              <a:t>Одним из первых, кто смело нарушил принципы классицизма в драматургии, был </a:t>
            </a:r>
            <a:r>
              <a:rPr lang="ru-RU" sz="2800" b="1" dirty="0" smtClean="0"/>
              <a:t>Пьер Корнель </a:t>
            </a:r>
            <a:r>
              <a:rPr lang="ru-RU" sz="2800" dirty="0" smtClean="0"/>
              <a:t>(1606—1684). Вот что он говорил по этому поводу:</a:t>
            </a:r>
          </a:p>
          <a:p>
            <a:r>
              <a:rPr lang="ru-RU" sz="2800" dirty="0" smtClean="0"/>
              <a:t>«</a:t>
            </a:r>
            <a:r>
              <a:rPr lang="ru-RU" sz="2400" dirty="0" smtClean="0"/>
              <a:t>Я охотно следую правилам; но вместо того чтобы подчиняться им рабски, я их расширяю или сужаю согласно требованиям моего сюжета, и я без зазрения совести нарушаю те, которые ка­саются длительности времени действия, если их узость оказыва­ется совершенно несовместимой с красотой событий, которые я изображаю. Знать правила и владеть секретом, как их надо практически применять в нашем театре, — это две совершенно разные науки ».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1882</TotalTime>
  <Words>3012</Words>
  <Application>Microsoft Office PowerPoint</Application>
  <PresentationFormat>Экран (4:3)</PresentationFormat>
  <Paragraphs>276</Paragraphs>
  <Slides>53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Занавес</vt:lpstr>
      <vt:lpstr> Театр  XVII века</vt:lpstr>
      <vt:lpstr>Слайд 2</vt:lpstr>
      <vt:lpstr>Основные принципы драматургии и театра классицизма: </vt:lpstr>
      <vt:lpstr>Слайд 4</vt:lpstr>
      <vt:lpstr>Слайд 5</vt:lpstr>
      <vt:lpstr>Особенности  классицистического театра:</vt:lpstr>
      <vt:lpstr>Слайд 7</vt:lpstr>
      <vt:lpstr>Слайд 8</vt:lpstr>
      <vt:lpstr>Слайд 9</vt:lpstr>
      <vt:lpstr>Драма турги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</vt:vector>
  </TitlesOfParts>
  <Company>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173</cp:revision>
  <dcterms:created xsi:type="dcterms:W3CDTF">2009-11-03T14:39:00Z</dcterms:created>
  <dcterms:modified xsi:type="dcterms:W3CDTF">2020-04-06T19:35:17Z</dcterms:modified>
</cp:coreProperties>
</file>