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76" r:id="rId5"/>
    <p:sldId id="265" r:id="rId6"/>
    <p:sldId id="261" r:id="rId7"/>
    <p:sldId id="264" r:id="rId8"/>
    <p:sldId id="263" r:id="rId9"/>
    <p:sldId id="266" r:id="rId10"/>
    <p:sldId id="267" r:id="rId11"/>
    <p:sldId id="268" r:id="rId12"/>
    <p:sldId id="269" r:id="rId13"/>
    <p:sldId id="270" r:id="rId14"/>
    <p:sldId id="271" r:id="rId15"/>
    <p:sldId id="274" r:id="rId16"/>
    <p:sldId id="275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34559" autoAdjust="0"/>
    <p:restoredTop sz="94624" autoAdjust="0"/>
  </p:normalViewPr>
  <p:slideViewPr>
    <p:cSldViewPr>
      <p:cViewPr>
        <p:scale>
          <a:sx n="66" d="100"/>
          <a:sy n="66" d="100"/>
        </p:scale>
        <p:origin x="-1272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9A01F46-AB18-4209-A06A-2AD4F5C84834}" type="doc">
      <dgm:prSet loTypeId="urn:microsoft.com/office/officeart/2005/8/layout/hierarchy3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D46305D-D29D-4A9E-ABDD-A704F8425767}">
      <dgm:prSet/>
      <dgm:spPr/>
      <dgm:t>
        <a:bodyPr/>
        <a:lstStyle/>
        <a:p>
          <a:pPr rtl="0"/>
          <a:r>
            <a:rPr lang="tt-RU" dirty="0" smtClean="0"/>
            <a:t>Сузык авазлар нинди ике төргә бүленәләр?</a:t>
          </a:r>
          <a:br>
            <a:rPr lang="tt-RU" dirty="0" smtClean="0"/>
          </a:br>
          <a:r>
            <a:rPr lang="tt-RU" dirty="0" smtClean="0"/>
            <a:t/>
          </a:r>
          <a:br>
            <a:rPr lang="tt-RU" dirty="0" smtClean="0"/>
          </a:br>
          <a:endParaRPr lang="ru-RU" dirty="0"/>
        </a:p>
      </dgm:t>
    </dgm:pt>
    <dgm:pt modelId="{F98FB1DA-ED7F-432D-A911-DD3A52908F72}" type="parTrans" cxnId="{A66BEE43-34AE-4382-B400-A3ABEB2E87AF}">
      <dgm:prSet/>
      <dgm:spPr/>
      <dgm:t>
        <a:bodyPr/>
        <a:lstStyle/>
        <a:p>
          <a:endParaRPr lang="ru-RU"/>
        </a:p>
      </dgm:t>
    </dgm:pt>
    <dgm:pt modelId="{DE5CD9C8-7DC0-4AB9-9659-F04419346379}" type="sibTrans" cxnId="{A66BEE43-34AE-4382-B400-A3ABEB2E87AF}">
      <dgm:prSet/>
      <dgm:spPr/>
      <dgm:t>
        <a:bodyPr/>
        <a:lstStyle/>
        <a:p>
          <a:endParaRPr lang="ru-RU"/>
        </a:p>
      </dgm:t>
    </dgm:pt>
    <dgm:pt modelId="{DE119976-22B2-4A71-ADD1-6ACBCEE5C576}" type="pres">
      <dgm:prSet presAssocID="{09A01F46-AB18-4209-A06A-2AD4F5C8483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6936600-7504-41BC-8638-BF3D965D3E1E}" type="pres">
      <dgm:prSet presAssocID="{2D46305D-D29D-4A9E-ABDD-A704F8425767}" presName="root" presStyleCnt="0"/>
      <dgm:spPr/>
    </dgm:pt>
    <dgm:pt modelId="{E7E96F4E-4B54-4733-95CD-761573772AB3}" type="pres">
      <dgm:prSet presAssocID="{2D46305D-D29D-4A9E-ABDD-A704F8425767}" presName="rootComposite" presStyleCnt="0"/>
      <dgm:spPr/>
    </dgm:pt>
    <dgm:pt modelId="{3BA382CC-30E8-4087-8FDE-98A03A61AACF}" type="pres">
      <dgm:prSet presAssocID="{2D46305D-D29D-4A9E-ABDD-A704F8425767}" presName="rootText" presStyleLbl="node1" presStyleIdx="0" presStyleCnt="1"/>
      <dgm:spPr/>
      <dgm:t>
        <a:bodyPr/>
        <a:lstStyle/>
        <a:p>
          <a:endParaRPr lang="ru-RU"/>
        </a:p>
      </dgm:t>
    </dgm:pt>
    <dgm:pt modelId="{EAF7B1C7-52C7-4B5F-806C-3260B62EC3A5}" type="pres">
      <dgm:prSet presAssocID="{2D46305D-D29D-4A9E-ABDD-A704F8425767}" presName="rootConnector" presStyleLbl="node1" presStyleIdx="0" presStyleCnt="1"/>
      <dgm:spPr/>
      <dgm:t>
        <a:bodyPr/>
        <a:lstStyle/>
        <a:p>
          <a:endParaRPr lang="ru-RU"/>
        </a:p>
      </dgm:t>
    </dgm:pt>
    <dgm:pt modelId="{BB30D4DA-4B27-4A6C-8A65-3E9C0EF1B857}" type="pres">
      <dgm:prSet presAssocID="{2D46305D-D29D-4A9E-ABDD-A704F8425767}" presName="childShape" presStyleCnt="0"/>
      <dgm:spPr/>
    </dgm:pt>
  </dgm:ptLst>
  <dgm:cxnLst>
    <dgm:cxn modelId="{3AAD6E88-6526-4017-9722-167161B55AD9}" type="presOf" srcId="{2D46305D-D29D-4A9E-ABDD-A704F8425767}" destId="{3BA382CC-30E8-4087-8FDE-98A03A61AACF}" srcOrd="0" destOrd="0" presId="urn:microsoft.com/office/officeart/2005/8/layout/hierarchy3"/>
    <dgm:cxn modelId="{9DBB5205-BF2B-49DD-BC3C-F7B3CDE190E6}" type="presOf" srcId="{2D46305D-D29D-4A9E-ABDD-A704F8425767}" destId="{EAF7B1C7-52C7-4B5F-806C-3260B62EC3A5}" srcOrd="1" destOrd="0" presId="urn:microsoft.com/office/officeart/2005/8/layout/hierarchy3"/>
    <dgm:cxn modelId="{A66BEE43-34AE-4382-B400-A3ABEB2E87AF}" srcId="{09A01F46-AB18-4209-A06A-2AD4F5C84834}" destId="{2D46305D-D29D-4A9E-ABDD-A704F8425767}" srcOrd="0" destOrd="0" parTransId="{F98FB1DA-ED7F-432D-A911-DD3A52908F72}" sibTransId="{DE5CD9C8-7DC0-4AB9-9659-F04419346379}"/>
    <dgm:cxn modelId="{42515861-32DD-4592-B5E7-FB79051CD076}" type="presOf" srcId="{09A01F46-AB18-4209-A06A-2AD4F5C84834}" destId="{DE119976-22B2-4A71-ADD1-6ACBCEE5C576}" srcOrd="0" destOrd="0" presId="urn:microsoft.com/office/officeart/2005/8/layout/hierarchy3"/>
    <dgm:cxn modelId="{F2914876-06E4-4E3E-A2AD-88908F2C83BD}" type="presParOf" srcId="{DE119976-22B2-4A71-ADD1-6ACBCEE5C576}" destId="{26936600-7504-41BC-8638-BF3D965D3E1E}" srcOrd="0" destOrd="0" presId="urn:microsoft.com/office/officeart/2005/8/layout/hierarchy3"/>
    <dgm:cxn modelId="{BCACB962-D5D0-451F-A350-9CDF2F9AE7B4}" type="presParOf" srcId="{26936600-7504-41BC-8638-BF3D965D3E1E}" destId="{E7E96F4E-4B54-4733-95CD-761573772AB3}" srcOrd="0" destOrd="0" presId="urn:microsoft.com/office/officeart/2005/8/layout/hierarchy3"/>
    <dgm:cxn modelId="{8BF39A45-0CC7-4F8E-A27A-E81CD83D4A86}" type="presParOf" srcId="{E7E96F4E-4B54-4733-95CD-761573772AB3}" destId="{3BA382CC-30E8-4087-8FDE-98A03A61AACF}" srcOrd="0" destOrd="0" presId="urn:microsoft.com/office/officeart/2005/8/layout/hierarchy3"/>
    <dgm:cxn modelId="{47B3391B-4170-49B0-96DD-3A865732E978}" type="presParOf" srcId="{E7E96F4E-4B54-4733-95CD-761573772AB3}" destId="{EAF7B1C7-52C7-4B5F-806C-3260B62EC3A5}" srcOrd="1" destOrd="0" presId="urn:microsoft.com/office/officeart/2005/8/layout/hierarchy3"/>
    <dgm:cxn modelId="{A19F482E-EE11-43F7-A1C5-992D8321F058}" type="presParOf" srcId="{26936600-7504-41BC-8638-BF3D965D3E1E}" destId="{BB30D4DA-4B27-4A6C-8A65-3E9C0EF1B857}" srcOrd="1" destOrd="0" presId="urn:microsoft.com/office/officeart/2005/8/layout/hierarchy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AE38A32-8579-4624-B538-7D6417474CB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6F7B6F6-11F0-440D-8641-5528608089C7}">
      <dgm:prSet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algn="ctr" rtl="0"/>
          <a:r>
            <a:rPr lang="tt-RU" dirty="0" smtClean="0"/>
            <a:t>Калын</a:t>
          </a:r>
          <a:r>
            <a:rPr lang="en-US" dirty="0" smtClean="0"/>
            <a:t> </a:t>
          </a:r>
          <a:r>
            <a:rPr lang="ru-RU" dirty="0" err="1" smtClean="0"/>
            <a:t>авазлар</a:t>
          </a:r>
          <a:r>
            <a:rPr lang="tt-RU" dirty="0" smtClean="0"/>
            <a:t> </a:t>
          </a:r>
          <a:endParaRPr lang="ru-RU" dirty="0"/>
        </a:p>
      </dgm:t>
    </dgm:pt>
    <dgm:pt modelId="{F7395BF5-4DDF-4711-A3B0-717DD54A1B89}" type="parTrans" cxnId="{229587A2-E80D-49FB-BE07-9409A256E514}">
      <dgm:prSet/>
      <dgm:spPr/>
      <dgm:t>
        <a:bodyPr/>
        <a:lstStyle/>
        <a:p>
          <a:endParaRPr lang="ru-RU"/>
        </a:p>
      </dgm:t>
    </dgm:pt>
    <dgm:pt modelId="{C824C90D-3BD9-40B9-846C-5EA271B3DD71}" type="sibTrans" cxnId="{229587A2-E80D-49FB-BE07-9409A256E514}">
      <dgm:prSet/>
      <dgm:spPr/>
      <dgm:t>
        <a:bodyPr/>
        <a:lstStyle/>
        <a:p>
          <a:endParaRPr lang="ru-RU"/>
        </a:p>
      </dgm:t>
    </dgm:pt>
    <dgm:pt modelId="{A2ECC2B1-3D85-4EBB-8016-80D934625F30}">
      <dgm:prSet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algn="ctr" rtl="0"/>
          <a:r>
            <a:rPr lang="tt-RU" dirty="0" smtClean="0"/>
            <a:t>Нечкә авазлар</a:t>
          </a:r>
          <a:endParaRPr lang="ru-RU" dirty="0"/>
        </a:p>
      </dgm:t>
    </dgm:pt>
    <dgm:pt modelId="{3ED0A826-8BA4-410E-8E8D-C2731253C6A5}" type="parTrans" cxnId="{CADC2619-E1F2-4B51-A23F-520C5280B707}">
      <dgm:prSet/>
      <dgm:spPr/>
      <dgm:t>
        <a:bodyPr/>
        <a:lstStyle/>
        <a:p>
          <a:endParaRPr lang="ru-RU"/>
        </a:p>
      </dgm:t>
    </dgm:pt>
    <dgm:pt modelId="{6CC313A5-BBFA-42AD-81D6-9136DDDCB381}" type="sibTrans" cxnId="{CADC2619-E1F2-4B51-A23F-520C5280B707}">
      <dgm:prSet/>
      <dgm:spPr/>
      <dgm:t>
        <a:bodyPr/>
        <a:lstStyle/>
        <a:p>
          <a:endParaRPr lang="ru-RU"/>
        </a:p>
      </dgm:t>
    </dgm:pt>
    <dgm:pt modelId="{CC0AE8DD-AC69-4892-B59A-A9E90778DBAF}" type="pres">
      <dgm:prSet presAssocID="{6AE38A32-8579-4624-B538-7D6417474CB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FB27FAA-9BCC-4028-8FC1-D8045070B1BB}" type="pres">
      <dgm:prSet presAssocID="{06F7B6F6-11F0-440D-8641-5528608089C7}" presName="parentText" presStyleLbl="node1" presStyleIdx="0" presStyleCnt="2" custLinFactNeighborY="2094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BDABB6-5616-46DB-97B7-F09B39162721}" type="pres">
      <dgm:prSet presAssocID="{C824C90D-3BD9-40B9-846C-5EA271B3DD71}" presName="spacer" presStyleCnt="0"/>
      <dgm:spPr/>
    </dgm:pt>
    <dgm:pt modelId="{D51FD139-A234-4F79-8BDF-FD0D002A60BE}" type="pres">
      <dgm:prSet presAssocID="{A2ECC2B1-3D85-4EBB-8016-80D934625F30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ADC2619-E1F2-4B51-A23F-520C5280B707}" srcId="{6AE38A32-8579-4624-B538-7D6417474CB4}" destId="{A2ECC2B1-3D85-4EBB-8016-80D934625F30}" srcOrd="1" destOrd="0" parTransId="{3ED0A826-8BA4-410E-8E8D-C2731253C6A5}" sibTransId="{6CC313A5-BBFA-42AD-81D6-9136DDDCB381}"/>
    <dgm:cxn modelId="{0E351706-B653-4E8C-9F6A-F85B76D94A8C}" type="presOf" srcId="{6AE38A32-8579-4624-B538-7D6417474CB4}" destId="{CC0AE8DD-AC69-4892-B59A-A9E90778DBAF}" srcOrd="0" destOrd="0" presId="urn:microsoft.com/office/officeart/2005/8/layout/vList2"/>
    <dgm:cxn modelId="{A36BF3C8-596A-4CC9-87AF-AB27C7FD05D9}" type="presOf" srcId="{06F7B6F6-11F0-440D-8641-5528608089C7}" destId="{9FB27FAA-9BCC-4028-8FC1-D8045070B1BB}" srcOrd="0" destOrd="0" presId="urn:microsoft.com/office/officeart/2005/8/layout/vList2"/>
    <dgm:cxn modelId="{B4E214C2-3EBA-4F98-93EE-00886B362986}" type="presOf" srcId="{A2ECC2B1-3D85-4EBB-8016-80D934625F30}" destId="{D51FD139-A234-4F79-8BDF-FD0D002A60BE}" srcOrd="0" destOrd="0" presId="urn:microsoft.com/office/officeart/2005/8/layout/vList2"/>
    <dgm:cxn modelId="{229587A2-E80D-49FB-BE07-9409A256E514}" srcId="{6AE38A32-8579-4624-B538-7D6417474CB4}" destId="{06F7B6F6-11F0-440D-8641-5528608089C7}" srcOrd="0" destOrd="0" parTransId="{F7395BF5-4DDF-4711-A3B0-717DD54A1B89}" sibTransId="{C824C90D-3BD9-40B9-846C-5EA271B3DD71}"/>
    <dgm:cxn modelId="{31A748D7-5C1A-4590-86A9-04367907BCC6}" type="presParOf" srcId="{CC0AE8DD-AC69-4892-B59A-A9E90778DBAF}" destId="{9FB27FAA-9BCC-4028-8FC1-D8045070B1BB}" srcOrd="0" destOrd="0" presId="urn:microsoft.com/office/officeart/2005/8/layout/vList2"/>
    <dgm:cxn modelId="{B799658F-6BEA-4773-B809-D4B84B179883}" type="presParOf" srcId="{CC0AE8DD-AC69-4892-B59A-A9E90778DBAF}" destId="{EEBDABB6-5616-46DB-97B7-F09B39162721}" srcOrd="1" destOrd="0" presId="urn:microsoft.com/office/officeart/2005/8/layout/vList2"/>
    <dgm:cxn modelId="{E5FAD003-D591-45E1-A485-71BD5FDE1F76}" type="presParOf" srcId="{CC0AE8DD-AC69-4892-B59A-A9E90778DBAF}" destId="{D51FD139-A234-4F79-8BDF-FD0D002A60BE}" srcOrd="2" destOrd="0" presId="urn:microsoft.com/office/officeart/2005/8/layout/vList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Data" Target="../diagrams/data1.xml"/><Relationship Id="rId7" Type="http://schemas.openxmlformats.org/officeDocument/2006/relationships/diagramData" Target="../diagrams/data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diagramColors" Target="../diagrams/colors2.xml"/><Relationship Id="rId4" Type="http://schemas.openxmlformats.org/officeDocument/2006/relationships/diagramLayout" Target="../diagrams/layout1.xml"/><Relationship Id="rId9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ages2.fanpop.com/image/photos/11000000/dis-classic-disney-11045752-1024-7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57225" y="428605"/>
            <a:ext cx="7643866" cy="164307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tt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суЗЫК АВАЗЛАР ИЛЕНДӘ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1785926"/>
            <a:ext cx="7215237" cy="4071965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Ә  А  И  У  Э</a:t>
            </a:r>
          </a:p>
          <a:p>
            <a:pPr algn="ctr"/>
            <a:r>
              <a:rPr lang="ru-RU" sz="5400" b="1" cap="all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Ө  Ү Ы О     </a:t>
            </a:r>
            <a:endParaRPr lang="ru-RU" sz="5400" b="1" cap="all" dirty="0">
              <a:ln/>
              <a:solidFill>
                <a:srgbClr val="7030A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yubik.net.ru/_nw/38/67472400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8286808" cy="6286544"/>
          </a:xfrm>
          <a:prstGeom prst="rect">
            <a:avLst/>
          </a:prstGeom>
          <a:noFill/>
        </p:spPr>
      </p:pic>
      <p:sp>
        <p:nvSpPr>
          <p:cNvPr id="4" name="Параллелограмм 3"/>
          <p:cNvSpPr/>
          <p:nvPr/>
        </p:nvSpPr>
        <p:spPr>
          <a:xfrm>
            <a:off x="3428992" y="2928934"/>
            <a:ext cx="3786214" cy="1857388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Су анасыннан </a:t>
            </a:r>
          </a:p>
          <a:p>
            <a:pPr algn="ctr"/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1 сыйныф укучыларына </a:t>
            </a:r>
            <a:endParaRPr lang="tt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хат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4714908"/>
          </a:xfrm>
        </p:spPr>
        <p:txBody>
          <a:bodyPr/>
          <a:lstStyle/>
          <a:p>
            <a:r>
              <a:rPr lang="tt-RU" i="1" dirty="0" smtClean="0">
                <a:latin typeface="Times New Roman" pitchFamily="18" charset="0"/>
                <a:cs typeface="Times New Roman" pitchFamily="18" charset="0"/>
              </a:rPr>
              <a:t>...шләпә,  ...лгеч,  эремч...к,  ...нә,</a:t>
            </a:r>
            <a:br>
              <a:rPr lang="tt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tt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tt-RU" i="1" dirty="0" smtClean="0">
                <a:latin typeface="Times New Roman" pitchFamily="18" charset="0"/>
                <a:cs typeface="Times New Roman" pitchFamily="18" charset="0"/>
              </a:rPr>
              <a:t>...скәмия,   эшч...,  ...кскаватор. 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1538" y="928670"/>
            <a:ext cx="714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Кир</a:t>
            </a:r>
            <a:r>
              <a:rPr lang="tt-RU" sz="36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әкле хәрефләрне куеп яз.</a:t>
            </a:r>
          </a:p>
          <a:p>
            <a:pPr algn="ctr"/>
            <a:r>
              <a:rPr lang="tt-RU" dirty="0" smtClean="0">
                <a:latin typeface="Arial" pitchFamily="34" charset="0"/>
                <a:cs typeface="Arial" pitchFamily="34" charset="0"/>
              </a:rPr>
              <a:t>(Проставь нужные буквы и выпиши)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444"/>
          </a:xfrm>
        </p:spPr>
        <p:txBody>
          <a:bodyPr/>
          <a:lstStyle/>
          <a:p>
            <a:r>
              <a:rPr lang="tt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tt-RU" i="1" dirty="0" smtClean="0">
                <a:latin typeface="Times New Roman" pitchFamily="18" charset="0"/>
                <a:cs typeface="Times New Roman" pitchFamily="18" charset="0"/>
              </a:rPr>
              <a:t>шләпә,  </a:t>
            </a:r>
            <a:r>
              <a:rPr lang="tt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tt-RU" i="1" dirty="0" smtClean="0">
                <a:latin typeface="Times New Roman" pitchFamily="18" charset="0"/>
                <a:cs typeface="Times New Roman" pitchFamily="18" charset="0"/>
              </a:rPr>
              <a:t>лгеч,  эремч</a:t>
            </a:r>
            <a:r>
              <a:rPr lang="tt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tt-RU" i="1" dirty="0" smtClean="0">
                <a:latin typeface="Times New Roman" pitchFamily="18" charset="0"/>
                <a:cs typeface="Times New Roman" pitchFamily="18" charset="0"/>
              </a:rPr>
              <a:t>к,  </a:t>
            </a:r>
            <a:r>
              <a:rPr lang="tt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tt-RU" i="1" dirty="0" smtClean="0">
                <a:latin typeface="Times New Roman" pitchFamily="18" charset="0"/>
                <a:cs typeface="Times New Roman" pitchFamily="18" charset="0"/>
              </a:rPr>
              <a:t>нә,</a:t>
            </a:r>
            <a:br>
              <a:rPr lang="tt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tt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tt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tt-RU" i="1" dirty="0" smtClean="0">
                <a:latin typeface="Times New Roman" pitchFamily="18" charset="0"/>
                <a:cs typeface="Times New Roman" pitchFamily="18" charset="0"/>
              </a:rPr>
              <a:t>скәмия,  эшч</a:t>
            </a:r>
            <a:r>
              <a:rPr lang="tt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tt-RU" i="1" dirty="0" smtClean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tt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tt-RU" i="1" dirty="0" smtClean="0">
                <a:latin typeface="Times New Roman" pitchFamily="18" charset="0"/>
                <a:cs typeface="Times New Roman" pitchFamily="18" charset="0"/>
              </a:rPr>
              <a:t>кскаватор.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www.video-rama.ru/upload/video/thumbs/medium/2013/01/21/gali-bel-n-k1358728566-50fc8d76c058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00" y="0"/>
            <a:ext cx="4794252" cy="6857999"/>
          </a:xfrm>
          <a:prstGeom prst="rect">
            <a:avLst/>
          </a:prstGeom>
          <a:noFill/>
        </p:spPr>
      </p:pic>
      <p:pic>
        <p:nvPicPr>
          <p:cNvPr id="5" name="Picture 12" descr="http://allforchildren.ru/pictures/nursvignettes/v02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0"/>
            <a:ext cx="4572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14546" y="785794"/>
            <a:ext cx="5291641" cy="83099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spc="0" dirty="0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4800" b="1" cap="all" spc="0" dirty="0" err="1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нче</a:t>
            </a:r>
            <a:r>
              <a:rPr lang="ru-RU" sz="4800" b="1" cap="all" spc="0" dirty="0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cap="all" spc="0" dirty="0" err="1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тукталыш</a:t>
            </a:r>
            <a:endParaRPr lang="ru-RU" sz="4800" b="1" cap="all" spc="0" dirty="0">
              <a:ln/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перфолента 2"/>
          <p:cNvSpPr/>
          <p:nvPr/>
        </p:nvSpPr>
        <p:spPr>
          <a:xfrm>
            <a:off x="642910" y="857232"/>
            <a:ext cx="2071702" cy="1214446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200" dirty="0" smtClean="0">
                <a:latin typeface="Times New Roman" pitchFamily="18" charset="0"/>
                <a:cs typeface="Times New Roman" pitchFamily="18" charset="0"/>
              </a:rPr>
              <a:t>Колын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Блок-схема: перфолента 3"/>
          <p:cNvSpPr/>
          <p:nvPr/>
        </p:nvSpPr>
        <p:spPr>
          <a:xfrm>
            <a:off x="3428992" y="928670"/>
            <a:ext cx="2286016" cy="1143008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200" dirty="0" smtClean="0">
                <a:latin typeface="Times New Roman" pitchFamily="18" charset="0"/>
                <a:cs typeface="Times New Roman" pitchFamily="18" charset="0"/>
              </a:rPr>
              <a:t>Болыт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лок-схема: перфолента 5"/>
          <p:cNvSpPr/>
          <p:nvPr/>
        </p:nvSpPr>
        <p:spPr>
          <a:xfrm>
            <a:off x="6500826" y="785794"/>
            <a:ext cx="2000264" cy="1214446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200" dirty="0" smtClean="0">
                <a:latin typeface="Times New Roman" pitchFamily="18" charset="0"/>
                <a:cs typeface="Times New Roman" pitchFamily="18" charset="0"/>
              </a:rPr>
              <a:t>Борыч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перфолента 7"/>
          <p:cNvSpPr/>
          <p:nvPr/>
        </p:nvSpPr>
        <p:spPr>
          <a:xfrm>
            <a:off x="1428728" y="3429000"/>
            <a:ext cx="2286016" cy="1214446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200" dirty="0" smtClean="0">
                <a:latin typeface="Times New Roman" pitchFamily="18" charset="0"/>
                <a:cs typeface="Times New Roman" pitchFamily="18" charset="0"/>
              </a:rPr>
              <a:t>Төлке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Блок-схема: перфолента 8"/>
          <p:cNvSpPr/>
          <p:nvPr/>
        </p:nvSpPr>
        <p:spPr>
          <a:xfrm>
            <a:off x="5143504" y="3500438"/>
            <a:ext cx="2357454" cy="1285884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200" dirty="0" smtClean="0">
                <a:latin typeface="Times New Roman" pitchFamily="18" charset="0"/>
                <a:cs typeface="Times New Roman" pitchFamily="18" charset="0"/>
              </a:rPr>
              <a:t>Бозгыч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28794" y="5214950"/>
            <a:ext cx="5929354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Артык с</a:t>
            </a:r>
            <a:r>
              <a:rPr lang="tt-RU" sz="4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үз</a:t>
            </a:r>
            <a:r>
              <a:rPr lang="ru-RU" sz="4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 тап.</a:t>
            </a:r>
          </a:p>
          <a:p>
            <a:pPr algn="ctr"/>
            <a:r>
              <a:rPr lang="ru-RU" dirty="0" smtClean="0"/>
              <a:t>Найди лишнее слово.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перфолента 1"/>
          <p:cNvSpPr/>
          <p:nvPr/>
        </p:nvSpPr>
        <p:spPr>
          <a:xfrm>
            <a:off x="357158" y="785794"/>
            <a:ext cx="2357454" cy="1214446"/>
          </a:xfrm>
          <a:prstGeom prst="flowChartPunchedTap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200" dirty="0" smtClean="0">
                <a:latin typeface="Times New Roman" pitchFamily="18" charset="0"/>
                <a:cs typeface="Times New Roman" pitchFamily="18" charset="0"/>
              </a:rPr>
              <a:t>Мөгез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Блок-схема: перфолента 2"/>
          <p:cNvSpPr/>
          <p:nvPr/>
        </p:nvSpPr>
        <p:spPr>
          <a:xfrm>
            <a:off x="3500430" y="928670"/>
            <a:ext cx="2357454" cy="1214446"/>
          </a:xfrm>
          <a:prstGeom prst="flowChartPunchedTap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200" dirty="0" smtClean="0">
                <a:latin typeface="Times New Roman" pitchFamily="18" charset="0"/>
                <a:cs typeface="Times New Roman" pitchFamily="18" charset="0"/>
              </a:rPr>
              <a:t>Сөлге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Блок-схема: перфолента 3"/>
          <p:cNvSpPr/>
          <p:nvPr/>
        </p:nvSpPr>
        <p:spPr>
          <a:xfrm>
            <a:off x="6500826" y="928670"/>
            <a:ext cx="2357454" cy="1214446"/>
          </a:xfrm>
          <a:prstGeom prst="flowChartPunchedTap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200" dirty="0" smtClean="0">
                <a:latin typeface="Times New Roman" pitchFamily="18" charset="0"/>
                <a:cs typeface="Times New Roman" pitchFamily="18" charset="0"/>
              </a:rPr>
              <a:t>Борын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лок-схема: перфолента 4"/>
          <p:cNvSpPr/>
          <p:nvPr/>
        </p:nvSpPr>
        <p:spPr>
          <a:xfrm>
            <a:off x="4786314" y="3214686"/>
            <a:ext cx="2357454" cy="1214446"/>
          </a:xfrm>
          <a:prstGeom prst="flowChartPunchedTap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200" dirty="0" smtClean="0">
                <a:latin typeface="Times New Roman" pitchFamily="18" charset="0"/>
                <a:cs typeface="Times New Roman" pitchFamily="18" charset="0"/>
              </a:rPr>
              <a:t>Өзек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лок-схема: перфолента 5"/>
          <p:cNvSpPr/>
          <p:nvPr/>
        </p:nvSpPr>
        <p:spPr>
          <a:xfrm>
            <a:off x="1285852" y="3357562"/>
            <a:ext cx="2357454" cy="1214446"/>
          </a:xfrm>
          <a:prstGeom prst="flowChartPunchedTap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200" dirty="0" smtClean="0">
                <a:latin typeface="Times New Roman" pitchFamily="18" charset="0"/>
                <a:cs typeface="Times New Roman" pitchFamily="18" charset="0"/>
              </a:rPr>
              <a:t>Өчле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перфолента 1"/>
          <p:cNvSpPr/>
          <p:nvPr/>
        </p:nvSpPr>
        <p:spPr>
          <a:xfrm>
            <a:off x="357158" y="1571612"/>
            <a:ext cx="2071702" cy="1071570"/>
          </a:xfrm>
          <a:prstGeom prst="flowChartPunchedTap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200" dirty="0" smtClean="0">
                <a:latin typeface="Times New Roman" pitchFamily="18" charset="0"/>
                <a:cs typeface="Times New Roman" pitchFamily="18" charset="0"/>
              </a:rPr>
              <a:t>Алма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Блок-схема: перфолента 2"/>
          <p:cNvSpPr/>
          <p:nvPr/>
        </p:nvSpPr>
        <p:spPr>
          <a:xfrm>
            <a:off x="1142976" y="3500438"/>
            <a:ext cx="2071702" cy="1071570"/>
          </a:xfrm>
          <a:prstGeom prst="flowChartPunchedTap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200" dirty="0" smtClean="0">
                <a:latin typeface="Times New Roman" pitchFamily="18" charset="0"/>
                <a:cs typeface="Times New Roman" pitchFamily="18" charset="0"/>
              </a:rPr>
              <a:t>Акча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Блок-схема: перфолента 3"/>
          <p:cNvSpPr/>
          <p:nvPr/>
        </p:nvSpPr>
        <p:spPr>
          <a:xfrm>
            <a:off x="4786314" y="3429000"/>
            <a:ext cx="2071702" cy="1071570"/>
          </a:xfrm>
          <a:prstGeom prst="flowChartPunchedTap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200" dirty="0" smtClean="0">
                <a:latin typeface="Times New Roman" pitchFamily="18" charset="0"/>
                <a:cs typeface="Times New Roman" pitchFamily="18" charset="0"/>
              </a:rPr>
              <a:t>Алка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лок-схема: перфолента 4"/>
          <p:cNvSpPr/>
          <p:nvPr/>
        </p:nvSpPr>
        <p:spPr>
          <a:xfrm>
            <a:off x="3357554" y="1571612"/>
            <a:ext cx="2071702" cy="1071570"/>
          </a:xfrm>
          <a:prstGeom prst="flowChartPunchedTap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200" dirty="0" smtClean="0">
                <a:latin typeface="Times New Roman" pitchFamily="18" charset="0"/>
                <a:cs typeface="Times New Roman" pitchFamily="18" charset="0"/>
              </a:rPr>
              <a:t>Әтәч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лок-схема: перфолента 5"/>
          <p:cNvSpPr/>
          <p:nvPr/>
        </p:nvSpPr>
        <p:spPr>
          <a:xfrm>
            <a:off x="6286512" y="1571612"/>
            <a:ext cx="2071702" cy="1071570"/>
          </a:xfrm>
          <a:prstGeom prst="flowChartPunchedTap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200" dirty="0" smtClean="0">
                <a:latin typeface="Times New Roman" pitchFamily="18" charset="0"/>
                <a:cs typeface="Times New Roman" pitchFamily="18" charset="0"/>
              </a:rPr>
              <a:t>Агач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info-islam.ru/_pu/192/741057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7087081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714612" y="0"/>
            <a:ext cx="57150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4800" dirty="0" smtClean="0">
                <a:solidFill>
                  <a:srgbClr val="FFFF00"/>
                </a:solidFill>
              </a:rPr>
              <a:t>Молод</a:t>
            </a:r>
            <a:r>
              <a:rPr lang="ru-RU" sz="4800" dirty="0" err="1" smtClean="0">
                <a:solidFill>
                  <a:srgbClr val="FFFF00"/>
                </a:solidFill>
              </a:rPr>
              <a:t>цы</a:t>
            </a:r>
            <a:r>
              <a:rPr lang="ru-RU" sz="4800" dirty="0" smtClean="0">
                <a:solidFill>
                  <a:srgbClr val="FFFF00"/>
                </a:solidFill>
              </a:rPr>
              <a:t>! </a:t>
            </a:r>
            <a:r>
              <a:rPr lang="ru-RU" sz="4800" dirty="0" err="1" smtClean="0">
                <a:solidFill>
                  <a:srgbClr val="FFFF00"/>
                </a:solidFill>
              </a:rPr>
              <a:t>Булдырдыгыз</a:t>
            </a:r>
            <a:r>
              <a:rPr lang="ru-RU" sz="4800" dirty="0" smtClean="0">
                <a:solidFill>
                  <a:srgbClr val="FFFF00"/>
                </a:solidFill>
              </a:rPr>
              <a:t>!</a:t>
            </a:r>
            <a:endParaRPr lang="ru-RU" sz="4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 descr="http://im6-tub-ru.yandex.net/i?id=862175844-01-72&amp;n=21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4340" name="AutoShape 4" descr="http://im6-tub-ru.yandex.net/i?id=862175844-01-72&amp;n=21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4342" name="AutoShape 6" descr="http://im6-tub-ru.yandex.net/i?id=862175844-01-72&amp;n=21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4344" name="AutoShape 8" descr="http://im6-tub-ru.yandex.net/i?id=862175844-01-72&amp;n=21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4348" name="Picture 12" descr="http://allforchildren.ru/pictures/nursvignettes/v0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2864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knigaline.ru/pick/Shura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072066" cy="6857999"/>
          </a:xfrm>
          <a:prstGeom prst="rect">
            <a:avLst/>
          </a:prstGeom>
          <a:noFill/>
        </p:spPr>
      </p:pic>
      <p:graphicFrame>
        <p:nvGraphicFramePr>
          <p:cNvPr id="6" name="Схема 5"/>
          <p:cNvGraphicFramePr/>
          <p:nvPr/>
        </p:nvGraphicFramePr>
        <p:xfrm>
          <a:off x="5143504" y="785795"/>
          <a:ext cx="3314696" cy="21431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Схема 4"/>
          <p:cNvGraphicFramePr/>
          <p:nvPr/>
        </p:nvGraphicFramePr>
        <p:xfrm>
          <a:off x="5857884" y="3214686"/>
          <a:ext cx="2714644" cy="3071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500694" y="2071678"/>
            <a:ext cx="2508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Гласные какие бывают?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Graphic spid="5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://allforchildren.ru/pictures/nursvignettes/v0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9088"/>
            <a:ext cx="9144000" cy="688708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-285784" y="642918"/>
            <a:ext cx="864396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Мин сезне сәяхәткә</a:t>
            </a:r>
          </a:p>
          <a:p>
            <a:pPr algn="ctr"/>
            <a:r>
              <a:rPr lang="tt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 (в путешествие) чакырам.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info-islam.ru/_pu/192/741057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500694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357290" y="214290"/>
            <a:ext cx="707236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perspectiveContrastingRightFacing"/>
              <a:lightRig rig="threePt" dir="t"/>
            </a:scene3d>
          </a:bodyPr>
          <a:lstStyle/>
          <a:p>
            <a:pPr algn="ctr"/>
            <a:r>
              <a:rPr lang="ru-RU" sz="8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1 </a:t>
            </a:r>
            <a:r>
              <a:rPr lang="ru-RU" sz="8000" b="1" cap="none" spc="0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нче</a:t>
            </a:r>
            <a:r>
              <a:rPr lang="ru-RU" sz="8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ru-RU" sz="8000" b="1" cap="none" spc="0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тукталыш</a:t>
            </a:r>
            <a:endParaRPr lang="ru-RU" sz="8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5" name="Picture 12" descr="http://allforchildren.ru/pictures/nursvignettes/v02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1214422"/>
            <a:ext cx="4214810" cy="5643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6-конечная звезда 4"/>
          <p:cNvSpPr/>
          <p:nvPr/>
        </p:nvSpPr>
        <p:spPr>
          <a:xfrm>
            <a:off x="500034" y="1285860"/>
            <a:ext cx="1357322" cy="1285884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600" b="1" i="1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6-конечная звезда 5"/>
          <p:cNvSpPr/>
          <p:nvPr/>
        </p:nvSpPr>
        <p:spPr>
          <a:xfrm>
            <a:off x="6858016" y="4857760"/>
            <a:ext cx="1285884" cy="1143008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600" b="1" dirty="0" smtClean="0">
                <a:latin typeface="Times New Roman" pitchFamily="18" charset="0"/>
                <a:cs typeface="Times New Roman" pitchFamily="18" charset="0"/>
              </a:rPr>
              <a:t>Ә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6-конечная звезда 6"/>
          <p:cNvSpPr/>
          <p:nvPr/>
        </p:nvSpPr>
        <p:spPr>
          <a:xfrm>
            <a:off x="3714744" y="1214422"/>
            <a:ext cx="1428760" cy="1357322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600" b="1" dirty="0" smtClean="0">
                <a:latin typeface="Times New Roman" pitchFamily="18" charset="0"/>
                <a:cs typeface="Times New Roman" pitchFamily="18" charset="0"/>
              </a:rPr>
              <a:t>Ө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6-конечная звезда 7"/>
          <p:cNvSpPr/>
          <p:nvPr/>
        </p:nvSpPr>
        <p:spPr>
          <a:xfrm>
            <a:off x="3929058" y="4929198"/>
            <a:ext cx="1357322" cy="1357322"/>
          </a:xfrm>
          <a:prstGeom prst="star6">
            <a:avLst>
              <a:gd name="adj" fmla="val 26055"/>
              <a:gd name="hf" fmla="val 1154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6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6-конечная звезда 8"/>
          <p:cNvSpPr/>
          <p:nvPr/>
        </p:nvSpPr>
        <p:spPr>
          <a:xfrm>
            <a:off x="7215206" y="2571744"/>
            <a:ext cx="1285884" cy="1214446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600" b="1" dirty="0" smtClean="0">
                <a:latin typeface="Times New Roman" pitchFamily="18" charset="0"/>
                <a:cs typeface="Times New Roman" pitchFamily="18" charset="0"/>
              </a:rPr>
              <a:t>Ү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6-конечная звезда 9"/>
          <p:cNvSpPr/>
          <p:nvPr/>
        </p:nvSpPr>
        <p:spPr>
          <a:xfrm>
            <a:off x="6715140" y="1357298"/>
            <a:ext cx="1571636" cy="1214446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6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6-конечная звезда 10"/>
          <p:cNvSpPr/>
          <p:nvPr/>
        </p:nvSpPr>
        <p:spPr>
          <a:xfrm>
            <a:off x="4143372" y="2643182"/>
            <a:ext cx="1357322" cy="1214446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600" b="1" dirty="0" smtClean="0">
                <a:latin typeface="Times New Roman" pitchFamily="18" charset="0"/>
                <a:cs typeface="Times New Roman" pitchFamily="18" charset="0"/>
              </a:rPr>
              <a:t>Ы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6-конечная звезда 11"/>
          <p:cNvSpPr/>
          <p:nvPr/>
        </p:nvSpPr>
        <p:spPr>
          <a:xfrm>
            <a:off x="714348" y="4857760"/>
            <a:ext cx="1357322" cy="1357322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600" b="1" dirty="0" smtClean="0">
                <a:latin typeface="Times New Roman" pitchFamily="18" charset="0"/>
                <a:cs typeface="Times New Roman" pitchFamily="18" charset="0"/>
              </a:rPr>
              <a:t>Э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6-конечная звезда 12"/>
          <p:cNvSpPr/>
          <p:nvPr/>
        </p:nvSpPr>
        <p:spPr>
          <a:xfrm>
            <a:off x="1357290" y="2714620"/>
            <a:ext cx="1643074" cy="1500198"/>
          </a:xfrm>
          <a:prstGeom prst="star6">
            <a:avLst>
              <a:gd name="adj" fmla="val 26055"/>
              <a:gd name="hf" fmla="val 1154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6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214290"/>
            <a:ext cx="96171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tt-RU" sz="36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Калын сузыкларны әйт.</a:t>
            </a:r>
            <a:r>
              <a:rPr lang="tt-RU" sz="2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t-RU" sz="2000" dirty="0" smtClean="0">
                <a:latin typeface="Arial" pitchFamily="34" charset="0"/>
                <a:cs typeface="Arial" pitchFamily="34" charset="0"/>
              </a:rPr>
              <a:t>Назови твердые гласные.</a:t>
            </a:r>
            <a:endParaRPr lang="tt-RU" sz="28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eriod"/>
            </a:pPr>
            <a:r>
              <a:rPr lang="tt-RU" sz="36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Нечкә сузыкларны әйт. </a:t>
            </a:r>
            <a:r>
              <a:rPr lang="tt-RU" sz="2000" dirty="0" smtClean="0">
                <a:latin typeface="Arial" pitchFamily="34" charset="0"/>
                <a:cs typeface="Arial" pitchFamily="34" charset="0"/>
              </a:rPr>
              <a:t>Назови мягкие гласные.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00"/>
                                      </p:to>
                                    </p:animClr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00"/>
                                      </p:to>
                                    </p:animClr>
                                    <p:set>
                                      <p:cBhvr>
                                        <p:cTn id="3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00"/>
                                      </p:to>
                                    </p:animClr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00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00"/>
                                      </p:to>
                                    </p:animClr>
                                    <p:set>
                                      <p:cBhvr>
                                        <p:cTn id="5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znv.ru/konkurs2011/1113/2/8063_1113_2_12986486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357686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4429124" y="428604"/>
            <a:ext cx="4357718" cy="128052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">
              <a:avLst/>
            </a:prstTxWarp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2</a:t>
            </a:r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ru-RU" sz="5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нче</a:t>
            </a:r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ru-RU" sz="5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тукталыш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17412" name="Picture 4" descr="http://cs6030.vk.me/u58601913/video/m_5ef683e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1571612"/>
            <a:ext cx="4714876" cy="5286388"/>
          </a:xfrm>
          <a:prstGeom prst="rect">
            <a:avLst/>
          </a:prstGeom>
          <a:noFill/>
        </p:spPr>
      </p:pic>
      <p:pic>
        <p:nvPicPr>
          <p:cNvPr id="6" name="Picture 12" descr="http://allforchildren.ru/pictures/nursvignettes/v02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1500174"/>
            <a:ext cx="4786314" cy="5357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верх 3"/>
          <p:cNvSpPr/>
          <p:nvPr/>
        </p:nvSpPr>
        <p:spPr>
          <a:xfrm>
            <a:off x="0" y="2143116"/>
            <a:ext cx="4143372" cy="4286280"/>
          </a:xfrm>
          <a:prstGeom prst="up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верх 4"/>
          <p:cNvSpPr/>
          <p:nvPr/>
        </p:nvSpPr>
        <p:spPr>
          <a:xfrm>
            <a:off x="4714876" y="2285992"/>
            <a:ext cx="4000528" cy="4214842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428604"/>
            <a:ext cx="1214446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авыл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71670" y="357166"/>
            <a:ext cx="1357322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әҗә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857620" y="357166"/>
            <a:ext cx="1357322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кишер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86446" y="285728"/>
            <a:ext cx="1285884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сарык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14546" y="1142984"/>
            <a:ext cx="142876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дәфтәр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643834" y="1071546"/>
            <a:ext cx="1285884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әтәч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929322" y="1071546"/>
            <a:ext cx="1571636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урындык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715272" y="357166"/>
            <a:ext cx="1214446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 әби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28596" y="1142984"/>
            <a:ext cx="142876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бабай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071934" y="1142984"/>
            <a:ext cx="1428760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бармак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143240" y="4643446"/>
            <a:ext cx="2428892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800" b="1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Сүзләрне өйләренә озат.</a:t>
            </a:r>
            <a:r>
              <a:rPr lang="tt-R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tt-RU" dirty="0" smtClean="0"/>
              <a:t>Проводи слова домой.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448 -0.00324 L 0.0875 0.8147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" y="4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118 0.00208 L 0.47744 0.8115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9" y="4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9.24855E-7 L 0.2717 0.7255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6" y="3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347 0.03862 L -0.48664 0.74127 " pathEditMode="relative" ptsTypes="AA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32 0.03861 L -0.15017 0.64693 " pathEditMode="relative" ptsTypes="AA">
                                      <p:cBhvr>
                                        <p:cTn id="2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5.78035E-8 L 0.09931 0.5167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" y="2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365 0.02381 L 0.45521 0.43283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1" y="2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125 0.07098 L -0.29115 0.39607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" y="1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749 0.04995 L -0.50209 0.2807 " pathEditMode="relative" ptsTypes="AA">
                                      <p:cBhvr>
                                        <p:cTn id="3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11 0.0185 L -0.14635 0.30151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" y="1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astersoft.net/images/9/e/gabdull_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786314" cy="8572512"/>
          </a:xfrm>
          <a:prstGeom prst="rect">
            <a:avLst/>
          </a:prstGeom>
          <a:noFill/>
        </p:spPr>
      </p:pic>
      <p:pic>
        <p:nvPicPr>
          <p:cNvPr id="5" name="Picture 12" descr="http://allforchildren.ru/pictures/nursvignettes/v02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0"/>
            <a:ext cx="4786314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857224" y="214290"/>
            <a:ext cx="592935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perspectiveContrastingRightFacing"/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3 </a:t>
            </a:r>
            <a:r>
              <a:rPr lang="ru-RU" sz="5400" b="1" cap="all" spc="0" dirty="0" err="1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нче</a:t>
            </a:r>
            <a:r>
              <a:rPr lang="ru-RU" sz="5400" b="1" cap="all" spc="0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5400" b="1" cap="all" spc="0" dirty="0" err="1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тукталыш</a:t>
            </a:r>
            <a:endParaRPr lang="ru-RU" sz="5400" b="1" cap="all" spc="0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2348</TotalTime>
  <Words>164</Words>
  <PresentationFormat>Экран (4:3)</PresentationFormat>
  <Paragraphs>61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...шләпә,  ...лгеч,  эремч...к,  ...нә,  ...скәмия,   эшч...,  ...кскаватор. </vt:lpstr>
      <vt:lpstr>Эшләпә,  элгеч,  эремчек,  энә,  эскәмия,  эшче,  экскаватор. 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Alsu</dc:creator>
  <cp:lastModifiedBy>Пользователь</cp:lastModifiedBy>
  <cp:revision>74</cp:revision>
  <dcterms:created xsi:type="dcterms:W3CDTF">2014-04-23T10:17:48Z</dcterms:created>
  <dcterms:modified xsi:type="dcterms:W3CDTF">2020-04-06T16:14:34Z</dcterms:modified>
</cp:coreProperties>
</file>