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85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3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9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320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296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494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083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682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3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7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80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6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04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8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32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1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0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44743-EFBB-4DD6-A199-294E0742811A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C317310-EBD9-4299-9AE5-FAE218541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4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9701" y="723331"/>
            <a:ext cx="4469642" cy="3248168"/>
          </a:xfrm>
        </p:spPr>
        <p:txBody>
          <a:bodyPr/>
          <a:lstStyle/>
          <a:p>
            <a:pPr algn="ctr"/>
            <a:r>
              <a:rPr lang="ru-RU" sz="3200" dirty="0"/>
              <a:t>Презентация </a:t>
            </a:r>
            <a:br>
              <a:rPr lang="ru-RU" sz="3200" dirty="0"/>
            </a:br>
            <a:r>
              <a:rPr lang="ru-RU" sz="3200" dirty="0"/>
              <a:t>Э</a:t>
            </a:r>
            <a:r>
              <a:rPr lang="ru-RU" sz="3200" dirty="0" smtClean="0"/>
              <a:t>кологическая </a:t>
            </a:r>
            <a:r>
              <a:rPr lang="ru-RU" sz="3200" dirty="0"/>
              <a:t>акция</a:t>
            </a:r>
            <a:br>
              <a:rPr lang="ru-RU" sz="3200" dirty="0"/>
            </a:br>
            <a:r>
              <a:rPr lang="ru-RU" sz="3200" dirty="0"/>
              <a:t>«Берегите  первоцветы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с</a:t>
            </a:r>
            <a:r>
              <a:rPr lang="ru-RU" sz="2000" dirty="0" smtClean="0"/>
              <a:t>тарший дошкольный возраст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5092" y="4535330"/>
            <a:ext cx="5049671" cy="232267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воспитатель Разуваева Л. В.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69" y="1440492"/>
            <a:ext cx="3144586" cy="41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76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351964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2000" dirty="0"/>
              <a:t>Легенда о тюльпане гласит, что именно в бутоне желтого тюльпана было заключено счастье, но никто не мог до него добраться, так как бутон не раскрывался. Но однажды желтый цветок в руки взял маленький мальчик и тюльпан сам раскрылся. Детская душа, беззаботное счастье и смех открыли бутон. Тюльпан — цветок счастья</a:t>
            </a:r>
            <a:r>
              <a:rPr lang="ru-RU" sz="2000" b="1" dirty="0"/>
              <a:t>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61564"/>
            <a:ext cx="4454793" cy="307979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sz="2400" dirty="0" smtClean="0"/>
              <a:t>Я </a:t>
            </a:r>
            <a:r>
              <a:rPr lang="ru-RU" sz="2400" dirty="0"/>
              <a:t>из Голландии приехал,</a:t>
            </a:r>
            <a:br>
              <a:rPr lang="ru-RU" sz="2400" dirty="0"/>
            </a:br>
            <a:r>
              <a:rPr lang="ru-RU" sz="2400" dirty="0"/>
              <a:t>И мороз наш не помеха.</a:t>
            </a:r>
            <a:br>
              <a:rPr lang="ru-RU" sz="2400" dirty="0"/>
            </a:br>
            <a:r>
              <a:rPr lang="ru-RU" sz="2400" dirty="0"/>
              <a:t>Меж цветов я знатный пан,</a:t>
            </a:r>
            <a:br>
              <a:rPr lang="ru-RU" sz="2400" dirty="0"/>
            </a:br>
            <a:r>
              <a:rPr lang="ru-RU" sz="2400" dirty="0"/>
              <a:t>А зовут меня – тюльпан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564" y="2961564"/>
            <a:ext cx="3429000" cy="305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97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626" y="336645"/>
            <a:ext cx="8596668" cy="7005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Пальчиковая гимнастика «Цветок</a:t>
            </a:r>
            <a:r>
              <a:rPr lang="ru-RU" sz="2400" dirty="0" smtClean="0"/>
              <a:t>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639" y="1115942"/>
            <a:ext cx="6441743" cy="49594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Цветочек вырос на поляне,</a:t>
            </a:r>
          </a:p>
          <a:p>
            <a:pPr marL="0" indent="0">
              <a:buNone/>
            </a:pPr>
            <a:r>
              <a:rPr lang="ru-RU" dirty="0" smtClean="0"/>
              <a:t>                      </a:t>
            </a:r>
            <a:r>
              <a:rPr lang="ru-RU" dirty="0"/>
              <a:t> (Соединить руки, изображая «бутон»)</a:t>
            </a:r>
          </a:p>
          <a:p>
            <a:pPr marL="0" indent="0">
              <a:buNone/>
            </a:pPr>
            <a:r>
              <a:rPr lang="ru-RU" dirty="0"/>
              <a:t>Утром весенним раскрыл лепестки.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                 (</a:t>
            </a:r>
            <a:r>
              <a:rPr lang="ru-RU" dirty="0"/>
              <a:t>Раскрыть руки, разжать пальцы)</a:t>
            </a:r>
          </a:p>
          <a:p>
            <a:pPr marL="0" indent="0">
              <a:buNone/>
            </a:pPr>
            <a:r>
              <a:rPr lang="ru-RU" dirty="0"/>
              <a:t>Всем лепесткам красоту и питание</a:t>
            </a:r>
          </a:p>
          <a:p>
            <a:pPr marL="0" indent="0">
              <a:buNone/>
            </a:pPr>
            <a:r>
              <a:rPr lang="ru-RU" dirty="0" smtClean="0"/>
              <a:t>                     (</a:t>
            </a:r>
            <a:r>
              <a:rPr lang="ru-RU" dirty="0"/>
              <a:t>В ритм словам раздвигать и соединять пальцы)</a:t>
            </a:r>
          </a:p>
          <a:p>
            <a:pPr marL="0" indent="0">
              <a:buNone/>
            </a:pPr>
            <a:r>
              <a:rPr lang="ru-RU" dirty="0"/>
              <a:t>Дружно дают под землей корешки!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                (</a:t>
            </a:r>
            <a:r>
              <a:rPr lang="ru-RU" dirty="0"/>
              <a:t>Соединить руки тыльными сторонами,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пошевелить </a:t>
            </a:r>
            <a:r>
              <a:rPr lang="ru-RU" dirty="0"/>
              <a:t>пальчиками – «корешками»)</a:t>
            </a:r>
          </a:p>
          <a:p>
            <a:pPr marL="0" indent="0">
              <a:buNone/>
            </a:pPr>
            <a:r>
              <a:rPr lang="ru-RU" dirty="0"/>
              <a:t>Вечер. Цветки закрывают лепестки.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                 (</a:t>
            </a:r>
            <a:r>
              <a:rPr lang="ru-RU" dirty="0"/>
              <a:t>Плотно сжать переплетенные пальцы)</a:t>
            </a:r>
          </a:p>
          <a:p>
            <a:pPr marL="0" indent="0">
              <a:buNone/>
            </a:pPr>
            <a:r>
              <a:rPr lang="ru-RU" dirty="0"/>
              <a:t>Тихо засыпают, головки опускают.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                  (</a:t>
            </a:r>
            <a:r>
              <a:rPr lang="ru-RU" dirty="0"/>
              <a:t>Положить руки на колени)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227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50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Игра «Цветик – </a:t>
            </a:r>
            <a:r>
              <a:rPr lang="ru-RU" sz="2400" dirty="0" smtClean="0"/>
              <a:t>Семицветик</a:t>
            </a:r>
            <a:r>
              <a:rPr lang="ru-RU" sz="2400" dirty="0"/>
              <a:t>»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9493"/>
            <a:ext cx="6405854" cy="47767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На </a:t>
            </a:r>
            <a:r>
              <a:rPr lang="ru-RU" dirty="0"/>
              <a:t>лесной полянке вырос волшебный </a:t>
            </a:r>
            <a:r>
              <a:rPr lang="ru-RU" dirty="0" smtClean="0"/>
              <a:t>цветок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                          «Цветик </a:t>
            </a:r>
            <a:r>
              <a:rPr lang="ru-RU" dirty="0">
                <a:solidFill>
                  <a:schemeClr val="accent2"/>
                </a:solidFill>
              </a:rPr>
              <a:t>– С</a:t>
            </a:r>
            <a:r>
              <a:rPr lang="ru-RU" dirty="0" smtClean="0">
                <a:solidFill>
                  <a:schemeClr val="accent2"/>
                </a:solidFill>
              </a:rPr>
              <a:t>емицветик»</a:t>
            </a:r>
            <a:endParaRPr lang="ru-RU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dirty="0"/>
              <a:t>Ч</a:t>
            </a:r>
            <a:r>
              <a:rPr lang="ru-RU" dirty="0" smtClean="0"/>
              <a:t>тобы </a:t>
            </a:r>
            <a:r>
              <a:rPr lang="ru-RU" dirty="0"/>
              <a:t>взять лепесток, надо ответить на </a:t>
            </a:r>
            <a:r>
              <a:rPr lang="ru-RU" dirty="0" smtClean="0"/>
              <a:t>вопрос: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в какое время года появляются первоцветы</a:t>
            </a:r>
          </a:p>
          <a:p>
            <a:pPr marL="0" indent="0">
              <a:buNone/>
            </a:pPr>
            <a:r>
              <a:rPr lang="ru-RU" dirty="0" smtClean="0"/>
              <a:t>2. назовите </a:t>
            </a:r>
            <a:r>
              <a:rPr lang="ru-RU" dirty="0"/>
              <a:t>весенние месяцы</a:t>
            </a:r>
          </a:p>
          <a:p>
            <a:pPr marL="0" indent="0">
              <a:buNone/>
            </a:pPr>
            <a:r>
              <a:rPr lang="ru-RU" dirty="0" smtClean="0"/>
              <a:t>3.первоцвет</a:t>
            </a:r>
            <a:r>
              <a:rPr lang="ru-RU" dirty="0"/>
              <a:t>, который дружит со снегом</a:t>
            </a:r>
          </a:p>
          <a:p>
            <a:pPr marL="0" indent="0">
              <a:buNone/>
            </a:pPr>
            <a:r>
              <a:rPr lang="ru-RU" dirty="0" smtClean="0"/>
              <a:t>4. первоцвет</a:t>
            </a:r>
            <a:r>
              <a:rPr lang="ru-RU" dirty="0"/>
              <a:t>, у которого листочки с одной стороны теплые, </a:t>
            </a:r>
            <a:r>
              <a:rPr lang="ru-RU" dirty="0" smtClean="0"/>
              <a:t>а </a:t>
            </a:r>
            <a:r>
              <a:rPr lang="ru-RU" dirty="0"/>
              <a:t>с другой стороны холодные</a:t>
            </a:r>
          </a:p>
          <a:p>
            <a:pPr marL="0" indent="0">
              <a:buNone/>
            </a:pPr>
            <a:r>
              <a:rPr lang="ru-RU" dirty="0" smtClean="0"/>
              <a:t>5 первоцвет  похож </a:t>
            </a:r>
            <a:r>
              <a:rPr lang="ru-RU" dirty="0"/>
              <a:t>на </a:t>
            </a:r>
            <a:r>
              <a:rPr lang="ru-RU" dirty="0" smtClean="0"/>
              <a:t>солнце</a:t>
            </a:r>
          </a:p>
          <a:p>
            <a:pPr marL="0" indent="0">
              <a:buNone/>
            </a:pPr>
            <a:r>
              <a:rPr lang="ru-RU" dirty="0" smtClean="0"/>
              <a:t>6.в </a:t>
            </a:r>
            <a:r>
              <a:rPr lang="ru-RU" dirty="0"/>
              <a:t>названии первоцвета есть </a:t>
            </a:r>
            <a:r>
              <a:rPr lang="ru-RU" dirty="0" smtClean="0"/>
              <a:t>слово мед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7. первоцвет, цветок </a:t>
            </a:r>
            <a:r>
              <a:rPr lang="ru-RU" dirty="0"/>
              <a:t>счастья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430" y="1778695"/>
            <a:ext cx="2020768" cy="305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63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Физкультминутка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345042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Солнышко, солнышко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Золотое донышко!</a:t>
            </a:r>
          </a:p>
          <a:p>
            <a:pPr marL="0" indent="0">
              <a:buNone/>
            </a:pPr>
            <a:r>
              <a:rPr lang="ru-RU" dirty="0"/>
              <a:t>Гори, гори ясно, чтобы не погасло!</a:t>
            </a:r>
          </a:p>
          <a:p>
            <a:pPr marL="0" indent="0">
              <a:buNone/>
            </a:pPr>
            <a:r>
              <a:rPr lang="ru-RU" dirty="0"/>
              <a:t>Побежал в лесу ручей,</a:t>
            </a:r>
          </a:p>
          <a:p>
            <a:pPr marL="0" indent="0">
              <a:buNone/>
            </a:pPr>
            <a:r>
              <a:rPr lang="ru-RU" dirty="0"/>
              <a:t>Прилетело много грачей.</a:t>
            </a:r>
          </a:p>
          <a:p>
            <a:pPr marL="0" indent="0">
              <a:buNone/>
            </a:pPr>
            <a:r>
              <a:rPr lang="ru-RU" dirty="0"/>
              <a:t>А сугробы тают, тают, </a:t>
            </a:r>
          </a:p>
          <a:p>
            <a:pPr marL="0" indent="0">
              <a:buNone/>
            </a:pPr>
            <a:r>
              <a:rPr lang="ru-RU" dirty="0"/>
              <a:t>А цветочки вырастают, вырастают!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69" y="2134158"/>
            <a:ext cx="2217927" cy="20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36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058439" cy="13208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800" dirty="0" smtClean="0"/>
              <a:t>Дидактическая игра</a:t>
            </a:r>
            <a:br>
              <a:rPr lang="ru-RU" sz="2800" dirty="0" smtClean="0"/>
            </a:br>
            <a:r>
              <a:rPr lang="ru-RU" sz="2800" dirty="0" smtClean="0"/>
              <a:t> «Подбери слово»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32" y="1979696"/>
            <a:ext cx="4847573" cy="423354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42355"/>
            <a:ext cx="3635359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Желтый, как …..</a:t>
            </a:r>
          </a:p>
          <a:p>
            <a:pPr marL="0" indent="0">
              <a:buNone/>
            </a:pPr>
            <a:r>
              <a:rPr lang="ru-RU" dirty="0"/>
              <a:t>Круглый, как …</a:t>
            </a:r>
          </a:p>
          <a:p>
            <a:pPr marL="0" indent="0">
              <a:buNone/>
            </a:pPr>
            <a:r>
              <a:rPr lang="ru-RU" dirty="0"/>
              <a:t>Мягкий, как …</a:t>
            </a:r>
          </a:p>
          <a:p>
            <a:pPr marL="0" indent="0">
              <a:buNone/>
            </a:pPr>
            <a:r>
              <a:rPr lang="ru-RU" dirty="0"/>
              <a:t>Белый, как …</a:t>
            </a:r>
          </a:p>
          <a:p>
            <a:pPr marL="0" indent="0">
              <a:buNone/>
            </a:pPr>
            <a:r>
              <a:rPr lang="ru-RU" dirty="0"/>
              <a:t>Пушистый, как …</a:t>
            </a:r>
          </a:p>
          <a:p>
            <a:pPr marL="0" indent="0">
              <a:buNone/>
            </a:pPr>
            <a:r>
              <a:rPr lang="ru-RU" dirty="0"/>
              <a:t>Хрупкий, как …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dirty="0">
                <a:solidFill>
                  <a:schemeClr val="accent2"/>
                </a:solidFill>
              </a:rPr>
              <a:t>Вот </a:t>
            </a:r>
            <a:r>
              <a:rPr lang="ru-RU" dirty="0" smtClean="0">
                <a:solidFill>
                  <a:schemeClr val="accent2"/>
                </a:solidFill>
              </a:rPr>
              <a:t>какие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/>
                </a:solidFill>
              </a:rPr>
              <a:t>удивительные</a:t>
            </a:r>
            <a:endParaRPr lang="ru-RU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accent2"/>
                </a:solidFill>
              </a:rPr>
              <a:t>цветы!</a:t>
            </a:r>
          </a:p>
        </p:txBody>
      </p:sp>
    </p:spTree>
    <p:extLst>
      <p:ext uri="{BB962C8B-B14F-4D97-AF65-F5344CB8AC3E}">
        <p14:creationId xmlns:p14="http://schemas.microsoft.com/office/powerpoint/2010/main" val="709699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Подвижная игра </a:t>
            </a:r>
            <a:br>
              <a:rPr lang="ru-RU" dirty="0" smtClean="0"/>
            </a:br>
            <a:r>
              <a:rPr lang="ru-RU" dirty="0" smtClean="0"/>
              <a:t>«Весенний венок»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30805"/>
            <a:ext cx="465195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37" y="2085076"/>
            <a:ext cx="3054526" cy="355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34" y="2085076"/>
            <a:ext cx="430598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/>
              <a:t>На лужайке поутру                    </a:t>
            </a:r>
            <a:br>
              <a:rPr lang="ru-RU" dirty="0"/>
            </a:br>
            <a:r>
              <a:rPr lang="ru-RU" dirty="0"/>
              <a:t>Мы затеяли игру.</a:t>
            </a:r>
            <a:br>
              <a:rPr lang="ru-RU" dirty="0"/>
            </a:br>
            <a:r>
              <a:rPr lang="ru-RU" dirty="0"/>
              <a:t>Я - подснежник, я - вьюнок.</a:t>
            </a:r>
            <a:br>
              <a:rPr lang="ru-RU" dirty="0"/>
            </a:br>
            <a:r>
              <a:rPr lang="ru-RU" dirty="0"/>
              <a:t>Становитесь в наш венок.</a:t>
            </a:r>
            <a:br>
              <a:rPr lang="ru-RU" dirty="0"/>
            </a:br>
            <a:r>
              <a:rPr lang="ru-RU" dirty="0"/>
              <a:t>Раз, два, три, четыре-                         </a:t>
            </a:r>
            <a:br>
              <a:rPr lang="ru-RU" dirty="0"/>
            </a:br>
            <a:r>
              <a:rPr lang="ru-RU" dirty="0"/>
              <a:t>Раздвигайте круг по шире.</a:t>
            </a:r>
            <a:br>
              <a:rPr lang="ru-RU" dirty="0"/>
            </a:br>
            <a:r>
              <a:rPr lang="ru-RU" dirty="0"/>
              <a:t>Солнышко весной взошло высоко,</a:t>
            </a:r>
          </a:p>
          <a:p>
            <a:pPr algn="just"/>
            <a:r>
              <a:rPr lang="ru-RU" dirty="0"/>
              <a:t>Лучи раскинув </a:t>
            </a:r>
            <a:r>
              <a:rPr lang="ru-RU" dirty="0" smtClean="0"/>
              <a:t>широко,</a:t>
            </a:r>
            <a:endParaRPr lang="ru-RU" dirty="0"/>
          </a:p>
          <a:p>
            <a:pPr algn="just"/>
            <a:r>
              <a:rPr lang="ru-RU" dirty="0"/>
              <a:t>Гладит ласково листочки и </a:t>
            </a:r>
            <a:r>
              <a:rPr lang="ru-RU" dirty="0" smtClean="0"/>
              <a:t>цветы,</a:t>
            </a:r>
            <a:endParaRPr lang="ru-RU" dirty="0"/>
          </a:p>
          <a:p>
            <a:pPr algn="just"/>
            <a:r>
              <a:rPr lang="ru-RU" dirty="0"/>
              <a:t>Золотит нам щечки и </a:t>
            </a:r>
            <a:r>
              <a:rPr lang="ru-RU" dirty="0" smtClean="0"/>
              <a:t>носы.</a:t>
            </a:r>
            <a:endParaRPr lang="ru-RU" dirty="0"/>
          </a:p>
          <a:p>
            <a:pPr algn="just"/>
            <a:r>
              <a:rPr lang="ru-RU" dirty="0"/>
              <a:t>Мы захлопаем в ладоши </a:t>
            </a:r>
          </a:p>
          <a:p>
            <a:pPr algn="just"/>
            <a:r>
              <a:rPr lang="ru-RU" dirty="0"/>
              <a:t>Очень рады солнышку!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238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56169"/>
            <a:ext cx="5341329" cy="157423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Первоцветы занесены </a:t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 smtClean="0">
                <a:solidFill>
                  <a:schemeClr val="accent5"/>
                </a:solidFill>
              </a:rPr>
              <a:t>Красную книгу</a:t>
            </a:r>
            <a:endParaRPr lang="ru-RU" sz="3200" dirty="0">
              <a:solidFill>
                <a:schemeClr val="accent5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625" y="356168"/>
            <a:ext cx="2170522" cy="157423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141" y="2354893"/>
            <a:ext cx="3705150" cy="3092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122" y="2148147"/>
            <a:ext cx="57295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России подснежниками называют любые ранние весенние цветы. Они могут быть голубыми, желтыми, белыми. Трепетные медуница и вереница, мохнатые хохлатки, пролески и перелеска... Все эти и еще многие другие растения в народе любовно называют подснежниками. Иногда думается, что выросли они и зацвели ранней весной специально, чтобы украсить, еще не очень приветливые леса и доставить радость людям. И тем обиднее, что люди не ценят этого. Первоцветы не стоят в воде - они моментально вянут. А главное - ведь люди губят красоту!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355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543" y="5025719"/>
            <a:ext cx="2937018" cy="1583141"/>
          </a:xfrm>
        </p:spPr>
        <p:txBody>
          <a:bodyPr>
            <a:noAutofit/>
          </a:bodyPr>
          <a:lstStyle/>
          <a:p>
            <a:pPr algn="ctr"/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2" y="0"/>
            <a:ext cx="8729326" cy="6858000"/>
          </a:xfrm>
        </p:spPr>
      </p:pic>
    </p:spTree>
    <p:extLst>
      <p:ext uri="{BB962C8B-B14F-4D97-AF65-F5344CB8AC3E}">
        <p14:creationId xmlns:p14="http://schemas.microsoft.com/office/powerpoint/2010/main" val="2662523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304" y="0"/>
            <a:ext cx="6717482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Берегите первоцветы!</a:t>
            </a: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154" y="1605628"/>
            <a:ext cx="6852858" cy="5026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" y="0"/>
            <a:ext cx="1897037" cy="16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85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8" y="765378"/>
            <a:ext cx="5466275" cy="967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2"/>
                </a:solidFill>
              </a:rPr>
              <a:t>Цель</a:t>
            </a:r>
            <a:r>
              <a:rPr lang="ru-RU" sz="2000" dirty="0" smtClean="0"/>
              <a:t>: </a:t>
            </a:r>
            <a:r>
              <a:rPr lang="ru-RU" sz="1800" dirty="0" smtClean="0">
                <a:solidFill>
                  <a:schemeClr val="tx1"/>
                </a:solidFill>
              </a:rPr>
              <a:t>создать </a:t>
            </a:r>
            <a:r>
              <a:rPr lang="ru-RU" sz="1800" dirty="0">
                <a:solidFill>
                  <a:schemeClr val="tx1"/>
                </a:solidFill>
              </a:rPr>
              <a:t>условия для формирования у </a:t>
            </a:r>
            <a:r>
              <a:rPr lang="ru-RU" sz="1800" dirty="0" smtClean="0">
                <a:solidFill>
                  <a:schemeClr val="tx1"/>
                </a:solidFill>
              </a:rPr>
              <a:t>дошкольников элементов экологической </a:t>
            </a:r>
            <a:r>
              <a:rPr lang="ru-RU" sz="1800" dirty="0">
                <a:solidFill>
                  <a:schemeClr val="tx1"/>
                </a:solidFill>
              </a:rPr>
              <a:t>культуры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2529" y="1819639"/>
            <a:ext cx="5308978" cy="4370683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/>
              <a:t>  </a:t>
            </a:r>
            <a:r>
              <a:rPr lang="ru-RU" sz="3800" dirty="0" smtClean="0"/>
              <a:t> </a:t>
            </a:r>
          </a:p>
          <a:p>
            <a:pPr marL="0" indent="0" algn="just">
              <a:buNone/>
            </a:pPr>
            <a:r>
              <a:rPr lang="ru-RU" sz="4500" dirty="0"/>
              <a:t> </a:t>
            </a:r>
            <a:r>
              <a:rPr lang="ru-RU" sz="4500" dirty="0">
                <a:solidFill>
                  <a:schemeClr val="accent2"/>
                </a:solidFill>
              </a:rPr>
              <a:t>Задачи:</a:t>
            </a:r>
          </a:p>
          <a:p>
            <a:pPr marL="0" indent="0" algn="just">
              <a:buNone/>
            </a:pPr>
            <a:r>
              <a:rPr lang="ru-RU" sz="4000" dirty="0"/>
              <a:t>- познакомить детей с растениями – первоцветами;</a:t>
            </a:r>
          </a:p>
          <a:p>
            <a:pPr marL="0" indent="0" algn="just">
              <a:buNone/>
            </a:pPr>
            <a:r>
              <a:rPr lang="ru-RU" sz="4000" dirty="0"/>
              <a:t>- вызывать желание узнать историю цветов, их легенды;</a:t>
            </a:r>
          </a:p>
          <a:p>
            <a:pPr marL="0" indent="0" algn="just">
              <a:buNone/>
            </a:pPr>
            <a:r>
              <a:rPr lang="ru-RU" sz="4000" dirty="0"/>
              <a:t>- активизировать познавательную деятельность;</a:t>
            </a:r>
          </a:p>
          <a:p>
            <a:pPr marL="0" indent="0" algn="just">
              <a:buNone/>
            </a:pPr>
            <a:r>
              <a:rPr lang="ru-RU" sz="4000" dirty="0"/>
              <a:t>- развивать творчество, мышление, фантазию;</a:t>
            </a:r>
          </a:p>
          <a:p>
            <a:pPr marL="0" indent="0" algn="just">
              <a:buNone/>
            </a:pPr>
            <a:r>
              <a:rPr lang="ru-RU" sz="4000" dirty="0"/>
              <a:t>- воспитывать бережное отношение к первоцветам.</a:t>
            </a:r>
          </a:p>
          <a:p>
            <a:pPr marL="0" indent="0" algn="just">
              <a:buNone/>
            </a:pPr>
            <a:r>
              <a:rPr lang="ru-RU" sz="3800" dirty="0"/>
              <a:t> </a:t>
            </a:r>
          </a:p>
          <a:p>
            <a:pPr marL="0" indent="0" algn="just">
              <a:buNone/>
            </a:pPr>
            <a:r>
              <a:rPr lang="ru-RU" sz="4000" dirty="0"/>
              <a:t>В акции принимают участие воспитанники старшей группы </a:t>
            </a:r>
            <a:r>
              <a:rPr lang="ru-RU" sz="4000" dirty="0" smtClean="0"/>
              <a:t>детского </a:t>
            </a:r>
            <a:r>
              <a:rPr lang="ru-RU" sz="4000" dirty="0"/>
              <a:t>сада,  </a:t>
            </a:r>
            <a:r>
              <a:rPr lang="ru-RU" sz="4000" dirty="0" smtClean="0"/>
              <a:t>подготовительной </a:t>
            </a:r>
            <a:r>
              <a:rPr lang="ru-RU" sz="4000" dirty="0"/>
              <a:t>группы, родители, музыкальный руководитель</a:t>
            </a:r>
          </a:p>
          <a:p>
            <a:pPr marL="0" indent="0" algn="just">
              <a:buNone/>
            </a:pPr>
            <a:r>
              <a:rPr lang="ru-RU" sz="4000" dirty="0"/>
              <a:t> </a:t>
            </a:r>
          </a:p>
          <a:p>
            <a:pPr marL="0" indent="0" algn="just">
              <a:buNone/>
            </a:pPr>
            <a:r>
              <a:rPr lang="ru-RU" sz="4000" dirty="0" smtClean="0"/>
              <a:t>Время проведения акции: апрель </a:t>
            </a:r>
            <a:r>
              <a:rPr lang="ru-RU" sz="4000" dirty="0"/>
              <a:t>- май </a:t>
            </a:r>
            <a:r>
              <a:rPr lang="ru-RU" sz="4000" dirty="0" smtClean="0"/>
              <a:t>2020 </a:t>
            </a:r>
            <a:r>
              <a:rPr lang="ru-RU" sz="4000" dirty="0"/>
              <a:t>учебного </a:t>
            </a:r>
            <a:r>
              <a:rPr lang="ru-RU" sz="4000" dirty="0" smtClean="0"/>
              <a:t>года.</a:t>
            </a:r>
            <a:endParaRPr lang="ru-RU" sz="40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365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5157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/>
              <a:t>Экологическое воспитание - </a:t>
            </a:r>
            <a:r>
              <a:rPr lang="ru-RU" sz="2200" dirty="0">
                <a:solidFill>
                  <a:schemeClr val="tx1"/>
                </a:solidFill>
              </a:rPr>
              <a:t>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</a:t>
            </a:r>
            <a:r>
              <a:rPr lang="ru-RU" sz="2200" dirty="0" smtClean="0">
                <a:solidFill>
                  <a:schemeClr val="tx1"/>
                </a:solidFill>
              </a:rPr>
              <a:t>растений</a:t>
            </a:r>
            <a:r>
              <a:rPr lang="ru-RU" sz="2200" dirty="0">
                <a:solidFill>
                  <a:schemeClr val="tx1"/>
                </a:solidFill>
              </a:rPr>
              <a:t>.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Цветы – это не только красота, но и часть живой природы, которую </a:t>
            </a:r>
            <a:r>
              <a:rPr lang="ru-RU" sz="2200" dirty="0">
                <a:solidFill>
                  <a:schemeClr val="accent2"/>
                </a:solidFill>
              </a:rPr>
              <a:t>надо </a:t>
            </a:r>
            <a:r>
              <a:rPr lang="ru-RU" sz="2200" b="1" dirty="0">
                <a:solidFill>
                  <a:schemeClr val="accent2"/>
                </a:solidFill>
              </a:rPr>
              <a:t>знать, беречь и охранять</a:t>
            </a:r>
            <a:r>
              <a:rPr lang="ru-RU" sz="2200" dirty="0" smtClean="0">
                <a:solidFill>
                  <a:schemeClr val="accent2"/>
                </a:solidFill>
              </a:rPr>
              <a:t>!     </a:t>
            </a:r>
            <a:br>
              <a:rPr lang="ru-RU" sz="2200" dirty="0" smtClean="0">
                <a:solidFill>
                  <a:schemeClr val="accent2"/>
                </a:solidFill>
              </a:rPr>
            </a:br>
            <a:r>
              <a:rPr lang="ru-RU" sz="2200" dirty="0">
                <a:solidFill>
                  <a:schemeClr val="accent2"/>
                </a:solidFill>
              </a:rPr>
              <a:t/>
            </a:r>
            <a:br>
              <a:rPr lang="ru-RU" sz="2200" dirty="0">
                <a:solidFill>
                  <a:schemeClr val="accent2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3357349"/>
            <a:ext cx="3771836" cy="3500651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    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Я сорвал цветок, и он завял,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Я поймал жука,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И он умер у меня на ладони.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 И тогда я понял,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Что прикоснуться к природе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Можно только сердцем. </a:t>
            </a:r>
          </a:p>
          <a:p>
            <a:pPr marL="0" indent="0">
              <a:buNone/>
            </a:pPr>
            <a:endParaRPr lang="ru-RU" sz="7200" dirty="0" smtClean="0"/>
          </a:p>
          <a:p>
            <a:pPr marL="0" indent="0">
              <a:buNone/>
            </a:pPr>
            <a:r>
              <a:rPr lang="ru-RU" sz="7200" dirty="0" smtClean="0"/>
              <a:t>Л</a:t>
            </a:r>
            <a:r>
              <a:rPr lang="ru-RU" sz="7200" dirty="0"/>
              <a:t>. </a:t>
            </a:r>
            <a:r>
              <a:rPr lang="ru-RU" sz="7200" dirty="0" err="1"/>
              <a:t>Фесюкова</a:t>
            </a:r>
            <a:r>
              <a:rPr lang="ru-RU" sz="7200" dirty="0"/>
              <a:t> 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9259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379" y="381830"/>
            <a:ext cx="6146546" cy="3412248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                                                                    Парад первоцветов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600" dirty="0"/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Я </a:t>
            </a:r>
            <a:r>
              <a:rPr lang="ru-RU" sz="2000" dirty="0">
                <a:solidFill>
                  <a:schemeClr val="tx1"/>
                </a:solidFill>
              </a:rPr>
              <a:t>- подснежник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Первым вылез из землицы на проталинке.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Я мороза не боюсь,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Хоть  и маленький.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Из-под снега расцветаю, 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Раньше  всех весну встречаю!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02507"/>
            <a:ext cx="6228433" cy="315263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sz="7200" dirty="0" smtClean="0"/>
          </a:p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r>
              <a:rPr lang="ru-RU" sz="7200" dirty="0" smtClean="0">
                <a:solidFill>
                  <a:schemeClr val="accent2"/>
                </a:solidFill>
              </a:rPr>
              <a:t>Легенда </a:t>
            </a:r>
            <a:r>
              <a:rPr lang="ru-RU" sz="7200" dirty="0">
                <a:solidFill>
                  <a:schemeClr val="accent2"/>
                </a:solidFill>
              </a:rPr>
              <a:t>о </a:t>
            </a:r>
            <a:r>
              <a:rPr lang="ru-RU" sz="7200" dirty="0" smtClean="0">
                <a:solidFill>
                  <a:schemeClr val="accent2"/>
                </a:solidFill>
              </a:rPr>
              <a:t>подснежнике</a:t>
            </a:r>
            <a:endParaRPr lang="ru-RU" sz="72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7200" dirty="0"/>
              <a:t>Старинная русская легенда рассказывает, что однажды старуха Зима со своими спутниками Морозом и Ветром решила не пускать на землю красавицу Весну. Но смелый Подснежник выпрямился, расправил лепестки и попросил защиты у Солнца. Солнце заметило Подснежник, согрело землю и открыло дорогу Весне.</a:t>
            </a:r>
          </a:p>
          <a:p>
            <a:pPr marL="0" indent="0">
              <a:buNone/>
            </a:pPr>
            <a:r>
              <a:rPr lang="ru-RU" sz="6000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143" y="325676"/>
            <a:ext cx="2311390" cy="30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7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4440576" cy="1942532"/>
          </a:xfrm>
        </p:spPr>
        <p:txBody>
          <a:bodyPr>
            <a:noAutofit/>
          </a:bodyPr>
          <a:lstStyle/>
          <a:p>
            <a:r>
              <a:rPr lang="ru-RU" sz="2000" dirty="0"/>
              <a:t>Ранней солнечной порой</a:t>
            </a:r>
            <a:br>
              <a:rPr lang="ru-RU" sz="2000" dirty="0"/>
            </a:br>
            <a:r>
              <a:rPr lang="ru-RU" sz="2000" dirty="0"/>
              <a:t>На проталинке весной</a:t>
            </a:r>
            <a:br>
              <a:rPr lang="ru-RU" sz="2000" dirty="0"/>
            </a:br>
            <a:r>
              <a:rPr lang="ru-RU" sz="2000" dirty="0"/>
              <a:t>Украшают бугорки</a:t>
            </a:r>
            <a:br>
              <a:rPr lang="ru-RU" sz="2000" dirty="0"/>
            </a:br>
            <a:r>
              <a:rPr lang="ru-RU" sz="2000" dirty="0"/>
              <a:t>Мать-и-мачехи цветки.</a:t>
            </a:r>
            <a:br>
              <a:rPr lang="ru-RU" sz="2000" dirty="0"/>
            </a:br>
            <a:r>
              <a:rPr lang="ru-RU" sz="2000" dirty="0"/>
              <a:t>В ярких желтеньких платочках</a:t>
            </a:r>
            <a:br>
              <a:rPr lang="ru-RU" sz="2000" dirty="0"/>
            </a:br>
            <a:r>
              <a:rPr lang="ru-RU" sz="2000" dirty="0"/>
              <a:t>И зелененьких </a:t>
            </a:r>
            <a:r>
              <a:rPr lang="ru-RU" sz="2000" dirty="0" smtClean="0"/>
              <a:t>носочках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52131"/>
            <a:ext cx="4331394" cy="36961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2100" dirty="0"/>
              <a:t>Я цвету в апреле – мае.</a:t>
            </a:r>
            <a:br>
              <a:rPr lang="ru-RU" sz="2100" dirty="0"/>
            </a:br>
            <a:r>
              <a:rPr lang="ru-RU" sz="2100" dirty="0"/>
              <a:t>Я </a:t>
            </a:r>
            <a:r>
              <a:rPr lang="ru-RU" sz="2100" dirty="0" smtClean="0"/>
              <a:t>самая </a:t>
            </a:r>
            <a:r>
              <a:rPr lang="ru-RU" sz="2100" dirty="0"/>
              <a:t>первая зацветаю по весне.</a:t>
            </a:r>
          </a:p>
          <a:p>
            <a:pPr marL="0" indent="0">
              <a:buNone/>
            </a:pPr>
            <a:r>
              <a:rPr lang="ru-RU" sz="2100" dirty="0"/>
              <a:t>Когда цветы отцветут, </a:t>
            </a:r>
            <a:endParaRPr lang="ru-RU" sz="2100" dirty="0" smtClean="0"/>
          </a:p>
          <a:p>
            <a:pPr marL="0" indent="0">
              <a:buNone/>
            </a:pPr>
            <a:r>
              <a:rPr lang="ru-RU" sz="2100" dirty="0" smtClean="0"/>
              <a:t>появляются </a:t>
            </a:r>
            <a:r>
              <a:rPr lang="ru-RU" sz="2100" dirty="0"/>
              <a:t>большие зеленые листья.</a:t>
            </a:r>
          </a:p>
          <a:p>
            <a:pPr marL="0" indent="0">
              <a:buNone/>
            </a:pPr>
            <a:r>
              <a:rPr lang="ru-RU" sz="2100" dirty="0"/>
              <a:t>С виду самые обычные</a:t>
            </a:r>
            <a:r>
              <a:rPr lang="ru-RU" sz="2100" dirty="0" smtClean="0"/>
              <a:t>,</a:t>
            </a:r>
          </a:p>
          <a:p>
            <a:pPr marL="0" indent="0">
              <a:buNone/>
            </a:pPr>
            <a:r>
              <a:rPr lang="ru-RU" sz="2100" dirty="0" smtClean="0"/>
              <a:t> </a:t>
            </a:r>
            <a:r>
              <a:rPr lang="ru-RU" sz="2100" dirty="0"/>
              <a:t>а потрогаешь – вот так дивно!</a:t>
            </a:r>
          </a:p>
          <a:p>
            <a:pPr marL="0" indent="0">
              <a:buNone/>
            </a:pPr>
            <a:r>
              <a:rPr lang="ru-RU" sz="2100" dirty="0"/>
              <a:t>Одна сторона у листьев теплая, </a:t>
            </a:r>
            <a:endParaRPr lang="ru-RU" sz="2100" dirty="0" smtClean="0"/>
          </a:p>
          <a:p>
            <a:pPr marL="0" indent="0">
              <a:buNone/>
            </a:pPr>
            <a:r>
              <a:rPr lang="ru-RU" sz="2100" dirty="0" smtClean="0"/>
              <a:t>покрытая </a:t>
            </a:r>
            <a:r>
              <a:rPr lang="ru-RU" sz="2100" dirty="0"/>
              <a:t>мягким пушком</a:t>
            </a:r>
          </a:p>
          <a:p>
            <a:pPr marL="0" indent="0">
              <a:buNone/>
            </a:pPr>
            <a:r>
              <a:rPr lang="ru-RU" sz="2100" dirty="0"/>
              <a:t>А другая – гладкая и холодная.</a:t>
            </a:r>
          </a:p>
          <a:p>
            <a:pPr marL="0" indent="0">
              <a:buNone/>
            </a:pPr>
            <a:r>
              <a:rPr lang="ru-RU" sz="2100" dirty="0"/>
              <a:t>Теплая – это мать, холодная – мачеха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330" y="1565752"/>
            <a:ext cx="2634645" cy="325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06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5121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Меня называют сладким букетиком, потому что в моих цветках много сладкого сока-нектара. </a:t>
            </a:r>
            <a:br>
              <a:rPr lang="ru-RU" sz="2000" dirty="0"/>
            </a:br>
            <a:r>
              <a:rPr lang="ru-RU" sz="2000" dirty="0"/>
              <a:t>Медуница -  очаровательный весенний цветок, который появляется через 8-10 дней после мать-и-мачехи. Узнаешь меня сразу: только у медуницы бывают разноцветные цветки-колокольчики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00646"/>
            <a:ext cx="4508815" cy="38814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Я – медуница, зацвела чуть-чуть позже,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 </a:t>
            </a:r>
            <a:r>
              <a:rPr lang="ru-RU" dirty="0"/>
              <a:t>зато как зацвела!</a:t>
            </a:r>
          </a:p>
          <a:p>
            <a:pPr marL="0" indent="0">
              <a:buNone/>
            </a:pPr>
            <a:r>
              <a:rPr lang="ru-RU" dirty="0"/>
              <a:t>Приподняв сухой листочек,</a:t>
            </a:r>
          </a:p>
          <a:p>
            <a:pPr marL="0" indent="0">
              <a:buNone/>
            </a:pPr>
            <a:r>
              <a:rPr lang="ru-RU" dirty="0"/>
              <a:t>В первых числах мая</a:t>
            </a:r>
          </a:p>
          <a:p>
            <a:pPr marL="0" indent="0">
              <a:buNone/>
            </a:pPr>
            <a:r>
              <a:rPr lang="ru-RU" dirty="0"/>
              <a:t>Появляется цветочек</a:t>
            </a:r>
          </a:p>
          <a:p>
            <a:pPr marL="0" indent="0">
              <a:buNone/>
            </a:pPr>
            <a:r>
              <a:rPr lang="ru-RU" dirty="0"/>
              <a:t>Солнышку кивая.</a:t>
            </a:r>
          </a:p>
          <a:p>
            <a:pPr marL="0" indent="0">
              <a:buNone/>
            </a:pPr>
            <a:r>
              <a:rPr lang="ru-RU" dirty="0"/>
              <a:t>То сиреневым, то синим</a:t>
            </a:r>
          </a:p>
          <a:p>
            <a:pPr marL="0" indent="0">
              <a:buNone/>
            </a:pPr>
            <a:r>
              <a:rPr lang="ru-RU" dirty="0"/>
              <a:t>Подмигнет он огоньком –</a:t>
            </a:r>
          </a:p>
          <a:p>
            <a:pPr marL="0" indent="0">
              <a:buNone/>
            </a:pPr>
            <a:r>
              <a:rPr lang="ru-RU" dirty="0"/>
              <a:t>Это пчелок приглашает</a:t>
            </a:r>
          </a:p>
          <a:p>
            <a:pPr marL="0" indent="0">
              <a:buNone/>
            </a:pPr>
            <a:r>
              <a:rPr lang="ru-RU" dirty="0"/>
              <a:t>Медуница за медком.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910" y="3425872"/>
            <a:ext cx="2768737" cy="276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37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 народе у примулы молодые, волнистые листочки  называют - "баранчиками" </a:t>
            </a:r>
            <a:br>
              <a:rPr lang="ru-RU" sz="2000" dirty="0"/>
            </a:br>
            <a:r>
              <a:rPr lang="ru-RU" sz="2000" dirty="0"/>
              <a:t> "Ключиками" – называют цветки, они собраны в соцветие и похожи на связку ключей, которые открывают  </a:t>
            </a:r>
            <a:r>
              <a:rPr lang="ru-RU" sz="2000" dirty="0" smtClean="0"/>
              <a:t>весной </a:t>
            </a:r>
            <a:r>
              <a:rPr lang="ru-RU" sz="2000" dirty="0"/>
              <a:t>дорогу всему зеленому царству.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74710"/>
            <a:ext cx="4072087" cy="36666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Я </a:t>
            </a:r>
            <a:r>
              <a:rPr lang="ru-RU" dirty="0"/>
              <a:t>– примула!</a:t>
            </a:r>
          </a:p>
          <a:p>
            <a:pPr marL="0" indent="0">
              <a:buNone/>
            </a:pPr>
            <a:r>
              <a:rPr lang="ru-RU" dirty="0"/>
              <a:t>Я – первая, я – смелая!</a:t>
            </a:r>
          </a:p>
          <a:p>
            <a:pPr marL="0" indent="0">
              <a:buNone/>
            </a:pPr>
            <a:r>
              <a:rPr lang="ru-RU" dirty="0"/>
              <a:t>Земля ещё сыра,</a:t>
            </a:r>
          </a:p>
          <a:p>
            <a:pPr marL="0" indent="0">
              <a:buNone/>
            </a:pPr>
            <a:r>
              <a:rPr lang="ru-RU" dirty="0"/>
              <a:t>А я уж расцвела!</a:t>
            </a:r>
          </a:p>
          <a:p>
            <a:pPr marL="0" indent="0">
              <a:buNone/>
            </a:pPr>
            <a:r>
              <a:rPr lang="ru-RU" dirty="0"/>
              <a:t>Мои цветочки малые –</a:t>
            </a:r>
          </a:p>
          <a:p>
            <a:pPr marL="0" indent="0">
              <a:buNone/>
            </a:pPr>
            <a:r>
              <a:rPr lang="ru-RU" dirty="0"/>
              <a:t>Синеющие, алые –</a:t>
            </a:r>
          </a:p>
          <a:p>
            <a:pPr marL="0" indent="0">
              <a:buNone/>
            </a:pPr>
            <a:r>
              <a:rPr lang="ru-RU" dirty="0"/>
              <a:t>Как искорки горят.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946" y="2560798"/>
            <a:ext cx="2793117" cy="244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831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78759"/>
          </a:xfrm>
        </p:spPr>
        <p:txBody>
          <a:bodyPr>
            <a:noAutofit/>
          </a:bodyPr>
          <a:lstStyle/>
          <a:p>
            <a:r>
              <a:rPr lang="ru-RU" sz="1800" dirty="0"/>
              <a:t>Какое удивительное изобретение природы!</a:t>
            </a:r>
            <a:br>
              <a:rPr lang="ru-RU" sz="1800" dirty="0"/>
            </a:br>
            <a:r>
              <a:rPr lang="ru-RU" sz="1800" dirty="0"/>
              <a:t>Маленькие чашечки сон-травы напоминают собой пушистый подснежный тюльпан.  </a:t>
            </a:r>
            <a:br>
              <a:rPr lang="ru-RU" sz="1800" dirty="0"/>
            </a:br>
            <a:r>
              <a:rPr lang="ru-RU" sz="1800" dirty="0"/>
              <a:t>Я цвету даже если на улице мороз. Почему? Внутри цветка очень тепло.  Оказывается, чашечка цветка - это вогнутое зеркальце, которое собирает солнечное тепло.   Полюбуйтесь. 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2388358"/>
            <a:ext cx="3512529" cy="36530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Я  </a:t>
            </a:r>
            <a:r>
              <a:rPr lang="ru-RU" dirty="0"/>
              <a:t>- сон - трава</a:t>
            </a:r>
            <a:br>
              <a:rPr lang="ru-RU" dirty="0"/>
            </a:br>
            <a:r>
              <a:rPr lang="ru-RU" dirty="0" smtClean="0"/>
              <a:t>Дальний </a:t>
            </a:r>
            <a:r>
              <a:rPr lang="ru-RU" dirty="0"/>
              <a:t>лес стоит стеной,</a:t>
            </a:r>
            <a:br>
              <a:rPr lang="ru-RU" dirty="0"/>
            </a:br>
            <a:r>
              <a:rPr lang="ru-RU" dirty="0" smtClean="0"/>
              <a:t>А </a:t>
            </a:r>
            <a:r>
              <a:rPr lang="ru-RU" dirty="0"/>
              <a:t>в лесу, в глуши лесной,</a:t>
            </a:r>
            <a:br>
              <a:rPr lang="ru-RU" dirty="0"/>
            </a:br>
            <a:r>
              <a:rPr lang="ru-RU" dirty="0" smtClean="0"/>
              <a:t>На </a:t>
            </a:r>
            <a:r>
              <a:rPr lang="ru-RU" dirty="0"/>
              <a:t>суку сидит сова.</a:t>
            </a:r>
            <a:br>
              <a:rPr lang="ru-RU" dirty="0"/>
            </a:br>
            <a:r>
              <a:rPr lang="ru-RU" dirty="0" smtClean="0"/>
              <a:t>Там  </a:t>
            </a:r>
            <a:r>
              <a:rPr lang="ru-RU" dirty="0"/>
              <a:t>растёт  усни - трава.</a:t>
            </a:r>
            <a:br>
              <a:rPr lang="ru-RU" dirty="0"/>
            </a:br>
            <a:r>
              <a:rPr lang="ru-RU" dirty="0" smtClean="0"/>
              <a:t>Говорят</a:t>
            </a:r>
            <a:r>
              <a:rPr lang="ru-RU" dirty="0"/>
              <a:t>, усни-трава</a:t>
            </a:r>
            <a:br>
              <a:rPr lang="ru-RU" dirty="0"/>
            </a:br>
            <a:r>
              <a:rPr lang="ru-RU" dirty="0" smtClean="0"/>
              <a:t>Знает </a:t>
            </a:r>
            <a:r>
              <a:rPr lang="ru-RU" dirty="0"/>
              <a:t>сонные слова:</a:t>
            </a:r>
            <a:br>
              <a:rPr lang="ru-RU" dirty="0"/>
            </a:br>
            <a:r>
              <a:rPr lang="ru-RU" dirty="0" smtClean="0"/>
              <a:t>Как </a:t>
            </a:r>
            <a:r>
              <a:rPr lang="ru-RU" dirty="0"/>
              <a:t>шепнет свои </a:t>
            </a:r>
            <a:r>
              <a:rPr lang="ru-RU" dirty="0" smtClean="0"/>
              <a:t>слова,         </a:t>
            </a:r>
            <a:r>
              <a:rPr lang="ru-RU" dirty="0"/>
              <a:t> </a:t>
            </a:r>
            <a:r>
              <a:rPr lang="ru-RU" dirty="0" smtClean="0"/>
              <a:t> Сразу </a:t>
            </a:r>
            <a:r>
              <a:rPr lang="ru-RU" dirty="0"/>
              <a:t>никнет </a:t>
            </a:r>
            <a:r>
              <a:rPr lang="ru-RU" dirty="0" smtClean="0"/>
              <a:t>голова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28" y="2844785"/>
            <a:ext cx="3129077" cy="291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52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7" y="527713"/>
            <a:ext cx="4681182" cy="146005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На </a:t>
            </a:r>
            <a:r>
              <a:rPr lang="ru-RU" sz="1800" dirty="0"/>
              <a:t>лужайке, возле леса,</a:t>
            </a:r>
            <a:br>
              <a:rPr lang="ru-RU" sz="1800" dirty="0"/>
            </a:br>
            <a:r>
              <a:rPr lang="ru-RU" sz="1800" dirty="0"/>
              <a:t>Расцвели цветочки.</a:t>
            </a:r>
            <a:br>
              <a:rPr lang="ru-RU" sz="1800" dirty="0"/>
            </a:br>
            <a:r>
              <a:rPr lang="ru-RU" sz="1800" dirty="0"/>
              <a:t>Желтые, как солнышко.</a:t>
            </a:r>
            <a:br>
              <a:rPr lang="ru-RU" sz="1800" dirty="0"/>
            </a:br>
            <a:r>
              <a:rPr lang="ru-RU" sz="1800" dirty="0"/>
              <a:t>На зеленой ножке.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385985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Уронило солнце</a:t>
            </a:r>
          </a:p>
          <a:p>
            <a:pPr marL="0" indent="0" algn="ctr">
              <a:buNone/>
            </a:pPr>
            <a:r>
              <a:rPr lang="ru-RU" dirty="0"/>
              <a:t>Лучик золотой.</a:t>
            </a:r>
          </a:p>
          <a:p>
            <a:pPr marL="0" indent="0" algn="ctr">
              <a:buNone/>
            </a:pPr>
            <a:r>
              <a:rPr lang="ru-RU" dirty="0"/>
              <a:t>Вырос одуванчик</a:t>
            </a:r>
          </a:p>
          <a:p>
            <a:pPr marL="0" indent="0" algn="ctr">
              <a:buNone/>
            </a:pPr>
            <a:r>
              <a:rPr lang="ru-RU" dirty="0"/>
              <a:t>Первый, молодой.</a:t>
            </a:r>
          </a:p>
          <a:p>
            <a:pPr marL="0" indent="0" algn="ctr">
              <a:buNone/>
            </a:pPr>
            <a:r>
              <a:rPr lang="ru-RU" dirty="0"/>
              <a:t>У меня  чудесный</a:t>
            </a:r>
          </a:p>
          <a:p>
            <a:pPr marL="0" indent="0" algn="ctr">
              <a:buNone/>
            </a:pPr>
            <a:r>
              <a:rPr lang="ru-RU" dirty="0"/>
              <a:t>Золотистый цвет.</a:t>
            </a:r>
          </a:p>
          <a:p>
            <a:pPr marL="0" indent="0" algn="ctr">
              <a:buNone/>
            </a:pPr>
            <a:r>
              <a:rPr lang="ru-RU" dirty="0"/>
              <a:t>Я большого солнца</a:t>
            </a:r>
          </a:p>
          <a:p>
            <a:pPr marL="0" indent="0" algn="ctr">
              <a:buNone/>
            </a:pPr>
            <a:r>
              <a:rPr lang="ru-RU" dirty="0"/>
              <a:t>Маленький портрет!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84" y="2104373"/>
            <a:ext cx="2317069" cy="288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2641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430</TotalTime>
  <Words>557</Words>
  <Application>Microsoft Office PowerPoint</Application>
  <PresentationFormat>Произвольный</PresentationFormat>
  <Paragraphs>145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Грань</vt:lpstr>
      <vt:lpstr>Презентация  Экологическая акция «Берегите  первоцветы»  старший дошкольный возраст  </vt:lpstr>
      <vt:lpstr> Цель: создать условия для формирования у дошкольников элементов экологической культуры </vt:lpstr>
      <vt:lpstr>Экологическое воспитание - 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растений. Цветы – это не только красота, но и часть живой природы, которую надо знать, беречь и охранять!          </vt:lpstr>
      <vt:lpstr>                                                                         Парад первоцветов   Я - подснежник Первым вылез из землицы на проталинке. Я мороза не боюсь,  Хоть  и маленький. Из-под снега расцветаю,  Раньше  всех весну встречаю!</vt:lpstr>
      <vt:lpstr>Ранней солнечной порой На проталинке весной Украшают бугорки Мать-и-мачехи цветки. В ярких желтеньких платочках И зелененьких носочках </vt:lpstr>
      <vt:lpstr>Меня называют сладким букетиком, потому что в моих цветках много сладкого сока-нектара.  Медуница -  очаровательный весенний цветок, который появляется через 8-10 дней после мать-и-мачехи. Узнаешь меня сразу: только у медуницы бывают разноцветные цветки-колокольчики </vt:lpstr>
      <vt:lpstr>В народе у примулы молодые, волнистые листочки  называют - "баранчиками"   "Ключиками" – называют цветки, они собраны в соцветие и похожи на связку ключей, которые открывают  весной дорогу всему зеленому царству. </vt:lpstr>
      <vt:lpstr>Какое удивительное изобретение природы! Маленькие чашечки сон-травы напоминают собой пушистый подснежный тюльпан.   Я цвету даже если на улице мороз. Почему? Внутри цветка очень тепло.  Оказывается, чашечка цветка - это вогнутое зеркальце, которое собирает солнечное тепло.   Полюбуйтесь.  </vt:lpstr>
      <vt:lpstr>На лужайке, возле леса, Расцвели цветочки. Желтые, как солнышко. На зеленой ножке. </vt:lpstr>
      <vt:lpstr> Легенда о тюльпане гласит, что именно в бутоне желтого тюльпана было заключено счастье, но никто не мог до него добраться, так как бутон не раскрывался. Но однажды желтый цветок в руки взял маленький мальчик и тюльпан сам раскрылся. Детская душа, беззаботное счастье и смех открыли бутон. Тюльпан — цветок счастья.  </vt:lpstr>
      <vt:lpstr>Пальчиковая гимнастика «Цветок» </vt:lpstr>
      <vt:lpstr>Игра «Цветик – Семицветик» </vt:lpstr>
      <vt:lpstr>Физкультминутка  </vt:lpstr>
      <vt:lpstr> Дидактическая игра  «Подбери слово»</vt:lpstr>
      <vt:lpstr>Подвижная игра  «Весенний венок»</vt:lpstr>
      <vt:lpstr>Первоцветы занесены  в Красную книгу</vt:lpstr>
      <vt:lpstr>Презентация PowerPoint</vt:lpstr>
      <vt:lpstr>Берегите первоцветы!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Администратор</cp:lastModifiedBy>
  <cp:revision>51</cp:revision>
  <dcterms:created xsi:type="dcterms:W3CDTF">2016-12-10T13:52:53Z</dcterms:created>
  <dcterms:modified xsi:type="dcterms:W3CDTF">2020-04-07T11:02:38Z</dcterms:modified>
</cp:coreProperties>
</file>