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31" r:id="rId2"/>
    <p:sldId id="268" r:id="rId3"/>
    <p:sldId id="271" r:id="rId4"/>
    <p:sldId id="276" r:id="rId5"/>
    <p:sldId id="278" r:id="rId6"/>
    <p:sldId id="282" r:id="rId7"/>
    <p:sldId id="284" r:id="rId8"/>
    <p:sldId id="289" r:id="rId9"/>
    <p:sldId id="295" r:id="rId10"/>
    <p:sldId id="294" r:id="rId11"/>
    <p:sldId id="299" r:id="rId12"/>
    <p:sldId id="310" r:id="rId13"/>
    <p:sldId id="301" r:id="rId14"/>
    <p:sldId id="303" r:id="rId15"/>
    <p:sldId id="305" r:id="rId16"/>
    <p:sldId id="311" r:id="rId17"/>
    <p:sldId id="312" r:id="rId18"/>
    <p:sldId id="322" r:id="rId19"/>
    <p:sldId id="325" r:id="rId20"/>
    <p:sldId id="315" r:id="rId21"/>
    <p:sldId id="317" r:id="rId22"/>
    <p:sldId id="328" r:id="rId23"/>
    <p:sldId id="320" r:id="rId24"/>
    <p:sldId id="300" r:id="rId25"/>
    <p:sldId id="33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9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F4C1C-71FF-4EF6-A0C9-DDBFD7BF526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09A0B-C0F8-4BDC-82D7-0622616D1C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8521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user\Downloads\&#1042;&#1083;&#1072;&#1076;&#1080;&#1084;&#1080;&#1088;_&#1052;&#1072;&#1079;&#1091;&#1088;_&#8212;_&#1057;&#1086;&#1083;&#1076;&#1072;&#1090;&#1099;_&#1054;&#1090;&#1077;&#1095;&#1077;&#1089;&#1090;&#1074;&#1072;.mp3" TargetMode="External"/><Relationship Id="rId1" Type="http://schemas.openxmlformats.org/officeDocument/2006/relationships/audio" Target="file:///C:\Users\user\Downloads\Oleg_Gazmanov_-_Oficery_oficery_vashe_serdce_pod_pricelom._Za_Rossiyu_i_svobodu_do_konca._Oficery_r_(iPlayer.fm).mp3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«День памяти воинов, погибших</a:t>
            </a:r>
            <a:br>
              <a:rPr lang="ru-RU" dirty="0" smtClean="0"/>
            </a:br>
            <a:r>
              <a:rPr lang="ru-RU" dirty="0" smtClean="0"/>
              <a:t>в локальных конфликтах»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Подготовила воспитатель специальной (коррекционной)</a:t>
            </a:r>
            <a:br>
              <a:rPr lang="ru-RU" sz="2700" dirty="0" smtClean="0"/>
            </a:br>
            <a:r>
              <a:rPr lang="ru-RU" sz="2700" dirty="0" smtClean="0"/>
              <a:t>школы – интернат </a:t>
            </a:r>
            <a:r>
              <a:rPr lang="ru-RU" sz="2700" dirty="0" err="1" smtClean="0"/>
              <a:t>ст</a:t>
            </a:r>
            <a:r>
              <a:rPr lang="ru-RU" sz="2700" dirty="0" smtClean="0"/>
              <a:t> – </a:t>
            </a:r>
            <a:r>
              <a:rPr lang="ru-RU" sz="2700" dirty="0" err="1" smtClean="0"/>
              <a:t>цы</a:t>
            </a:r>
            <a:r>
              <a:rPr lang="ru-RU" sz="2700" dirty="0" smtClean="0"/>
              <a:t> Шкуринской Щербина О. 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Памяти воинов-интернационалистов"/>
          <p:cNvPicPr/>
          <p:nvPr/>
        </p:nvPicPr>
        <p:blipFill>
          <a:blip r:embed="rId2" cstate="print"/>
          <a:srcRect l="10216" t="23437"/>
          <a:stretch>
            <a:fillRect/>
          </a:stretch>
        </p:blipFill>
        <p:spPr bwMode="auto">
          <a:xfrm>
            <a:off x="2411760" y="1916832"/>
            <a:ext cx="45753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050" y="188640"/>
            <a:ext cx="8229600" cy="207424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700" b="1" dirty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700" b="1" dirty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  <a:t>Моджахедам </a:t>
            </a:r>
            <a:r>
              <a:rPr lang="ru-RU" sz="2700" b="1" dirty="0">
                <a:solidFill>
                  <a:srgbClr val="002060"/>
                </a:solidFill>
                <a:latin typeface="Bookman Old Style" pitchFamily="18" charset="0"/>
              </a:rPr>
              <a:t>в ходе конфликта поддержку </a:t>
            </a:r>
            <a: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700" b="1" dirty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700" b="1" dirty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  <a:t>оказывали </a:t>
            </a:r>
            <a:r>
              <a:rPr lang="ru-RU" sz="2700" b="1" dirty="0">
                <a:solidFill>
                  <a:srgbClr val="002060"/>
                </a:solidFill>
                <a:latin typeface="Bookman Old Style" pitchFamily="18" charset="0"/>
              </a:rPr>
              <a:t>военные специалисты США, ряда </a:t>
            </a:r>
            <a: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700" b="1" dirty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700" b="1" dirty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  <a:t>европейских </a:t>
            </a:r>
            <a:r>
              <a:rPr lang="ru-RU" sz="2700" b="1" dirty="0">
                <a:solidFill>
                  <a:srgbClr val="002060"/>
                </a:solidFill>
                <a:latin typeface="Bookman Old Style" pitchFamily="18" charset="0"/>
              </a:rPr>
              <a:t>стран — членов НАТО, Китая, </a:t>
            </a:r>
            <a:r>
              <a:rPr lang="ru-RU" sz="2700" b="1" dirty="0" smtClean="0">
                <a:solidFill>
                  <a:srgbClr val="002060"/>
                </a:solidFill>
                <a:latin typeface="Bookman Old Style" pitchFamily="18" charset="0"/>
              </a:rPr>
              <a:t>а также пакистанские службы</a:t>
            </a:r>
            <a:r>
              <a:rPr lang="ru-RU" dirty="0" smtClean="0">
                <a:latin typeface="Bookman Old Style" pitchFamily="18" charset="0"/>
              </a:rPr>
              <a:t>.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user\Desktop\06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8710"/>
            <a:ext cx="7696274" cy="392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71851073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b="1" dirty="0">
                <a:solidFill>
                  <a:srgbClr val="002060"/>
                </a:solidFill>
              </a:rPr>
              <a:t>Отрывки из письма</a:t>
            </a:r>
            <a:r>
              <a:rPr lang="ru-RU" altLang="ru-RU" b="1" dirty="0" smtClean="0">
                <a:solidFill>
                  <a:srgbClr val="002060"/>
                </a:solidFill>
              </a:rPr>
              <a:t>:</a:t>
            </a:r>
            <a:br>
              <a:rPr lang="ru-RU" altLang="ru-RU" b="1" dirty="0" smtClean="0">
                <a:solidFill>
                  <a:srgbClr val="002060"/>
                </a:solidFill>
              </a:rPr>
            </a:br>
            <a:r>
              <a:rPr lang="ru-RU" altLang="ru-RU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19256" cy="31683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200" dirty="0">
                <a:solidFill>
                  <a:srgbClr val="002060"/>
                </a:solidFill>
              </a:rPr>
              <a:t>«Горы здесь очень  красивые, но по ним ходить опасно. Мин-море.  Ноги отлетают только так.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«</a:t>
            </a:r>
            <a:r>
              <a:rPr lang="ru-RU" sz="2200" dirty="0">
                <a:solidFill>
                  <a:srgbClr val="002060"/>
                </a:solidFill>
              </a:rPr>
              <a:t>Духи»- гады порядочные... Бегают по горам так, что не догонишь. </a:t>
            </a:r>
          </a:p>
          <a:p>
            <a:pPr marL="0" indent="0">
              <a:buNone/>
            </a:pPr>
            <a:r>
              <a:rPr lang="ru-RU" sz="2200" dirty="0">
                <a:solidFill>
                  <a:srgbClr val="002060"/>
                </a:solidFill>
              </a:rPr>
              <a:t>Все свое оружие носят на своих горбах: крупно – </a:t>
            </a:r>
            <a:r>
              <a:rPr lang="ru-RU" sz="2200" dirty="0" err="1">
                <a:solidFill>
                  <a:srgbClr val="002060"/>
                </a:solidFill>
              </a:rPr>
              <a:t>калиберные</a:t>
            </a:r>
            <a:r>
              <a:rPr lang="ru-RU" sz="2200" dirty="0">
                <a:solidFill>
                  <a:srgbClr val="002060"/>
                </a:solidFill>
              </a:rPr>
              <a:t> пулеметы, минометы, автоматы, скорострельные винтовки. Все это американского, английского, китайского, пакистанского производства. Вылезут через гору, обстреляют и прячутся. Придешь на место, а там – шиш.</a:t>
            </a:r>
            <a:r>
              <a:rPr lang="ru-RU" sz="2200" i="1" dirty="0">
                <a:solidFill>
                  <a:srgbClr val="002060"/>
                </a:solidFill>
              </a:rPr>
              <a:t> </a:t>
            </a:r>
            <a:r>
              <a:rPr lang="ru-RU" sz="2200" dirty="0">
                <a:solidFill>
                  <a:srgbClr val="002060"/>
                </a:solidFill>
              </a:rPr>
              <a:t>В горах много пещер, многие из них заминированы. Как правило, в них не заходят, оттуда можно не вернуться.  У "духов" тактика разная: минируют дороги и тропы, обстреливают автомобильные колонны, наши позиции, грабят афганские машины».</a:t>
            </a:r>
          </a:p>
          <a:p>
            <a:endParaRPr lang="ru-RU" dirty="0"/>
          </a:p>
        </p:txBody>
      </p:sp>
      <p:pic>
        <p:nvPicPr>
          <p:cNvPr id="4" name="Picture 4" descr="13564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789040"/>
            <a:ext cx="3744416" cy="258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886" y="3789040"/>
            <a:ext cx="3754074" cy="258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2119689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19256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Тем</a:t>
            </a:r>
            <a:r>
              <a:rPr lang="ru-RU" sz="2000" b="1" dirty="0">
                <a:solidFill>
                  <a:srgbClr val="002060"/>
                </a:solidFill>
              </a:rPr>
              <a:t>, кто первым вошел в Афганистан, было очень тяжело. Начались болезни. Из - за плохой воды почти все переболели, спать приходилось зачастую на земле. Это только к концу войны появились спальные мешки, а и то их на всех не хватало и не редко можно было увидеть отогревающихся ночью солдат у костра, вместо того, чтобы спать перед очередных боем.</a:t>
            </a:r>
          </a:p>
        </p:txBody>
      </p:sp>
      <p:pic>
        <p:nvPicPr>
          <p:cNvPr id="4" name="Picture 6" descr="0587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6624638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5089450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2"/>
            <a:ext cx="8435280" cy="2863156"/>
          </a:xfrm>
        </p:spPr>
        <p:txBody>
          <a:bodyPr>
            <a:normAutofit/>
          </a:bodyPr>
          <a:lstStyle/>
          <a:p>
            <a:r>
              <a:rPr lang="ru-RU" altLang="ru-RU" sz="2400" dirty="0">
                <a:solidFill>
                  <a:srgbClr val="002060"/>
                </a:solidFill>
              </a:rPr>
              <a:t>С 25 декабря 1979 года по 15 февраля 1989 года в Афганистане побывало 620 тысяч советских солдат, офицеров, генералов, которые исполняли интер­национальный долг, оказывали помощь братскому народу. За</a:t>
            </a:r>
            <a:r>
              <a:rPr lang="ru-RU" altLang="ru-RU" sz="2400" i="1" dirty="0">
                <a:solidFill>
                  <a:srgbClr val="002060"/>
                </a:solidFill>
              </a:rPr>
              <a:t> </a:t>
            </a:r>
            <a:r>
              <a:rPr lang="ru-RU" altLang="ru-RU" sz="2400" dirty="0">
                <a:solidFill>
                  <a:srgbClr val="002060"/>
                </a:solidFill>
              </a:rPr>
              <a:t>это время погибли, умерли от ран, несчастных случаев, исчезли бесследно, не возвратились из плена 14 453 человека, 35 тысяч получили </a:t>
            </a:r>
            <a:r>
              <a:rPr lang="ru-RU" altLang="ru-RU" sz="2400" dirty="0" smtClean="0">
                <a:solidFill>
                  <a:srgbClr val="002060"/>
                </a:solidFill>
              </a:rPr>
              <a:t>ранение. </a:t>
            </a:r>
            <a:r>
              <a:rPr lang="ru-RU" altLang="ru-RU" sz="2400" dirty="0">
                <a:solidFill>
                  <a:srgbClr val="002060"/>
                </a:solidFill>
              </a:rPr>
              <a:t/>
            </a:r>
            <a:br>
              <a:rPr lang="ru-RU" altLang="ru-RU" sz="2400" dirty="0">
                <a:solidFill>
                  <a:srgbClr val="002060"/>
                </a:solidFill>
              </a:rPr>
            </a:br>
            <a:endParaRPr lang="ru-RU" alt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789363"/>
            <a:ext cx="8229600" cy="306863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i="1" dirty="0" smtClean="0"/>
              <a:t>    </a:t>
            </a:r>
            <a:endParaRPr lang="ru-RU" altLang="ru-RU" sz="2800" dirty="0" smtClean="0"/>
          </a:p>
        </p:txBody>
      </p:sp>
      <p:pic>
        <p:nvPicPr>
          <p:cNvPr id="16388" name="Picture 4" descr="p32_muzey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1546"/>
            <a:ext cx="5256213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0311915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altLang="ru-RU" b="1" dirty="0" smtClean="0">
                <a:solidFill>
                  <a:srgbClr val="FF0000"/>
                </a:solidFill>
              </a:rPr>
              <a:t>ПОТЕРИ СТОРОН </a:t>
            </a:r>
            <a:r>
              <a:rPr lang="ru-RU" altLang="ru-RU" dirty="0" smtClean="0">
                <a:solidFill>
                  <a:srgbClr val="FF0000"/>
                </a:solidFill>
              </a:rPr>
              <a:t/>
            </a:r>
            <a:br>
              <a:rPr lang="ru-RU" altLang="ru-RU" dirty="0" smtClean="0">
                <a:solidFill>
                  <a:srgbClr val="FF0000"/>
                </a:solidFill>
              </a:rPr>
            </a:b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323850" y="982663"/>
            <a:ext cx="8496300" cy="53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uk-UA" altLang="ru-RU" sz="2400" b="1" u="sng" dirty="0" err="1">
                <a:solidFill>
                  <a:srgbClr val="002060"/>
                </a:solidFill>
              </a:rPr>
              <a:t>Потери</a:t>
            </a:r>
            <a:r>
              <a:rPr lang="uk-UA" altLang="ru-RU" sz="2400" b="1" u="sng" dirty="0">
                <a:solidFill>
                  <a:srgbClr val="002060"/>
                </a:solidFill>
              </a:rPr>
              <a:t> </a:t>
            </a:r>
            <a:r>
              <a:rPr lang="uk-UA" altLang="ru-RU" sz="2400" b="1" u="sng" dirty="0" err="1">
                <a:solidFill>
                  <a:srgbClr val="002060"/>
                </a:solidFill>
              </a:rPr>
              <a:t>Афганистана</a:t>
            </a:r>
            <a:r>
              <a:rPr lang="uk-UA" altLang="ru-RU" sz="2400" b="1" u="sng" dirty="0">
                <a:solidFill>
                  <a:srgbClr val="002060"/>
                </a:solidFill>
              </a:rPr>
              <a:t> </a:t>
            </a:r>
          </a:p>
          <a:p>
            <a:pPr eaLnBrk="1" hangingPunct="1"/>
            <a:r>
              <a:rPr lang="uk-UA" altLang="ru-RU" dirty="0" err="1">
                <a:solidFill>
                  <a:srgbClr val="002060"/>
                </a:solidFill>
              </a:rPr>
              <a:t>Точное</a:t>
            </a:r>
            <a:r>
              <a:rPr lang="uk-UA" altLang="ru-RU" dirty="0">
                <a:solidFill>
                  <a:srgbClr val="002060"/>
                </a:solidFill>
              </a:rPr>
              <a:t> число </a:t>
            </a:r>
            <a:r>
              <a:rPr lang="uk-UA" altLang="ru-RU" dirty="0" err="1">
                <a:solidFill>
                  <a:srgbClr val="002060"/>
                </a:solidFill>
              </a:rPr>
              <a:t>погибших</a:t>
            </a:r>
            <a:r>
              <a:rPr lang="uk-UA" altLang="ru-RU" dirty="0">
                <a:solidFill>
                  <a:srgbClr val="002060"/>
                </a:solidFill>
              </a:rPr>
              <a:t> в </a:t>
            </a:r>
            <a:r>
              <a:rPr lang="uk-UA" altLang="ru-RU" dirty="0" err="1">
                <a:solidFill>
                  <a:srgbClr val="002060"/>
                </a:solidFill>
              </a:rPr>
              <a:t>войне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афганцев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неизвестно</a:t>
            </a:r>
            <a:r>
              <a:rPr lang="uk-UA" altLang="ru-RU" dirty="0">
                <a:solidFill>
                  <a:srgbClr val="002060"/>
                </a:solidFill>
              </a:rPr>
              <a:t>. В </a:t>
            </a:r>
            <a:r>
              <a:rPr lang="uk-UA" altLang="ru-RU" dirty="0" err="1">
                <a:solidFill>
                  <a:srgbClr val="002060"/>
                </a:solidFill>
              </a:rPr>
              <a:t>течение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девяти</a:t>
            </a:r>
            <a:r>
              <a:rPr lang="uk-UA" altLang="ru-RU" dirty="0">
                <a:solidFill>
                  <a:srgbClr val="002060"/>
                </a:solidFill>
              </a:rPr>
              <a:t> лет </a:t>
            </a:r>
            <a:r>
              <a:rPr lang="uk-UA" altLang="ru-RU" dirty="0" err="1">
                <a:solidFill>
                  <a:srgbClr val="002060"/>
                </a:solidFill>
              </a:rPr>
              <a:t>войны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были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убиты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или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покалечены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более</a:t>
            </a:r>
            <a:r>
              <a:rPr lang="uk-UA" altLang="ru-RU" dirty="0">
                <a:solidFill>
                  <a:srgbClr val="002060"/>
                </a:solidFill>
              </a:rPr>
              <a:t> 2,5 </a:t>
            </a:r>
            <a:r>
              <a:rPr lang="uk-UA" altLang="ru-RU" dirty="0" err="1">
                <a:solidFill>
                  <a:srgbClr val="002060"/>
                </a:solidFill>
              </a:rPr>
              <a:t>миллионов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афганцев</a:t>
            </a:r>
            <a:r>
              <a:rPr lang="uk-UA" altLang="ru-RU" dirty="0">
                <a:solidFill>
                  <a:srgbClr val="002060"/>
                </a:solidFill>
              </a:rPr>
              <a:t> (в </a:t>
            </a:r>
            <a:r>
              <a:rPr lang="uk-UA" altLang="ru-RU" dirty="0" err="1">
                <a:solidFill>
                  <a:srgbClr val="002060"/>
                </a:solidFill>
              </a:rPr>
              <a:t>основном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гражданские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лица</a:t>
            </a:r>
            <a:r>
              <a:rPr lang="uk-UA" altLang="ru-RU" dirty="0">
                <a:solidFill>
                  <a:srgbClr val="002060"/>
                </a:solidFill>
              </a:rPr>
              <a:t>), </a:t>
            </a:r>
            <a:r>
              <a:rPr lang="uk-UA" altLang="ru-RU" dirty="0" err="1">
                <a:solidFill>
                  <a:srgbClr val="002060"/>
                </a:solidFill>
              </a:rPr>
              <a:t>ещё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несколько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миллионов</a:t>
            </a:r>
            <a:r>
              <a:rPr lang="uk-UA" altLang="ru-RU" dirty="0">
                <a:solidFill>
                  <a:srgbClr val="002060"/>
                </a:solidFill>
              </a:rPr>
              <a:t> оказались в рядах </a:t>
            </a:r>
            <a:r>
              <a:rPr lang="uk-UA" altLang="ru-RU" dirty="0" err="1">
                <a:solidFill>
                  <a:srgbClr val="002060"/>
                </a:solidFill>
              </a:rPr>
              <a:t>беженцев</a:t>
            </a:r>
            <a:r>
              <a:rPr lang="uk-UA" altLang="ru-RU" dirty="0">
                <a:solidFill>
                  <a:srgbClr val="002060"/>
                </a:solidFill>
              </a:rPr>
              <a:t>, </a:t>
            </a:r>
            <a:r>
              <a:rPr lang="uk-UA" altLang="ru-RU" dirty="0" err="1">
                <a:solidFill>
                  <a:srgbClr val="002060"/>
                </a:solidFill>
              </a:rPr>
              <a:t>многие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из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которых</a:t>
            </a:r>
            <a:r>
              <a:rPr lang="uk-UA" altLang="ru-RU" dirty="0">
                <a:solidFill>
                  <a:srgbClr val="002060"/>
                </a:solidFill>
              </a:rPr>
              <a:t> покинули </a:t>
            </a:r>
            <a:r>
              <a:rPr lang="uk-UA" altLang="ru-RU" dirty="0" err="1">
                <a:solidFill>
                  <a:srgbClr val="002060"/>
                </a:solidFill>
              </a:rPr>
              <a:t>страну</a:t>
            </a:r>
            <a:r>
              <a:rPr lang="uk-UA" altLang="ru-RU" dirty="0">
                <a:solidFill>
                  <a:srgbClr val="002060"/>
                </a:solidFill>
              </a:rPr>
              <a:t>.</a:t>
            </a:r>
          </a:p>
          <a:p>
            <a:pPr eaLnBrk="1" hangingPunct="1"/>
            <a:r>
              <a:rPr lang="uk-UA" altLang="ru-RU" sz="2400" b="1" u="sng" dirty="0" err="1">
                <a:solidFill>
                  <a:srgbClr val="002060"/>
                </a:solidFill>
              </a:rPr>
              <a:t>Потери</a:t>
            </a:r>
            <a:r>
              <a:rPr lang="uk-UA" altLang="ru-RU" sz="2400" b="1" u="sng" dirty="0">
                <a:solidFill>
                  <a:srgbClr val="002060"/>
                </a:solidFill>
              </a:rPr>
              <a:t> СССР</a:t>
            </a:r>
          </a:p>
          <a:p>
            <a:pPr eaLnBrk="1" hangingPunct="1"/>
            <a:r>
              <a:rPr lang="uk-UA" altLang="ru-RU" dirty="0">
                <a:solidFill>
                  <a:srgbClr val="002060"/>
                </a:solidFill>
              </a:rPr>
              <a:t>По </a:t>
            </a:r>
            <a:r>
              <a:rPr lang="uk-UA" altLang="ru-RU" dirty="0" err="1">
                <a:solidFill>
                  <a:srgbClr val="002060"/>
                </a:solidFill>
              </a:rPr>
              <a:t>состоянию</a:t>
            </a:r>
            <a:r>
              <a:rPr lang="uk-UA" altLang="ru-RU" dirty="0">
                <a:solidFill>
                  <a:srgbClr val="002060"/>
                </a:solidFill>
              </a:rPr>
              <a:t> на 1 </a:t>
            </a:r>
            <a:r>
              <a:rPr lang="uk-UA" altLang="ru-RU" dirty="0" err="1">
                <a:solidFill>
                  <a:srgbClr val="002060"/>
                </a:solidFill>
              </a:rPr>
              <a:t>января</a:t>
            </a:r>
            <a:r>
              <a:rPr lang="uk-UA" altLang="ru-RU" dirty="0">
                <a:solidFill>
                  <a:srgbClr val="002060"/>
                </a:solidFill>
              </a:rPr>
              <a:t> 1999 </a:t>
            </a:r>
            <a:r>
              <a:rPr lang="uk-UA" altLang="ru-RU" dirty="0" err="1">
                <a:solidFill>
                  <a:srgbClr val="002060"/>
                </a:solidFill>
              </a:rPr>
              <a:t>года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безвозвратные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потери</a:t>
            </a:r>
            <a:r>
              <a:rPr lang="uk-UA" altLang="ru-RU" dirty="0">
                <a:solidFill>
                  <a:srgbClr val="002060"/>
                </a:solidFill>
              </a:rPr>
              <a:t> в </a:t>
            </a:r>
            <a:r>
              <a:rPr lang="uk-UA" altLang="ru-RU" dirty="0" err="1">
                <a:solidFill>
                  <a:srgbClr val="002060"/>
                </a:solidFill>
              </a:rPr>
              <a:t>Афганской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войне</a:t>
            </a:r>
            <a:r>
              <a:rPr lang="uk-UA" altLang="ru-RU" dirty="0">
                <a:solidFill>
                  <a:srgbClr val="002060"/>
                </a:solidFill>
              </a:rPr>
              <a:t> (</a:t>
            </a:r>
            <a:r>
              <a:rPr lang="uk-UA" altLang="ru-RU" dirty="0" err="1">
                <a:solidFill>
                  <a:srgbClr val="002060"/>
                </a:solidFill>
              </a:rPr>
              <a:t>убитые</a:t>
            </a:r>
            <a:r>
              <a:rPr lang="uk-UA" altLang="ru-RU" dirty="0">
                <a:solidFill>
                  <a:srgbClr val="002060"/>
                </a:solidFill>
              </a:rPr>
              <a:t>, </a:t>
            </a:r>
            <a:r>
              <a:rPr lang="uk-UA" altLang="ru-RU" dirty="0" err="1">
                <a:solidFill>
                  <a:srgbClr val="002060"/>
                </a:solidFill>
              </a:rPr>
              <a:t>умершие</a:t>
            </a:r>
            <a:r>
              <a:rPr lang="uk-UA" altLang="ru-RU" dirty="0">
                <a:solidFill>
                  <a:srgbClr val="002060"/>
                </a:solidFill>
              </a:rPr>
              <a:t> от ран, </a:t>
            </a:r>
            <a:r>
              <a:rPr lang="uk-UA" altLang="ru-RU" dirty="0" err="1">
                <a:solidFill>
                  <a:srgbClr val="002060"/>
                </a:solidFill>
              </a:rPr>
              <a:t>болезней</a:t>
            </a:r>
            <a:r>
              <a:rPr lang="uk-UA" altLang="ru-RU" dirty="0">
                <a:solidFill>
                  <a:srgbClr val="002060"/>
                </a:solidFill>
              </a:rPr>
              <a:t> и в </a:t>
            </a:r>
            <a:r>
              <a:rPr lang="uk-UA" altLang="ru-RU" dirty="0" err="1">
                <a:solidFill>
                  <a:srgbClr val="002060"/>
                </a:solidFill>
              </a:rPr>
              <a:t>происшествиях</a:t>
            </a:r>
            <a:r>
              <a:rPr lang="uk-UA" altLang="ru-RU" dirty="0">
                <a:solidFill>
                  <a:srgbClr val="002060"/>
                </a:solidFill>
              </a:rPr>
              <a:t>, </a:t>
            </a:r>
            <a:r>
              <a:rPr lang="uk-UA" altLang="ru-RU" dirty="0" err="1">
                <a:solidFill>
                  <a:srgbClr val="002060"/>
                </a:solidFill>
              </a:rPr>
              <a:t>пропавшие</a:t>
            </a:r>
            <a:r>
              <a:rPr lang="uk-UA" altLang="ru-RU" dirty="0">
                <a:solidFill>
                  <a:srgbClr val="002060"/>
                </a:solidFill>
              </a:rPr>
              <a:t> без вести) </a:t>
            </a:r>
            <a:r>
              <a:rPr lang="uk-UA" altLang="ru-RU" dirty="0" err="1">
                <a:solidFill>
                  <a:srgbClr val="002060"/>
                </a:solidFill>
              </a:rPr>
              <a:t>оценивались</a:t>
            </a:r>
            <a:r>
              <a:rPr lang="uk-UA" altLang="ru-RU" dirty="0">
                <a:solidFill>
                  <a:srgbClr val="002060"/>
                </a:solidFill>
              </a:rPr>
              <a:t> </a:t>
            </a:r>
            <a:r>
              <a:rPr lang="uk-UA" altLang="ru-RU" dirty="0" err="1">
                <a:solidFill>
                  <a:srgbClr val="002060"/>
                </a:solidFill>
              </a:rPr>
              <a:t>следующим</a:t>
            </a:r>
            <a:r>
              <a:rPr lang="uk-UA" altLang="ru-RU" dirty="0">
                <a:solidFill>
                  <a:srgbClr val="002060"/>
                </a:solidFill>
              </a:rPr>
              <a:t> образом</a:t>
            </a:r>
            <a:endParaRPr lang="ru-RU" altLang="ru-RU" dirty="0">
              <a:solidFill>
                <a:srgbClr val="002060"/>
              </a:solidFill>
            </a:endParaRPr>
          </a:p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Пропало без вести и попало в плен: 417</a:t>
            </a:r>
          </a:p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ранено, контужено, травмировано: 53 753</a:t>
            </a:r>
          </a:p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стали инвалидами: 10 751</a:t>
            </a:r>
          </a:p>
          <a:p>
            <a:pPr eaLnBrk="1" hangingPunct="1"/>
            <a:r>
              <a:rPr lang="ru-RU" altLang="ru-RU" sz="2400" b="1" u="sng" dirty="0">
                <a:solidFill>
                  <a:srgbClr val="002060"/>
                </a:solidFill>
              </a:rPr>
              <a:t>Потери техники:</a:t>
            </a:r>
          </a:p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Самолеты: 118 Вертолеты: 333 Танки: 147 БМП, БТР, БРДМ: 1314 Орудия, минометы: 433 Радиостанции, командно-штабные машины: 1138 Инженерные машины: 510 Автомобили бортовые, бензовозы: 11 369</a:t>
            </a:r>
          </a:p>
          <a:p>
            <a:pPr eaLnBrk="1" hangingPunct="1"/>
            <a:endParaRPr lang="ru-RU" altLang="ru-RU" dirty="0">
              <a:solidFill>
                <a:srgbClr val="002060"/>
              </a:solidFill>
            </a:endParaRPr>
          </a:p>
          <a:p>
            <a:pPr eaLnBrk="1" hangingPunct="1"/>
            <a:endParaRPr lang="ru-RU" alt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91575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b="1" smtClean="0">
                <a:solidFill>
                  <a:srgbClr val="FF0000"/>
                </a:solidFill>
              </a:rPr>
              <a:t>Герои Советского Союза.</a:t>
            </a:r>
            <a:endParaRPr lang="ru-RU" altLang="ru-RU" smtClean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628775"/>
            <a:ext cx="5328592" cy="1872233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uk-UA" b="1" dirty="0">
                <a:solidFill>
                  <a:srgbClr val="002060"/>
                </a:solidFill>
              </a:rPr>
              <a:t>За </a:t>
            </a:r>
            <a:r>
              <a:rPr lang="uk-UA" b="1" dirty="0" err="1">
                <a:solidFill>
                  <a:srgbClr val="002060"/>
                </a:solidFill>
              </a:rPr>
              <a:t>время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uk-UA" b="1" dirty="0" err="1">
                <a:solidFill>
                  <a:srgbClr val="002060"/>
                </a:solidFill>
              </a:rPr>
              <a:t>войны</a:t>
            </a:r>
            <a:r>
              <a:rPr lang="uk-UA" b="1" dirty="0">
                <a:solidFill>
                  <a:srgbClr val="002060"/>
                </a:solidFill>
              </a:rPr>
              <a:t> в </a:t>
            </a:r>
            <a:r>
              <a:rPr lang="uk-UA" b="1" dirty="0" err="1">
                <a:solidFill>
                  <a:srgbClr val="002060"/>
                </a:solidFill>
              </a:rPr>
              <a:t>Афганистане</a:t>
            </a:r>
            <a:r>
              <a:rPr lang="uk-UA" b="1" dirty="0">
                <a:solidFill>
                  <a:srgbClr val="002060"/>
                </a:solidFill>
              </a:rPr>
              <a:t>  </a:t>
            </a:r>
            <a:r>
              <a:rPr lang="uk-UA" b="1" dirty="0" smtClean="0">
                <a:solidFill>
                  <a:srgbClr val="002060"/>
                </a:solidFill>
              </a:rPr>
              <a:t>86 </a:t>
            </a:r>
            <a:r>
              <a:rPr lang="uk-UA" b="1" dirty="0" err="1">
                <a:solidFill>
                  <a:srgbClr val="002060"/>
                </a:solidFill>
              </a:rPr>
              <a:t>человек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uk-UA" b="1" dirty="0" err="1">
                <a:solidFill>
                  <a:srgbClr val="002060"/>
                </a:solidFill>
              </a:rPr>
              <a:t>удостоены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uk-UA" b="1" dirty="0" err="1">
                <a:solidFill>
                  <a:srgbClr val="002060"/>
                </a:solidFill>
              </a:rPr>
              <a:t>звания</a:t>
            </a:r>
            <a:r>
              <a:rPr lang="uk-UA" b="1" dirty="0">
                <a:solidFill>
                  <a:srgbClr val="002060"/>
                </a:solidFill>
              </a:rPr>
              <a:t> Героя </a:t>
            </a:r>
            <a:r>
              <a:rPr lang="uk-UA" b="1" dirty="0" err="1">
                <a:solidFill>
                  <a:srgbClr val="002060"/>
                </a:solidFill>
              </a:rPr>
              <a:t>Советского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uk-UA" b="1" dirty="0" err="1">
                <a:solidFill>
                  <a:srgbClr val="002060"/>
                </a:solidFill>
              </a:rPr>
              <a:t>Союза</a:t>
            </a:r>
            <a:r>
              <a:rPr lang="uk-UA" b="1" dirty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1268" name="Объект 4"/>
          <p:cNvSpPr>
            <a:spLocks noGrp="1"/>
          </p:cNvSpPr>
          <p:nvPr>
            <p:ph sz="half" idx="2"/>
          </p:nvPr>
        </p:nvSpPr>
        <p:spPr>
          <a:xfrm>
            <a:off x="5580063" y="1600200"/>
            <a:ext cx="3106737" cy="2333625"/>
          </a:xfrm>
        </p:spPr>
        <p:txBody>
          <a:bodyPr>
            <a:normAutofit/>
          </a:bodyPr>
          <a:lstStyle/>
          <a:p>
            <a:endParaRPr lang="ru-RU" altLang="ru-RU" smtClean="0"/>
          </a:p>
        </p:txBody>
      </p:sp>
      <p:pic>
        <p:nvPicPr>
          <p:cNvPr id="11269" name="Picture 2" descr="J:\Афган\Изображение 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94" b="3281"/>
          <a:stretch>
            <a:fillRect/>
          </a:stretch>
        </p:blipFill>
        <p:spPr bwMode="auto">
          <a:xfrm>
            <a:off x="5148064" y="1484784"/>
            <a:ext cx="3768725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8" descr="http://youngvyborg.ru/uploads/posts/2013-05/1367823943_tn_westwall.ru-10.01.dg17-462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45024"/>
            <a:ext cx="3384376" cy="25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6326363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Нас встречают не так, как читали мы в книгах</a:t>
            </a:r>
            <a:r>
              <a:rPr lang="ru-RU" b="1" dirty="0" smtClean="0">
                <a:solidFill>
                  <a:srgbClr val="002060"/>
                </a:solidFill>
              </a:rPr>
              <a:t>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Злобный </a:t>
            </a:r>
            <a:r>
              <a:rPr lang="ru-RU" b="1" dirty="0">
                <a:solidFill>
                  <a:srgbClr val="002060"/>
                </a:solidFill>
              </a:rPr>
              <a:t>взгляд из - под сомкнутых черных бровей</a:t>
            </a:r>
            <a:r>
              <a:rPr lang="ru-RU" b="1" dirty="0" smtClean="0">
                <a:solidFill>
                  <a:srgbClr val="002060"/>
                </a:solidFill>
              </a:rPr>
              <a:t>…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Нас встречают огнем, и так хочется крикнуть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Ведь везем - то мы хлеб для голодных людей</a:t>
            </a:r>
            <a:r>
              <a:rPr lang="ru-RU" b="1" dirty="0" smtClean="0">
                <a:solidFill>
                  <a:srgbClr val="002060"/>
                </a:solidFill>
              </a:rPr>
              <a:t>!».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pic>
        <p:nvPicPr>
          <p:cNvPr id="5" name="Picture 4" descr="index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210"/>
            <a:ext cx="372708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1206719138696401807096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50" y="3140968"/>
            <a:ext cx="380365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10406686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052736"/>
            <a:ext cx="4100264" cy="5073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002060"/>
                </a:solidFill>
              </a:rPr>
              <a:t>Мы везем вам лекарства, одежду, машины,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2060"/>
                </a:solidFill>
              </a:rPr>
              <a:t>Мы везем вам игрушки для ваших детей,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2060"/>
                </a:solidFill>
              </a:rPr>
              <a:t>Ну, а вы под колеса нам ставите мины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2060"/>
                </a:solidFill>
              </a:rPr>
              <a:t>И стреляете с гор в наших юных парней!</a:t>
            </a:r>
          </a:p>
          <a:p>
            <a:endParaRPr lang="ru-RU" sz="3200" dirty="0"/>
          </a:p>
        </p:txBody>
      </p:sp>
      <p:pic>
        <p:nvPicPr>
          <p:cNvPr id="5" name="Picture 5" descr="05872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379422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01287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160" y="4077072"/>
            <a:ext cx="2879725" cy="231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736304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4" descr="1177775776_og5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3860800"/>
            <a:ext cx="4143375" cy="2832100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48" name="Picture 5" descr="Безымянны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860800"/>
            <a:ext cx="4176712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3059832" y="2085066"/>
            <a:ext cx="583334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215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 smtClean="0">
                <a:solidFill>
                  <a:srgbClr val="002060"/>
                </a:solidFill>
              </a:rPr>
              <a:t> </a:t>
            </a:r>
            <a:endParaRPr lang="ru-RU" altLang="ru-RU" sz="1600" b="1" dirty="0">
              <a:solidFill>
                <a:srgbClr val="002060"/>
              </a:solidFill>
            </a:endParaRPr>
          </a:p>
        </p:txBody>
      </p:sp>
      <p:pic>
        <p:nvPicPr>
          <p:cNvPr id="31750" name="Picture 7" descr="328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25209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2" y="692696"/>
            <a:ext cx="5472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И, преследуя солнце, мы рвемся домой,</a:t>
            </a:r>
          </a:p>
          <a:p>
            <a:r>
              <a:rPr lang="ru-RU" b="1" dirty="0">
                <a:solidFill>
                  <a:srgbClr val="002060"/>
                </a:solidFill>
              </a:rPr>
              <a:t>К нашим семьям, по нам тосковавшим,</a:t>
            </a:r>
          </a:p>
          <a:p>
            <a:r>
              <a:rPr lang="ru-RU" b="1" dirty="0">
                <a:solidFill>
                  <a:srgbClr val="002060"/>
                </a:solidFill>
              </a:rPr>
              <a:t> А над выжженной солнцем афганской землей</a:t>
            </a:r>
          </a:p>
          <a:p>
            <a:r>
              <a:rPr lang="ru-RU" b="1" dirty="0">
                <a:solidFill>
                  <a:srgbClr val="002060"/>
                </a:solidFill>
              </a:rPr>
              <a:t>Наши души вселяются в павших. </a:t>
            </a:r>
          </a:p>
          <a:p>
            <a:r>
              <a:rPr lang="ru-RU" b="1" dirty="0">
                <a:solidFill>
                  <a:srgbClr val="002060"/>
                </a:solidFill>
              </a:rPr>
              <a:t>Как долго они ждали этого дня! </a:t>
            </a:r>
          </a:p>
          <a:p>
            <a:r>
              <a:rPr lang="ru-RU" b="1" dirty="0">
                <a:solidFill>
                  <a:srgbClr val="002060"/>
                </a:solidFill>
              </a:rPr>
              <a:t>Уже больше никогда не надо будет выводить на конвертах тревожный адрес,  надеясь получить ответ. Уже больше не будут убивать  на чужой земле наших ребят, а кладбищенскую тишину  не будут мучить залпы прощального воинского салюта.</a:t>
            </a:r>
          </a:p>
        </p:txBody>
      </p:sp>
    </p:spTree>
    <p:extLst>
      <p:ext uri="{BB962C8B-B14F-4D97-AF65-F5344CB8AC3E}">
        <p14:creationId xmlns="" xmlns:p14="http://schemas.microsoft.com/office/powerpoint/2010/main" val="3331462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435975" cy="410527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400" dirty="0" smtClean="0">
                <a:solidFill>
                  <a:srgbClr val="000066"/>
                </a:solidFill>
              </a:rPr>
              <a:t>14 мая 1988 года начался вывод советских войск из Афганистана. Советские войска на территории Афганистана находились девять лет, один месяц и девятнадцать дней - с 1979 по 1989 гг. 15 февраля 1989 последнее подразделение 40-й армии СССР покинуло Афганистан.</a:t>
            </a:r>
          </a:p>
        </p:txBody>
      </p:sp>
      <p:pic>
        <p:nvPicPr>
          <p:cNvPr id="8197" name="Picture 5" descr="x_ed6fd1d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636838"/>
            <a:ext cx="6624637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leg_Gazmanov_-_Oficery_oficery_vashe_serdce_pod_pricelom._Za_Rossiyu_i_svobodu_do_konca._Oficery_r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Владимир_Мазур_—_Солдаты_Отечеств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88367294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189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828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rgbClr val="000066"/>
                </a:solidFill>
              </a:rPr>
              <a:t/>
            </a:r>
            <a:br>
              <a:rPr lang="ru-RU" altLang="ru-RU" dirty="0" smtClean="0">
                <a:solidFill>
                  <a:srgbClr val="000066"/>
                </a:solidFill>
              </a:rPr>
            </a:br>
            <a:r>
              <a:rPr lang="ru-RU" altLang="ru-RU" i="1" dirty="0" smtClean="0">
                <a:solidFill>
                  <a:srgbClr val="000066"/>
                </a:solidFill>
              </a:rPr>
              <a:t>День памяти воинов – интернационалистов.</a:t>
            </a:r>
            <a:r>
              <a:rPr lang="ru-RU" altLang="ru-RU" dirty="0" smtClean="0">
                <a:solidFill>
                  <a:srgbClr val="000066"/>
                </a:solidFill>
              </a:rPr>
              <a:t/>
            </a:r>
            <a:br>
              <a:rPr lang="ru-RU" altLang="ru-RU" dirty="0" smtClean="0">
                <a:solidFill>
                  <a:srgbClr val="000066"/>
                </a:solidFill>
              </a:rPr>
            </a:br>
            <a:r>
              <a:rPr lang="ru-RU" altLang="ru-RU" b="1" dirty="0" smtClean="0">
                <a:solidFill>
                  <a:srgbClr val="FF0000"/>
                </a:solidFill>
              </a:rPr>
              <a:t>«Солдат войны не выбирает…»</a:t>
            </a:r>
          </a:p>
        </p:txBody>
      </p:sp>
      <p:pic>
        <p:nvPicPr>
          <p:cNvPr id="2051" name="Picture 5" descr="C:\Users\user\Desktop\0007-011-Vojny-internatsionalis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248" y="2276872"/>
            <a:ext cx="68421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1838905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rgbClr val="FF0000"/>
                </a:solidFill>
              </a:rPr>
              <a:t>Людская память — лучшая награда.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9499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Вы смотрите с улыбкой на меня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Сквозь мраморные плиты обелисков.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Со мною незнакомые друзья,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Все те, кого я знал не очень близко.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Все те, кто за тебя и за меня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На камнях воевал Афганистана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И, жизни драгоценной не щадя,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Домой вернулся на борту «Тюльпана».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Вас часто навещают матери,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Цветы живые вам приносят дети.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Неужто ваша смерть была зазря,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И кто пред богом за нее в ответе?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Стою в раздумье молча средь могил,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Где спят «афганцы» — братья боевые,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Кто умер с честью, так же как и жил,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Мне смотрят в душу словно бы живые. </a:t>
            </a:r>
          </a:p>
        </p:txBody>
      </p:sp>
      <p:pic>
        <p:nvPicPr>
          <p:cNvPr id="26628" name="Picture 4" descr="064880_57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628775"/>
            <a:ext cx="34925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724400"/>
            <a:ext cx="2627313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17655333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404665"/>
            <a:ext cx="7931150" cy="936774"/>
          </a:xfrm>
        </p:spPr>
        <p:txBody>
          <a:bodyPr>
            <a:noAutofit/>
          </a:bodyPr>
          <a:lstStyle/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altLang="ru-RU" b="1" dirty="0" smtClean="0">
                <a:solidFill>
                  <a:srgbClr val="FF0000"/>
                </a:solidFill>
              </a:rPr>
              <a:t>Памятники  воинам-интернационалистам  по всей стране </a:t>
            </a:r>
          </a:p>
        </p:txBody>
      </p:sp>
      <p:pic>
        <p:nvPicPr>
          <p:cNvPr id="3077" name="Picture 5" descr="internatsionalista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66946"/>
            <a:ext cx="3995738" cy="390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C:\Users\user\Desktop\wg-soviet-war-in-afghanistan-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568" y="2635062"/>
            <a:ext cx="47498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26819238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9699" name="Picture 2" descr="C:\Users\user\Desktop\0021-029-Vechnaja-pamjat-gerojski-pavshim-v-bojak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425"/>
            <a:ext cx="8455025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30396991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Desktop\174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341438"/>
            <a:ext cx="7007225" cy="465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99860341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549275"/>
            <a:ext cx="8218487" cy="6119813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altLang="ru-RU" sz="2400" dirty="0" smtClean="0">
                <a:solidFill>
                  <a:srgbClr val="FF0000"/>
                </a:solidFill>
              </a:rPr>
              <a:t>Все, кто хоть как-то соприкоснулся с событиями той войны, будут чувствовать боль и через 15, и через 30, и еще через мно­го лет...</a:t>
            </a:r>
            <a:r>
              <a:rPr lang="ru-RU" altLang="ru-RU" sz="2400" i="1" dirty="0" smtClean="0">
                <a:solidFill>
                  <a:srgbClr val="FF0000"/>
                </a:solidFill>
              </a:rPr>
              <a:t> Любая </a:t>
            </a:r>
            <a:r>
              <a:rPr lang="ru-RU" altLang="ru-RU" sz="2400" dirty="0" smtClean="0">
                <a:solidFill>
                  <a:srgbClr val="FF0000"/>
                </a:solidFill>
              </a:rPr>
              <a:t>война—это катастрофа для человечества, потому что она пренебрегает наибольшей ценностью на земле — человеческой жизнью.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5363" name="Picture 3" descr="C:\Users\user\Desktop\270f0028fc09805951e336ebbc9960d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924175"/>
            <a:ext cx="4538663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69640782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>
            <a:normAutofit fontScale="90000"/>
          </a:bodyPr>
          <a:lstStyle/>
          <a:p>
            <a:r>
              <a:rPr lang="ru-RU" altLang="ru-RU" sz="2400" b="1" dirty="0" smtClean="0">
                <a:solidFill>
                  <a:srgbClr val="FF0000"/>
                </a:solidFill>
              </a:rPr>
              <a:t>Поколение воинов-афганцев знает цену жизни, цену дружбе, воинскому братству, взаимопомощи.</a:t>
            </a:r>
            <a:r>
              <a:rPr lang="ru-RU" altLang="ru-RU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5" y="1628775"/>
            <a:ext cx="4969320" cy="453707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Из земли, изувеченной язвами мин,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Изможденные, злые, как черти,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Ветераны боев возвращаются в мир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На правах победителей смерти.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И не скажут вам метрики, сколько нам лет: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Так случилось — на высях сожженных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Прикоснулись мы к вечному миру, где нет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Победителей и побежденных.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Вот поднялся наш лайнер, мы вышли в зенит,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Жизнь и смерть — мы раздвинули грани.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Только тело на север, на север летит,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solidFill>
                  <a:srgbClr val="002060"/>
                </a:solidFill>
              </a:rPr>
              <a:t>А душа остается в </a:t>
            </a:r>
            <a:r>
              <a:rPr lang="ru-RU" altLang="ru-RU" sz="1800" b="1" dirty="0" err="1" smtClean="0">
                <a:solidFill>
                  <a:srgbClr val="002060"/>
                </a:solidFill>
              </a:rPr>
              <a:t>Афгане</a:t>
            </a:r>
            <a:r>
              <a:rPr lang="ru-RU" altLang="ru-RU" sz="1800" b="1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7652" name="Picture 7" descr="этапы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146" y="1196752"/>
            <a:ext cx="338137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afg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827" y="3385224"/>
            <a:ext cx="27368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6636605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69194" y="260648"/>
            <a:ext cx="7415212" cy="2519362"/>
          </a:xfrm>
        </p:spPr>
        <p:txBody>
          <a:bodyPr>
            <a:noAutofit/>
          </a:bodyPr>
          <a:lstStyle/>
          <a:p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 Афганистан! Ты наша боль и горе,</a:t>
            </a:r>
            <a:b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Крик матерей доносится сюда.</a:t>
            </a:r>
            <a:b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Горючих слез уж выплакано море,</a:t>
            </a:r>
            <a:b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Пожалуй, хватит их на все года.</a:t>
            </a:r>
            <a:b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Историю не повернуть нам вспять,</a:t>
            </a:r>
            <a:b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Сполна мы за Россию заплатили,</a:t>
            </a:r>
            <a:b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Но память возвращает нас опять</a:t>
            </a:r>
            <a:b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В Афганистан – туда, где мы служили.</a:t>
            </a:r>
          </a:p>
        </p:txBody>
      </p:sp>
      <p:pic>
        <p:nvPicPr>
          <p:cNvPr id="2052" name="Picture 4" descr="b46b7cfeb3f0a863f209d93ca85_prev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2959100"/>
            <a:ext cx="5761037" cy="3638550"/>
          </a:xfrm>
          <a:noFill/>
        </p:spPr>
      </p:pic>
    </p:spTree>
    <p:extLst>
      <p:ext uri="{BB962C8B-B14F-4D97-AF65-F5344CB8AC3E}">
        <p14:creationId xmlns="" xmlns:p14="http://schemas.microsoft.com/office/powerpoint/2010/main" val="2475749564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4359231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7407"/>
            <a:ext cx="5328592" cy="5030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-1"/>
            <a:ext cx="698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АФГАНСКАЯ ВОЙНА </a:t>
            </a:r>
          </a:p>
          <a:p>
            <a:pPr algn="ctr"/>
            <a:r>
              <a:rPr lang="ru-RU" altLang="ru-RU" sz="4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1979 </a:t>
            </a:r>
            <a:r>
              <a:rPr lang="ru-RU" altLang="ru-RU" sz="4000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- 1989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8758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map1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33375"/>
            <a:ext cx="7920038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386641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0000"/>
                </a:solidFill>
              </a:rPr>
              <a:t>АПРЕЛЬ 1979</a:t>
            </a:r>
            <a:endParaRPr lang="ru-RU" dirty="0"/>
          </a:p>
        </p:txBody>
      </p:sp>
      <p:pic>
        <p:nvPicPr>
          <p:cNvPr id="1026" name="Picture 2" descr="C:\Users\user\Desktop\2512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008" y="1196752"/>
            <a:ext cx="5080000" cy="3168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4328" y="4365104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Афганистане произошла Апрельская революция, положившая начало внутреннему вооруженному конфликту, а в последствии гражданской войне в этом государстве. Группа офицеров-членов подпольной Народно-демократической партии Афганистана совершила военный переворот, отстранив от власти афганского президента Дауда.</a:t>
            </a:r>
          </a:p>
        </p:txBody>
      </p:sp>
    </p:spTree>
    <p:extLst>
      <p:ext uri="{BB962C8B-B14F-4D97-AF65-F5344CB8AC3E}">
        <p14:creationId xmlns="" xmlns:p14="http://schemas.microsoft.com/office/powerpoint/2010/main" val="287628878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6995120" cy="1422995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FF0000"/>
                </a:solidFill>
              </a:rPr>
              <a:t>         ДЕКАБРЬ 1979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91513" cy="525621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dirty="0" smtClean="0"/>
              <a:t>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400" dirty="0" smtClean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2400" dirty="0" smtClean="0">
              <a:solidFill>
                <a:srgbClr val="002060"/>
              </a:solidFill>
            </a:endParaRPr>
          </a:p>
          <a:p>
            <a:endParaRPr lang="ru-RU" sz="2400" dirty="0" smtClean="0"/>
          </a:p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   14 </a:t>
            </a:r>
            <a:r>
              <a:rPr lang="ru-RU" sz="2400" b="1" dirty="0">
                <a:solidFill>
                  <a:srgbClr val="002060"/>
                </a:solidFill>
              </a:rPr>
              <a:t>декабря по просьбе </a:t>
            </a:r>
            <a:r>
              <a:rPr lang="ru-RU" sz="2400" b="1" dirty="0" smtClean="0">
                <a:solidFill>
                  <a:srgbClr val="002060"/>
                </a:solidFill>
              </a:rPr>
              <a:t>президента Афганистана </a:t>
            </a:r>
            <a:r>
              <a:rPr lang="ru-RU" sz="2400" b="1" dirty="0" err="1" smtClean="0">
                <a:solidFill>
                  <a:srgbClr val="002060"/>
                </a:solidFill>
              </a:rPr>
              <a:t>Хафизуллы</a:t>
            </a:r>
            <a:r>
              <a:rPr lang="ru-RU" sz="2400" b="1" dirty="0" smtClean="0">
                <a:solidFill>
                  <a:srgbClr val="002060"/>
                </a:solidFill>
              </a:rPr>
              <a:t> Амина  </a:t>
            </a:r>
            <a:r>
              <a:rPr lang="ru-RU" sz="2400" b="1" dirty="0">
                <a:solidFill>
                  <a:srgbClr val="002060"/>
                </a:solidFill>
              </a:rPr>
              <a:t>в Баграм был направлен батальон 345-го гвардейского отдельного парашютно-десантного полка. </a:t>
            </a:r>
            <a:r>
              <a:rPr lang="ru-RU" sz="2400" b="1" dirty="0" smtClean="0">
                <a:solidFill>
                  <a:srgbClr val="002060"/>
                </a:solidFill>
              </a:rPr>
              <a:t> К </a:t>
            </a:r>
            <a:r>
              <a:rPr lang="ru-RU" sz="2400" b="1" dirty="0">
                <a:solidFill>
                  <a:srgbClr val="002060"/>
                </a:solidFill>
              </a:rPr>
              <a:t>вечеру 23 декабря 1979 года было доложено о готовности </a:t>
            </a:r>
            <a:r>
              <a:rPr lang="ru-RU" sz="2400" b="1" dirty="0" smtClean="0">
                <a:solidFill>
                  <a:srgbClr val="002060"/>
                </a:solidFill>
              </a:rPr>
              <a:t> советских войск </a:t>
            </a:r>
            <a:r>
              <a:rPr lang="ru-RU" sz="2400" b="1" dirty="0">
                <a:solidFill>
                  <a:srgbClr val="002060"/>
                </a:solidFill>
              </a:rPr>
              <a:t>к вводу в Афганистан. 24 декабря </a:t>
            </a:r>
            <a:r>
              <a:rPr lang="ru-RU" sz="2400" b="1" dirty="0" smtClean="0">
                <a:solidFill>
                  <a:srgbClr val="002060"/>
                </a:solidFill>
              </a:rPr>
              <a:t>советское правительство подписало директиву, </a:t>
            </a:r>
            <a:r>
              <a:rPr lang="ru-RU" sz="2400" b="1" dirty="0">
                <a:solidFill>
                  <a:srgbClr val="002060"/>
                </a:solidFill>
              </a:rPr>
              <a:t>в которой говорилось: «Принято решение о вводе некоторых контингентов советских </a:t>
            </a:r>
            <a:r>
              <a:rPr lang="ru-RU" sz="2400" b="1" dirty="0" smtClean="0">
                <a:solidFill>
                  <a:srgbClr val="002060"/>
                </a:solidFill>
              </a:rPr>
              <a:t>войск, </a:t>
            </a:r>
            <a:r>
              <a:rPr lang="ru-RU" sz="2400" b="1" dirty="0">
                <a:solidFill>
                  <a:srgbClr val="002060"/>
                </a:solidFill>
              </a:rPr>
              <a:t>на территорию </a:t>
            </a:r>
            <a:r>
              <a:rPr lang="ru-RU" sz="2400" b="1" dirty="0" smtClean="0">
                <a:solidFill>
                  <a:srgbClr val="002060"/>
                </a:solidFill>
              </a:rPr>
              <a:t>Афганистана  </a:t>
            </a:r>
            <a:r>
              <a:rPr lang="ru-RU" sz="2400" b="1" dirty="0">
                <a:solidFill>
                  <a:srgbClr val="002060"/>
                </a:solidFill>
              </a:rPr>
              <a:t>в целях оказания помощи дружественному афганскому </a:t>
            </a:r>
            <a:r>
              <a:rPr lang="ru-RU" sz="2400" b="1" dirty="0" smtClean="0">
                <a:solidFill>
                  <a:srgbClr val="002060"/>
                </a:solidFill>
              </a:rPr>
              <a:t>народу».</a:t>
            </a:r>
            <a:r>
              <a:rPr lang="ru-RU" sz="2400" b="1" dirty="0">
                <a:solidFill>
                  <a:srgbClr val="002060"/>
                </a:solidFill>
              </a:rPr>
              <a:t> 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  <p:pic>
        <p:nvPicPr>
          <p:cNvPr id="10244" name="Picture 4" descr="388c3fa3ddfae2355b28f9ee589dffe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680520" cy="280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15272641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4680520" cy="547260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9 лет 1 месяц и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/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19 дней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/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ВОЙНЫ…….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6" descr="коллаж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36712"/>
            <a:ext cx="3854703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6970107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95536" y="476672"/>
            <a:ext cx="4281487" cy="5616624"/>
          </a:xfrm>
        </p:spPr>
        <p:txBody>
          <a:bodyPr rtlCol="0">
            <a:noAutofit/>
          </a:bodyPr>
          <a:lstStyle/>
          <a:p>
            <a:pPr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300" b="1" spc="-15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indent="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spc="-150" dirty="0" smtClean="0">
                <a:solidFill>
                  <a:srgbClr val="002060"/>
                </a:solidFill>
                <a:latin typeface="Bookman Old Style" pitchFamily="18" charset="0"/>
              </a:rPr>
              <a:t>Борьба велась за полный политический контроль над территорией Афганистана. </a:t>
            </a:r>
          </a:p>
          <a:p>
            <a:pPr indent="0">
              <a:lnSpc>
                <a:spcPct val="150000"/>
              </a:lnSpc>
              <a:buNone/>
              <a:defRPr/>
            </a:pPr>
            <a:r>
              <a:rPr lang="ru-RU" sz="2300" b="1" spc="-150" dirty="0" smtClean="0">
                <a:solidFill>
                  <a:srgbClr val="002060"/>
                </a:solidFill>
                <a:latin typeface="Bookman Old Style" pitchFamily="18" charset="0"/>
              </a:rPr>
              <a:t>В борьбе принимали </a:t>
            </a:r>
            <a:r>
              <a:rPr lang="ru-RU" sz="2300" b="1" spc="-150" dirty="0">
                <a:solidFill>
                  <a:srgbClr val="002060"/>
                </a:solidFill>
                <a:latin typeface="Bookman Old Style" pitchFamily="18" charset="0"/>
              </a:rPr>
              <a:t>участие вооруженные силы правительства ДРА с одной стороны и вооруженная оппозиция (моджахеды) — с другой.</a:t>
            </a:r>
          </a:p>
          <a:p>
            <a:pPr indent="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2300" b="1" spc="-150" dirty="0" smtClean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7172" name="Содержимое 12" descr="моджахед.jpe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3500" y="1428750"/>
            <a:ext cx="3071813" cy="4654550"/>
          </a:xfrm>
        </p:spPr>
      </p:pic>
    </p:spTree>
    <p:extLst>
      <p:ext uri="{BB962C8B-B14F-4D97-AF65-F5344CB8AC3E}">
        <p14:creationId xmlns="" xmlns:p14="http://schemas.microsoft.com/office/powerpoint/2010/main" val="255185652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990</Words>
  <Application>Microsoft Office PowerPoint</Application>
  <PresentationFormat>Экран (4:3)</PresentationFormat>
  <Paragraphs>97</Paragraphs>
  <Slides>25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«День памяти воинов, погибших в локальных конфликтах»      Подготовила воспитатель специальной (коррекционной) школы – интернат ст – цы Шкуринской Щербина О. Н. </vt:lpstr>
      <vt:lpstr> День памяти воинов – интернационалистов. «Солдат войны не выбирает…»</vt:lpstr>
      <vt:lpstr> Афганистан! Ты наша боль и горе, Крик матерей доносится сюда. Горючих слез уж выплакано море, Пожалуй, хватит их на все года. Историю не повернуть нам вспять, Сполна мы за Россию заплатили, Но память возвращает нас опять В Афганистан – туда, где мы служили.</vt:lpstr>
      <vt:lpstr>Слайд 4</vt:lpstr>
      <vt:lpstr>Слайд 5</vt:lpstr>
      <vt:lpstr>АПРЕЛЬ 1979</vt:lpstr>
      <vt:lpstr>         ДЕКАБРЬ 1979</vt:lpstr>
      <vt:lpstr>9 лет 1 месяц и   19 дней   ВОЙНЫ…….</vt:lpstr>
      <vt:lpstr>Слайд 9</vt:lpstr>
      <vt:lpstr>    Моджахедам в ходе конфликта поддержку   оказывали военные специалисты США, ряда   европейских стран — членов НАТО, Китая, а также пакистанские службы.  </vt:lpstr>
      <vt:lpstr>Отрывки из письма:  </vt:lpstr>
      <vt:lpstr>Слайд 12</vt:lpstr>
      <vt:lpstr>С 25 декабря 1979 года по 15 февраля 1989 года в Афганистане побывало 620 тысяч советских солдат, офицеров, генералов, которые исполняли интер­национальный долг, оказывали помощь братскому народу. За это время погибли, умерли от ран, несчастных случаев, исчезли бесследно, не возвратились из плена 14 453 человека, 35 тысяч получили ранение.  </vt:lpstr>
      <vt:lpstr>ПОТЕРИ СТОРОН  </vt:lpstr>
      <vt:lpstr>Герои Советского Союза.</vt:lpstr>
      <vt:lpstr>Слайд 16</vt:lpstr>
      <vt:lpstr>Слайд 17</vt:lpstr>
      <vt:lpstr>Слайд 18</vt:lpstr>
      <vt:lpstr>Слайд 19</vt:lpstr>
      <vt:lpstr>Людская память — лучшая награда. </vt:lpstr>
      <vt:lpstr>Слайд 21</vt:lpstr>
      <vt:lpstr>Слайд 22</vt:lpstr>
      <vt:lpstr>Слайд 23</vt:lpstr>
      <vt:lpstr>Слайд 24</vt:lpstr>
      <vt:lpstr>Поколение воинов-афганцев знает цену жизни, цену дружбе, воинскому братству, взаимопомощи.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Петровна</dc:creator>
  <cp:lastModifiedBy>Оля</cp:lastModifiedBy>
  <cp:revision>27</cp:revision>
  <dcterms:created xsi:type="dcterms:W3CDTF">2012-12-09T13:12:31Z</dcterms:created>
  <dcterms:modified xsi:type="dcterms:W3CDTF">2020-04-07T15:05:54Z</dcterms:modified>
</cp:coreProperties>
</file>