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8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3" r:id="rId15"/>
    <p:sldId id="275" r:id="rId16"/>
    <p:sldId id="276" r:id="rId17"/>
    <p:sldId id="277" r:id="rId18"/>
    <p:sldId id="278" r:id="rId19"/>
    <p:sldId id="274" r:id="rId20"/>
    <p:sldId id="269" r:id="rId21"/>
    <p:sldId id="270" r:id="rId22"/>
    <p:sldId id="271" r:id="rId23"/>
    <p:sldId id="27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8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soc7-vpr.sdamgia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" TargetMode="External"/><Relationship Id="rId2" Type="http://schemas.openxmlformats.org/officeDocument/2006/relationships/hyperlink" Target="https://resh.edu.ru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" TargetMode="External"/><Relationship Id="rId2" Type="http://schemas.openxmlformats.org/officeDocument/2006/relationships/hyperlink" Target="https://resh.edu.r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923112" cy="3924354"/>
          </a:xfrm>
        </p:spPr>
        <p:txBody>
          <a:bodyPr>
            <a:normAutofit/>
          </a:bodyPr>
          <a:lstStyle/>
          <a:p>
            <a:r>
              <a:rPr lang="ru-RU" sz="7200" dirty="0" smtClean="0"/>
              <a:t>Экономика семьи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77072"/>
            <a:ext cx="8291264" cy="2049091"/>
          </a:xfrm>
        </p:spPr>
        <p:txBody>
          <a:bodyPr>
            <a:normAutofit/>
          </a:bodyPr>
          <a:lstStyle/>
          <a:p>
            <a:pPr lvl="0"/>
            <a:r>
              <a:rPr lang="ru-RU" sz="5900" b="0" cap="all" spc="120" dirty="0">
                <a:solidFill>
                  <a:srgbClr val="000000"/>
                </a:solidFill>
                <a:latin typeface="Arial Black"/>
              </a:rPr>
              <a:t>7 класс</a:t>
            </a:r>
          </a:p>
          <a:p>
            <a:pPr lvl="0"/>
            <a:endParaRPr lang="ru-RU" sz="1700" b="0" cap="all" spc="120" dirty="0">
              <a:solidFill>
                <a:srgbClr val="000000"/>
              </a:solidFill>
              <a:latin typeface="Arial Black"/>
            </a:endParaRPr>
          </a:p>
          <a:p>
            <a:pPr lvl="0"/>
            <a:r>
              <a:rPr lang="ru-RU" sz="1700" b="0" cap="all" spc="120" dirty="0">
                <a:solidFill>
                  <a:srgbClr val="000000"/>
                </a:solidFill>
                <a:latin typeface="Arial Black"/>
              </a:rPr>
              <a:t>Составитель: Сафаралеева Юлия Уразмухаметовна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247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122912" cy="1371600"/>
          </a:xfrm>
        </p:spPr>
        <p:txBody>
          <a:bodyPr/>
          <a:lstStyle/>
          <a:p>
            <a:r>
              <a:rPr lang="ru-RU" sz="3200" dirty="0">
                <a:solidFill>
                  <a:srgbClr val="D1282E"/>
                </a:solidFill>
              </a:rPr>
              <a:t>Деньги, их функции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4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0" dirty="0">
                <a:solidFill>
                  <a:srgbClr val="000000"/>
                </a:solidFill>
                <a:latin typeface="PT Sans"/>
              </a:rPr>
              <a:t>Так что же такое деньги</a:t>
            </a:r>
            <a:r>
              <a:rPr lang="ru-RU" b="0" dirty="0" smtClean="0">
                <a:solidFill>
                  <a:srgbClr val="000000"/>
                </a:solidFill>
                <a:latin typeface="PT Sans"/>
              </a:rPr>
              <a:t>? См.стр.154</a:t>
            </a:r>
          </a:p>
          <a:p>
            <a:r>
              <a:rPr lang="ru-RU" u="sng" dirty="0">
                <a:solidFill>
                  <a:srgbClr val="FF0000"/>
                </a:solidFill>
                <a:latin typeface="PT Sans"/>
              </a:rPr>
              <a:t>«Деньги – это особый товар, выполняющий роль всеобщего эквивалента при обмене товара».  </a:t>
            </a:r>
            <a:endParaRPr lang="ru-RU" u="sng" dirty="0" smtClean="0">
              <a:solidFill>
                <a:srgbClr val="FF0000"/>
              </a:solidFill>
              <a:latin typeface="PT Sans"/>
            </a:endParaRPr>
          </a:p>
          <a:p>
            <a:pPr algn="just"/>
            <a:r>
              <a:rPr lang="ru-RU" b="0" dirty="0">
                <a:solidFill>
                  <a:srgbClr val="000000"/>
                </a:solidFill>
                <a:latin typeface="Tahoma"/>
              </a:rPr>
              <a:t>Сущность денег раскрывается в их функциях. Обычно выделяют следующие основные функции денег</a:t>
            </a:r>
            <a:r>
              <a:rPr lang="ru-RU" b="0" dirty="0" smtClean="0">
                <a:solidFill>
                  <a:srgbClr val="000000"/>
                </a:solidFill>
                <a:latin typeface="Tahoma"/>
              </a:rPr>
              <a:t>: (См.стр.106-108)</a:t>
            </a:r>
            <a:endParaRPr lang="ru-RU" b="0" dirty="0">
              <a:solidFill>
                <a:srgbClr val="000000"/>
              </a:solidFill>
              <a:latin typeface="Tahoma"/>
            </a:endParaRPr>
          </a:p>
          <a:p>
            <a:pPr>
              <a:buFont typeface="+mj-lt"/>
              <a:buAutoNum type="arabicPeriod"/>
            </a:pPr>
            <a:r>
              <a:rPr lang="ru-RU" b="0" dirty="0">
                <a:solidFill>
                  <a:srgbClr val="000000"/>
                </a:solidFill>
                <a:latin typeface="Tahoma"/>
              </a:rPr>
              <a:t>средство обращения;</a:t>
            </a:r>
          </a:p>
          <a:p>
            <a:pPr>
              <a:buFont typeface="+mj-lt"/>
              <a:buAutoNum type="arabicPeriod"/>
            </a:pPr>
            <a:r>
              <a:rPr lang="ru-RU" b="0" dirty="0">
                <a:solidFill>
                  <a:srgbClr val="000000"/>
                </a:solidFill>
                <a:latin typeface="Tahoma"/>
              </a:rPr>
              <a:t>мера стоимости;</a:t>
            </a:r>
          </a:p>
          <a:p>
            <a:pPr>
              <a:buFont typeface="+mj-lt"/>
              <a:buAutoNum type="arabicPeriod"/>
            </a:pPr>
            <a:r>
              <a:rPr lang="ru-RU" b="0" dirty="0">
                <a:solidFill>
                  <a:srgbClr val="000000"/>
                </a:solidFill>
                <a:latin typeface="Tahoma"/>
              </a:rPr>
              <a:t>средство платежа;</a:t>
            </a:r>
          </a:p>
          <a:p>
            <a:pPr>
              <a:buFont typeface="+mj-lt"/>
              <a:buAutoNum type="arabicPeriod"/>
            </a:pPr>
            <a:r>
              <a:rPr lang="ru-RU" b="0" dirty="0">
                <a:solidFill>
                  <a:srgbClr val="000000"/>
                </a:solidFill>
                <a:latin typeface="Tahoma"/>
              </a:rPr>
              <a:t>средство накопления;</a:t>
            </a:r>
          </a:p>
          <a:p>
            <a:pPr>
              <a:buFont typeface="+mj-lt"/>
              <a:buAutoNum type="arabicPeriod"/>
            </a:pPr>
            <a:r>
              <a:rPr lang="ru-RU" b="0" dirty="0">
                <a:solidFill>
                  <a:srgbClr val="000000"/>
                </a:solidFill>
                <a:latin typeface="Tahoma"/>
              </a:rPr>
              <a:t>мировые деньги.</a:t>
            </a:r>
          </a:p>
          <a:p>
            <a:endParaRPr lang="ru-RU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5106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Дорогие ребята, По данной теме можно написать проект.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Например, выбрать интересную тему: </a:t>
            </a:r>
            <a:r>
              <a:rPr lang="ru-RU" u="sng" dirty="0" smtClean="0">
                <a:solidFill>
                  <a:srgbClr val="FF0000"/>
                </a:solidFill>
              </a:rPr>
              <a:t>«Интересные факты о деньгах в истории России».</a:t>
            </a:r>
          </a:p>
          <a:p>
            <a:pPr algn="just"/>
            <a:r>
              <a:rPr lang="ru-RU" dirty="0" smtClean="0"/>
              <a:t>Во введение указать об </a:t>
            </a:r>
            <a:r>
              <a:rPr lang="ru-RU" u="sng" dirty="0" smtClean="0">
                <a:solidFill>
                  <a:srgbClr val="FF0000"/>
                </a:solidFill>
              </a:rPr>
              <a:t>актуальности</a:t>
            </a:r>
            <a:r>
              <a:rPr lang="ru-RU" dirty="0" smtClean="0"/>
              <a:t>: </a:t>
            </a:r>
            <a:r>
              <a:rPr lang="ru-RU" i="1" dirty="0" smtClean="0"/>
              <a:t>«</a:t>
            </a:r>
            <a:r>
              <a:rPr lang="ru-RU" b="0" i="1" dirty="0"/>
              <a:t>Не надо преувеличивать роль денег, не надо превращать их в единственную цель в жизни. Английский экономист Френсис Бэкон высказал замечательную мысль: “Деньги – очень дурной господин, но весьма хороший слуга”. Именно так и надо относиться к данной экономической категории. </a:t>
            </a:r>
            <a:endParaRPr lang="ru-RU" b="0" i="1" dirty="0" smtClean="0"/>
          </a:p>
          <a:p>
            <a:pPr algn="just"/>
            <a:r>
              <a:rPr lang="ru-RU" i="1" u="sng" dirty="0" smtClean="0">
                <a:solidFill>
                  <a:srgbClr val="FF0000"/>
                </a:solidFill>
              </a:rPr>
              <a:t>Проблема: </a:t>
            </a:r>
            <a:r>
              <a:rPr lang="ru-RU" b="0" i="1" dirty="0" smtClean="0"/>
              <a:t>как </a:t>
            </a:r>
            <a:r>
              <a:rPr lang="ru-RU" sz="2100" b="0" i="1" dirty="0">
                <a:solidFill>
                  <a:srgbClr val="000000"/>
                </a:solidFill>
              </a:rPr>
              <a:t>изменялись</a:t>
            </a:r>
            <a:r>
              <a:rPr lang="ru-RU" b="0" i="1" dirty="0" smtClean="0"/>
              <a:t> деньги в истории России?</a:t>
            </a:r>
          </a:p>
          <a:p>
            <a:pPr algn="just"/>
            <a:r>
              <a:rPr lang="ru-RU" i="1" u="sng" dirty="0" smtClean="0">
                <a:solidFill>
                  <a:srgbClr val="FF0000"/>
                </a:solidFill>
              </a:rPr>
              <a:t>Гипотеза: </a:t>
            </a:r>
            <a:r>
              <a:rPr lang="ru-RU" b="0" i="1" dirty="0" smtClean="0"/>
              <a:t>Если изучить исторические факты о деньгах, то можно выявить как они </a:t>
            </a:r>
            <a:r>
              <a:rPr lang="ru-RU" sz="2100" b="0" i="1" dirty="0">
                <a:solidFill>
                  <a:srgbClr val="000000"/>
                </a:solidFill>
              </a:rPr>
              <a:t>изменялись</a:t>
            </a:r>
            <a:r>
              <a:rPr lang="ru-RU" b="0" i="1" dirty="0" smtClean="0"/>
              <a:t> в истории России.</a:t>
            </a:r>
          </a:p>
          <a:p>
            <a:pPr algn="just"/>
            <a:r>
              <a:rPr lang="ru-RU" i="1" u="sng" dirty="0" smtClean="0">
                <a:solidFill>
                  <a:srgbClr val="FF0000"/>
                </a:solidFill>
              </a:rPr>
              <a:t>Целью</a:t>
            </a:r>
            <a:r>
              <a:rPr lang="ru-RU" b="0" i="1" dirty="0" smtClean="0">
                <a:solidFill>
                  <a:srgbClr val="FF0000"/>
                </a:solidFill>
              </a:rPr>
              <a:t> </a:t>
            </a:r>
            <a:r>
              <a:rPr lang="ru-RU" b="0" i="1" dirty="0" smtClean="0"/>
              <a:t>учебного проекта является выявление как изменялись деньги в истории России на основе исторических фактов.</a:t>
            </a:r>
          </a:p>
          <a:p>
            <a:pPr algn="just"/>
            <a:r>
              <a:rPr lang="ru-RU" i="1" u="sng" dirty="0" smtClean="0">
                <a:solidFill>
                  <a:srgbClr val="FF0000"/>
                </a:solidFill>
              </a:rPr>
              <a:t>Объект</a:t>
            </a:r>
            <a:r>
              <a:rPr lang="ru-RU" b="0" i="1" dirty="0" smtClean="0"/>
              <a:t> исследования: деньги</a:t>
            </a:r>
          </a:p>
          <a:p>
            <a:pPr algn="just"/>
            <a:r>
              <a:rPr lang="ru-RU" i="1" u="sng" dirty="0" smtClean="0">
                <a:solidFill>
                  <a:srgbClr val="FF0000"/>
                </a:solidFill>
              </a:rPr>
              <a:t>Предмет</a:t>
            </a:r>
            <a:r>
              <a:rPr lang="ru-RU" b="0" i="1" dirty="0" smtClean="0"/>
              <a:t> исследования: изменение денег в истории России</a:t>
            </a:r>
            <a:endParaRPr lang="ru-RU" b="0" i="1" dirty="0"/>
          </a:p>
        </p:txBody>
      </p:sp>
    </p:spTree>
    <p:extLst>
      <p:ext uri="{BB962C8B-B14F-4D97-AF65-F5344CB8AC3E}">
        <p14:creationId xmlns:p14="http://schemas.microsoft.com/office/powerpoint/2010/main" val="21101570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764114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D1282E"/>
                </a:solidFill>
              </a:rPr>
              <a:t>Дорогие ребята, По данной теме можно написать проект</a:t>
            </a:r>
            <a:r>
              <a:rPr lang="ru-RU" sz="3200" dirty="0" smtClean="0">
                <a:solidFill>
                  <a:srgbClr val="D1282E"/>
                </a:solidFill>
              </a:rPr>
              <a:t>.</a:t>
            </a:r>
            <a:br>
              <a:rPr lang="ru-RU" sz="3200" dirty="0" smtClean="0">
                <a:solidFill>
                  <a:srgbClr val="D1282E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продолжение</a:t>
            </a: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7620000" cy="3849291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Задачи составляете по плану проекта, например</a:t>
            </a:r>
          </a:p>
          <a:p>
            <a:pPr marL="514350" indent="-514350">
              <a:buAutoNum type="romanUcPeriod"/>
            </a:pPr>
            <a:r>
              <a:rPr lang="ru-RU" dirty="0" smtClean="0"/>
              <a:t>Как появились деньги? </a:t>
            </a:r>
            <a:r>
              <a:rPr lang="ru-RU" sz="1100" dirty="0" smtClean="0">
                <a:solidFill>
                  <a:schemeClr val="tx2"/>
                </a:solidFill>
              </a:rPr>
              <a:t>(задача по этому пункту: изучить факты о появление денег)</a:t>
            </a:r>
          </a:p>
          <a:p>
            <a:r>
              <a:rPr lang="ru-RU" dirty="0" smtClean="0"/>
              <a:t>1.1. История денег в мире</a:t>
            </a:r>
          </a:p>
          <a:p>
            <a:r>
              <a:rPr lang="ru-RU" dirty="0" smtClean="0"/>
              <a:t>1.2. Появление первых денег на Руси.</a:t>
            </a:r>
          </a:p>
          <a:p>
            <a:pPr lvl="0"/>
            <a:r>
              <a:rPr lang="en-US" dirty="0" smtClean="0"/>
              <a:t>II</a:t>
            </a:r>
            <a:r>
              <a:rPr lang="ru-RU" dirty="0" smtClean="0"/>
              <a:t>.      Как изменялись деньги в истории России?</a:t>
            </a:r>
            <a:r>
              <a:rPr lang="ru-RU" sz="1100" dirty="0">
                <a:solidFill>
                  <a:srgbClr val="D1282E"/>
                </a:solidFill>
              </a:rPr>
              <a:t> </a:t>
            </a:r>
            <a:r>
              <a:rPr lang="ru-RU" sz="1100" dirty="0" smtClean="0">
                <a:solidFill>
                  <a:srgbClr val="D1282E"/>
                </a:solidFill>
              </a:rPr>
              <a:t>(задача </a:t>
            </a:r>
            <a:r>
              <a:rPr lang="ru-RU" sz="1100" dirty="0">
                <a:solidFill>
                  <a:srgbClr val="D1282E"/>
                </a:solidFill>
              </a:rPr>
              <a:t>по этому пункту: </a:t>
            </a:r>
            <a:r>
              <a:rPr lang="ru-RU" sz="1100" dirty="0" smtClean="0">
                <a:solidFill>
                  <a:srgbClr val="D1282E"/>
                </a:solidFill>
              </a:rPr>
              <a:t>выявить исторические  </a:t>
            </a:r>
            <a:r>
              <a:rPr lang="ru-RU" sz="1100" dirty="0">
                <a:solidFill>
                  <a:srgbClr val="D1282E"/>
                </a:solidFill>
              </a:rPr>
              <a:t>факты о появление </a:t>
            </a:r>
            <a:r>
              <a:rPr lang="ru-RU" sz="1100" dirty="0" smtClean="0">
                <a:solidFill>
                  <a:srgbClr val="D1282E"/>
                </a:solidFill>
              </a:rPr>
              <a:t>денег на Руси)</a:t>
            </a:r>
            <a:endParaRPr lang="ru-RU" dirty="0" smtClean="0"/>
          </a:p>
          <a:p>
            <a:r>
              <a:rPr lang="ru-RU" dirty="0" smtClean="0"/>
              <a:t>2.1.  Металлические деньги на Руси в </a:t>
            </a:r>
            <a:r>
              <a:rPr lang="en-US" dirty="0" smtClean="0"/>
              <a:t>X</a:t>
            </a:r>
            <a:r>
              <a:rPr lang="ru-RU" dirty="0" smtClean="0"/>
              <a:t>-</a:t>
            </a:r>
            <a:r>
              <a:rPr lang="en-US" dirty="0" smtClean="0"/>
              <a:t>XI</a:t>
            </a:r>
            <a:r>
              <a:rPr lang="ru-RU" dirty="0" smtClean="0"/>
              <a:t> вв.</a:t>
            </a:r>
            <a:r>
              <a:rPr lang="ru-RU" sz="1100" dirty="0">
                <a:solidFill>
                  <a:srgbClr val="D1282E"/>
                </a:solidFill>
              </a:rPr>
              <a:t> </a:t>
            </a:r>
            <a:r>
              <a:rPr lang="ru-RU" sz="1100" dirty="0" smtClean="0">
                <a:solidFill>
                  <a:srgbClr val="D1282E"/>
                </a:solidFill>
              </a:rPr>
              <a:t>(задача </a:t>
            </a:r>
            <a:r>
              <a:rPr lang="ru-RU" sz="1100" dirty="0">
                <a:solidFill>
                  <a:srgbClr val="D1282E"/>
                </a:solidFill>
              </a:rPr>
              <a:t>по этому пункту: </a:t>
            </a:r>
            <a:r>
              <a:rPr lang="ru-RU" sz="1100" dirty="0" smtClean="0">
                <a:solidFill>
                  <a:srgbClr val="D1282E"/>
                </a:solidFill>
              </a:rPr>
              <a:t>дать характеристику  первых металлических денег на </a:t>
            </a:r>
            <a:r>
              <a:rPr lang="ru-RU" sz="1100" dirty="0">
                <a:solidFill>
                  <a:srgbClr val="D1282E"/>
                </a:solidFill>
              </a:rPr>
              <a:t>Руси)</a:t>
            </a:r>
            <a:endParaRPr lang="ru-RU" dirty="0" smtClean="0"/>
          </a:p>
          <a:p>
            <a:r>
              <a:rPr lang="ru-RU" dirty="0" smtClean="0"/>
              <a:t>2.2.  Тенге во времена ордынского владычества</a:t>
            </a:r>
            <a:r>
              <a:rPr lang="ru-RU" sz="1100" dirty="0">
                <a:solidFill>
                  <a:srgbClr val="D1282E"/>
                </a:solidFill>
              </a:rPr>
              <a:t> </a:t>
            </a:r>
            <a:r>
              <a:rPr lang="ru-RU" sz="1100" dirty="0" smtClean="0">
                <a:solidFill>
                  <a:srgbClr val="D1282E"/>
                </a:solidFill>
              </a:rPr>
              <a:t>(задача </a:t>
            </a:r>
            <a:r>
              <a:rPr lang="ru-RU" sz="1100" dirty="0">
                <a:solidFill>
                  <a:srgbClr val="D1282E"/>
                </a:solidFill>
              </a:rPr>
              <a:t>по этому пункту: </a:t>
            </a:r>
            <a:r>
              <a:rPr lang="ru-RU" sz="1100" dirty="0" smtClean="0">
                <a:solidFill>
                  <a:srgbClr val="D1282E"/>
                </a:solidFill>
              </a:rPr>
              <a:t>определить особенности обращения денег  во времена ордынского владычества)</a:t>
            </a:r>
            <a:endParaRPr lang="ru-RU" dirty="0" smtClean="0"/>
          </a:p>
          <a:p>
            <a:r>
              <a:rPr lang="ru-RU" dirty="0" smtClean="0"/>
              <a:t>2.3.  Рубль в Новгороде в </a:t>
            </a:r>
            <a:r>
              <a:rPr lang="en-US" dirty="0" smtClean="0">
                <a:solidFill>
                  <a:srgbClr val="000000"/>
                </a:solidFill>
              </a:rPr>
              <a:t>XIII</a:t>
            </a:r>
            <a:r>
              <a:rPr lang="ru-RU" dirty="0" smtClean="0">
                <a:solidFill>
                  <a:srgbClr val="000000"/>
                </a:solidFill>
              </a:rPr>
              <a:t>в.</a:t>
            </a:r>
            <a:r>
              <a:rPr lang="ru-RU" sz="1100" dirty="0">
                <a:solidFill>
                  <a:srgbClr val="D1282E"/>
                </a:solidFill>
              </a:rPr>
              <a:t> </a:t>
            </a:r>
            <a:r>
              <a:rPr lang="ru-RU" sz="1100" dirty="0" smtClean="0">
                <a:solidFill>
                  <a:srgbClr val="D1282E"/>
                </a:solidFill>
              </a:rPr>
              <a:t>(задача </a:t>
            </a:r>
            <a:r>
              <a:rPr lang="ru-RU" sz="1100" dirty="0">
                <a:solidFill>
                  <a:srgbClr val="D1282E"/>
                </a:solidFill>
              </a:rPr>
              <a:t>по этому пункту</a:t>
            </a:r>
            <a:r>
              <a:rPr lang="ru-RU" sz="1100" dirty="0" smtClean="0">
                <a:solidFill>
                  <a:srgbClr val="D1282E"/>
                </a:solidFill>
              </a:rPr>
              <a:t>: изучить факты появления слово «рубль» и что это означало?)</a:t>
            </a:r>
            <a:endParaRPr lang="ru-RU" dirty="0" smtClean="0"/>
          </a:p>
          <a:p>
            <a:pPr lvl="0"/>
            <a:r>
              <a:rPr lang="ru-RU" dirty="0" smtClean="0"/>
              <a:t>2.3.  Начало чеканки монет в </a:t>
            </a:r>
            <a:r>
              <a:rPr lang="en-US" dirty="0" smtClean="0">
                <a:solidFill>
                  <a:srgbClr val="000000"/>
                </a:solidFill>
              </a:rPr>
              <a:t>XIV</a:t>
            </a:r>
            <a:r>
              <a:rPr lang="ru-RU" dirty="0" smtClean="0">
                <a:solidFill>
                  <a:srgbClr val="000000"/>
                </a:solidFill>
              </a:rPr>
              <a:t>в.</a:t>
            </a:r>
            <a:r>
              <a:rPr lang="ru-RU" dirty="0">
                <a:solidFill>
                  <a:srgbClr val="000000"/>
                </a:solidFill>
              </a:rPr>
              <a:t> .</a:t>
            </a:r>
            <a:r>
              <a:rPr lang="ru-RU" sz="1100" dirty="0">
                <a:solidFill>
                  <a:srgbClr val="D1282E"/>
                </a:solidFill>
              </a:rPr>
              <a:t> (задача по этому пункту: </a:t>
            </a:r>
            <a:r>
              <a:rPr lang="ru-RU" sz="1100" dirty="0" smtClean="0">
                <a:solidFill>
                  <a:srgbClr val="D1282E"/>
                </a:solidFill>
              </a:rPr>
              <a:t>рассмотреть исторические события о начале чеканки монет)</a:t>
            </a:r>
            <a:endParaRPr lang="ru-RU" dirty="0" smtClean="0">
              <a:solidFill>
                <a:srgbClr val="000000"/>
              </a:solidFill>
            </a:endParaRPr>
          </a:p>
          <a:p>
            <a:r>
              <a:rPr lang="ru-RU" dirty="0" smtClean="0">
                <a:solidFill>
                  <a:srgbClr val="000000"/>
                </a:solidFill>
              </a:rPr>
              <a:t>2.4.  Копейка как общегосударственная российская монета </a:t>
            </a:r>
            <a:r>
              <a:rPr lang="ru-RU" sz="1200" dirty="0">
                <a:solidFill>
                  <a:srgbClr val="D1282E"/>
                </a:solidFill>
              </a:rPr>
              <a:t>(задача по этому пункту: </a:t>
            </a:r>
            <a:r>
              <a:rPr lang="ru-RU" sz="1200" dirty="0" smtClean="0">
                <a:solidFill>
                  <a:srgbClr val="D1282E"/>
                </a:solidFill>
              </a:rPr>
              <a:t>охарактеризовать  роль копейки как общегосударственной монеты) Этот пункт можно оформить как сравнительный анализ в виде таблицы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41401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D1282E"/>
                </a:solidFill>
              </a:rPr>
              <a:t>Деньги, их функции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600" b="1" cap="none" spc="0" dirty="0" smtClean="0">
                <a:solidFill>
                  <a:srgbClr val="000000"/>
                </a:solidFill>
                <a:latin typeface="Arial"/>
              </a:rPr>
              <a:t>Повторение </a:t>
            </a:r>
            <a:r>
              <a:rPr lang="ru-RU" sz="1600" b="1" cap="none" spc="0" dirty="0">
                <a:solidFill>
                  <a:srgbClr val="000000"/>
                </a:solidFill>
                <a:latin typeface="Arial"/>
              </a:rPr>
              <a:t>ранее изученного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ru-RU" sz="1900" dirty="0">
                <a:solidFill>
                  <a:srgbClr val="000000"/>
                </a:solidFill>
              </a:rPr>
              <a:t>Задание </a:t>
            </a:r>
            <a:r>
              <a:rPr lang="ru-RU" sz="1900" dirty="0" smtClean="0">
                <a:solidFill>
                  <a:srgbClr val="000000"/>
                </a:solidFill>
              </a:rPr>
              <a:t>№1 </a:t>
            </a:r>
            <a:r>
              <a:rPr lang="ru-RU" sz="19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https://soc8-vpr.sdamgia.ru/?redir=1</a:t>
            </a:r>
            <a:r>
              <a:rPr lang="ru-RU" sz="1900" dirty="0" smtClean="0">
                <a:solidFill>
                  <a:srgbClr val="000000"/>
                </a:solidFill>
              </a:rPr>
              <a:t>:</a:t>
            </a: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Выберите верные суждения и запишите цифры, под которыми они указаны.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1) Самыми первыми деньгами были ассигнации.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2) Деньги выступают эквивалентом стоимости различных товаров.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3) Одним из факторов успешности бизнеса является хорошая реклама товаров.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4) Под конвертируемостью понимается способность денег быть обмененными на любой товар.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5) Деньги выступают в качестве средства накопления, обращения и платежа.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just"/>
            <a:endParaRPr lang="ru-RU" b="0" dirty="0" smtClean="0">
              <a:solidFill>
                <a:srgbClr val="000000"/>
              </a:solidFill>
              <a:latin typeface="Verdana"/>
            </a:endParaRPr>
          </a:p>
          <a:p>
            <a:pPr lvl="0"/>
            <a:r>
              <a:rPr lang="ru-RU" sz="1900" dirty="0">
                <a:solidFill>
                  <a:srgbClr val="000000"/>
                </a:solidFill>
              </a:rPr>
              <a:t>Задание </a:t>
            </a:r>
            <a:r>
              <a:rPr lang="ru-RU" sz="1900" dirty="0" smtClean="0">
                <a:solidFill>
                  <a:srgbClr val="000000"/>
                </a:solidFill>
              </a:rPr>
              <a:t>№2  </a:t>
            </a:r>
            <a:r>
              <a:rPr lang="ru-RU" sz="19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https://soc8-vpr.sdamgia.ru/?redir=1</a:t>
            </a:r>
            <a:r>
              <a:rPr lang="ru-RU" sz="1900" dirty="0">
                <a:solidFill>
                  <a:srgbClr val="000000"/>
                </a:solidFill>
              </a:rPr>
              <a:t>:</a:t>
            </a:r>
          </a:p>
          <a:p>
            <a:pPr algn="just"/>
            <a:endParaRPr lang="ru-RU" b="0" dirty="0">
              <a:solidFill>
                <a:srgbClr val="000000"/>
              </a:solidFill>
              <a:latin typeface="Verdana"/>
            </a:endParaRPr>
          </a:p>
          <a:p>
            <a:pPr algn="just"/>
            <a:r>
              <a:rPr lang="ru-RU" b="0" dirty="0" smtClean="0">
                <a:solidFill>
                  <a:srgbClr val="000000"/>
                </a:solidFill>
                <a:latin typeface="Verdana"/>
              </a:rPr>
              <a:t>Привлекая </a:t>
            </a:r>
            <a:r>
              <a:rPr lang="ru-RU" b="0" dirty="0">
                <a:solidFill>
                  <a:srgbClr val="000000"/>
                </a:solidFill>
                <a:latin typeface="Verdana"/>
              </a:rPr>
              <a:t>обществоведческие знания, составьте краткое (из 5–7 предложений) сообщение о деньгах, используя все приведённые ниже понятия.</a:t>
            </a:r>
          </a:p>
          <a:p>
            <a:pPr algn="just"/>
            <a:r>
              <a:rPr lang="ru-RU" b="0" i="1" dirty="0">
                <a:solidFill>
                  <a:srgbClr val="000000"/>
                </a:solidFill>
                <a:latin typeface="Verdana"/>
              </a:rPr>
              <a:t>Деньги; мера стоимости; средство платежа; средство обращения; бартер; валюта.</a:t>
            </a:r>
            <a:endParaRPr lang="ru-RU" b="0" dirty="0">
              <a:solidFill>
                <a:srgbClr val="000000"/>
              </a:solidFill>
              <a:latin typeface="Verdana"/>
            </a:endParaRPr>
          </a:p>
          <a:p>
            <a:pPr lvl="0"/>
            <a:endParaRPr lang="ru-RU" dirty="0">
              <a:solidFill>
                <a:srgbClr val="00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16991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3200" dirty="0" smtClean="0">
                <a:solidFill>
                  <a:srgbClr val="D1282E"/>
                </a:solidFill>
              </a:rPr>
              <a:t>Экономика семьи</a:t>
            </a:r>
            <a:r>
              <a:rPr lang="ru-RU" sz="3200" dirty="0">
                <a:solidFill>
                  <a:srgbClr val="D1282E"/>
                </a:solidFill>
              </a:rPr>
              <a:t/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7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Имущество и доходы семьи</a:t>
            </a:r>
            <a:br>
              <a:rPr lang="ru-RU" sz="17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</a:br>
            <a:r>
              <a:rPr lang="ru-RU" sz="1900" b="1" cap="none" spc="0" dirty="0" smtClean="0">
                <a:solidFill>
                  <a:srgbClr val="000000"/>
                </a:solidFill>
                <a:latin typeface="Arial"/>
              </a:rPr>
              <a:t>Изучение </a:t>
            </a:r>
            <a:r>
              <a:rPr lang="ru-RU" sz="1900" b="1" cap="none" spc="0" dirty="0">
                <a:solidFill>
                  <a:srgbClr val="000000"/>
                </a:solidFill>
                <a:latin typeface="Arial"/>
              </a:rPr>
              <a:t>нового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424936" cy="518457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Мы знаем, что без человека экономика невозможно – она появилась вместе с человеком, для удовлетворения его потребностей.</a:t>
            </a:r>
          </a:p>
          <a:p>
            <a:pPr algn="just"/>
            <a:r>
              <a:rPr lang="ru-RU" dirty="0" smtClean="0"/>
              <a:t>У любой семьи есть своё хозяйство. Его элементами являются имущество, денежные средства.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Имущество семьи </a:t>
            </a:r>
            <a:r>
              <a:rPr lang="ru-RU" dirty="0" smtClean="0"/>
              <a:t>– это квартира, дом, дача, приусадебное хозяйство, садовый участок, автомобиль, мебель, одежда, бытовая техника и т.д.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Доход семьи </a:t>
            </a:r>
            <a:r>
              <a:rPr lang="ru-RU" dirty="0" smtClean="0"/>
              <a:t>– это все денежные средства, получаемые её членами из разных источников. Важнейшими источниками дохода большинства семей являются заработная плата её членов и социальные выплаты государства, т.е. стипендии, пособия, пенсии.</a:t>
            </a:r>
          </a:p>
          <a:p>
            <a:pPr algn="just"/>
            <a:r>
              <a:rPr lang="ru-RU" dirty="0" smtClean="0"/>
              <a:t>Подспорьем для многих является личное подсобное хозяйство, в котором производятся продукты питания, например овощи и фрукты.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Доходы семьи бывает фиксированным и переменным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30087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rgbClr val="D1282E"/>
                </a:solidFill>
              </a:rPr>
              <a:t>Экономика семьи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700" b="1" cap="none" spc="0" dirty="0">
                <a:solidFill>
                  <a:srgbClr val="000000"/>
                </a:solidFill>
                <a:latin typeface="Arial"/>
              </a:rPr>
              <a:t>Имущество и доходы семьи</a:t>
            </a:r>
            <a:br>
              <a:rPr lang="ru-RU" sz="1700" b="1" cap="none" spc="0" dirty="0">
                <a:solidFill>
                  <a:srgbClr val="000000"/>
                </a:solidFill>
                <a:latin typeface="Arial"/>
              </a:rPr>
            </a:br>
            <a:r>
              <a:rPr lang="ru-RU" sz="1900" b="1" cap="none" spc="0" dirty="0">
                <a:solidFill>
                  <a:srgbClr val="000000"/>
                </a:solidFill>
                <a:latin typeface="Arial"/>
              </a:rPr>
              <a:t>Изучение нового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219256" cy="4916760"/>
          </a:xfrm>
        </p:spPr>
        <p:txBody>
          <a:bodyPr/>
          <a:lstStyle/>
          <a:p>
            <a:r>
              <a:rPr lang="ru-RU" u="sng" dirty="0" smtClean="0">
                <a:solidFill>
                  <a:srgbClr val="FF0000"/>
                </a:solidFill>
              </a:rPr>
              <a:t>ВАЖНО!!!</a:t>
            </a:r>
          </a:p>
          <a:p>
            <a:pPr algn="just"/>
            <a:r>
              <a:rPr lang="ru-RU" dirty="0" smtClean="0"/>
              <a:t>В соответствии с </a:t>
            </a:r>
            <a:r>
              <a:rPr lang="ru-RU" dirty="0" smtClean="0">
                <a:solidFill>
                  <a:schemeClr val="tx2"/>
                </a:solidFill>
              </a:rPr>
              <a:t>Трудовым кодексом </a:t>
            </a:r>
            <a:r>
              <a:rPr lang="ru-RU" dirty="0" smtClean="0"/>
              <a:t>подросток может </a:t>
            </a:r>
            <a:r>
              <a:rPr lang="ru-RU" dirty="0" smtClean="0">
                <a:solidFill>
                  <a:schemeClr val="tx2"/>
                </a:solidFill>
              </a:rPr>
              <a:t>с 14 лет с согласия одного из родителей</a:t>
            </a:r>
            <a:r>
              <a:rPr lang="ru-RU" dirty="0" smtClean="0"/>
              <a:t> в свободное от учёбы время трудиться по договору, выполняя лёгкую работу. При этом продолжительность трудовой смены </a:t>
            </a:r>
            <a:r>
              <a:rPr lang="ru-RU" dirty="0" smtClean="0">
                <a:solidFill>
                  <a:schemeClr val="tx2"/>
                </a:solidFill>
              </a:rPr>
              <a:t>14-16-летнег</a:t>
            </a:r>
            <a:r>
              <a:rPr lang="ru-RU" dirty="0" smtClean="0"/>
              <a:t>о подростка, совмещающего работу с учёбой, не должна превышать </a:t>
            </a:r>
            <a:r>
              <a:rPr lang="ru-RU" dirty="0" smtClean="0">
                <a:solidFill>
                  <a:schemeClr val="tx2"/>
                </a:solidFill>
              </a:rPr>
              <a:t>2,5 часа</a:t>
            </a:r>
            <a:r>
              <a:rPr lang="ru-RU" dirty="0" smtClean="0"/>
              <a:t>, 16-18-летнего – 3,5 часа в день</a:t>
            </a:r>
            <a:r>
              <a:rPr lang="ru-RU" u="sng" dirty="0" smtClean="0">
                <a:solidFill>
                  <a:srgbClr val="FF0000"/>
                </a:solidFill>
              </a:rPr>
              <a:t>. Ночной труд запрещается. </a:t>
            </a:r>
            <a:r>
              <a:rPr lang="ru-RU" dirty="0" smtClean="0"/>
              <a:t>Работа по договору подростков моложе </a:t>
            </a:r>
            <a:r>
              <a:rPr lang="ru-RU" u="sng" dirty="0" smtClean="0">
                <a:solidFill>
                  <a:srgbClr val="FF0000"/>
                </a:solidFill>
              </a:rPr>
              <a:t>14 лет с согласия одного из родителей опускается в сфере искусства (например, кино, театр, цирк).</a:t>
            </a:r>
          </a:p>
          <a:p>
            <a:pPr algn="just"/>
            <a:r>
              <a:rPr lang="ru-RU" dirty="0" smtClean="0"/>
              <a:t>Дополнительная работа подростка не должна угрожать его здоровью, мешать обучению в школе.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0352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3200" dirty="0">
                <a:solidFill>
                  <a:srgbClr val="D1282E"/>
                </a:solidFill>
              </a:rPr>
              <a:t>Экономика семьи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7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Что такое семейный </a:t>
            </a:r>
            <a:r>
              <a:rPr lang="ru-RU" sz="17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бюджет</a:t>
            </a:r>
            <a:r>
              <a:rPr lang="ru-RU" sz="1700" b="1" cap="none" spc="0" dirty="0">
                <a:solidFill>
                  <a:srgbClr val="000000"/>
                </a:solidFill>
                <a:latin typeface="Arial"/>
              </a:rPr>
              <a:t/>
            </a:r>
            <a:br>
              <a:rPr lang="ru-RU" sz="1700" b="1" cap="none" spc="0" dirty="0">
                <a:solidFill>
                  <a:srgbClr val="000000"/>
                </a:solidFill>
                <a:latin typeface="Arial"/>
              </a:rPr>
            </a:br>
            <a:r>
              <a:rPr lang="ru-RU" sz="1900" b="1" cap="none" spc="0" dirty="0">
                <a:solidFill>
                  <a:srgbClr val="000000"/>
                </a:solidFill>
                <a:latin typeface="Arial"/>
              </a:rPr>
              <a:t>Изучение нового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u="sng" dirty="0" smtClean="0">
                <a:solidFill>
                  <a:srgbClr val="FF0000"/>
                </a:solidFill>
              </a:rPr>
              <a:t>Семейный бюджет </a:t>
            </a:r>
            <a:r>
              <a:rPr lang="ru-RU" dirty="0" smtClean="0"/>
              <a:t>– предварительно составленная роспись будущих </a:t>
            </a:r>
            <a:r>
              <a:rPr lang="ru-RU" u="sng" dirty="0" smtClean="0">
                <a:solidFill>
                  <a:srgbClr val="FF0000"/>
                </a:solidFill>
              </a:rPr>
              <a:t>доходов</a:t>
            </a:r>
            <a:r>
              <a:rPr lang="ru-RU" dirty="0" smtClean="0"/>
              <a:t> (зарплаты, пенсии, стипендии и т.д.) </a:t>
            </a:r>
            <a:r>
              <a:rPr lang="ru-RU" u="sng" dirty="0" smtClean="0">
                <a:solidFill>
                  <a:srgbClr val="FF0000"/>
                </a:solidFill>
              </a:rPr>
              <a:t>и расходов </a:t>
            </a:r>
            <a:r>
              <a:rPr lang="ru-RU" dirty="0" smtClean="0"/>
              <a:t>(оплата квартиры, покупка продуктов, одежды и проч.) семьи на некоторый период времени.</a:t>
            </a:r>
          </a:p>
          <a:p>
            <a:pPr algn="just"/>
            <a:r>
              <a:rPr lang="ru-RU" dirty="0" smtClean="0"/>
              <a:t>Бюджетом называют также сумму доходов и расходов, рассчитанную на какое-то время – обычно на месяц, квартал (3 месяца) или год.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789040"/>
            <a:ext cx="4493877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36828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3466728" cy="2340178"/>
          </a:xfrm>
        </p:spPr>
        <p:txBody>
          <a:bodyPr>
            <a:norm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3200" dirty="0">
                <a:solidFill>
                  <a:srgbClr val="D1282E"/>
                </a:solidFill>
              </a:rPr>
              <a:t>Экономика семьи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7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На что расходуются </a:t>
            </a:r>
            <a:r>
              <a:rPr lang="ru-RU" sz="17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деньги</a:t>
            </a:r>
            <a:r>
              <a:rPr lang="ru-RU" sz="1700" b="1" cap="none" spc="0" dirty="0">
                <a:solidFill>
                  <a:srgbClr val="000000"/>
                </a:solidFill>
                <a:latin typeface="Arial"/>
              </a:rPr>
              <a:t/>
            </a:r>
            <a:br>
              <a:rPr lang="ru-RU" sz="1700" b="1" cap="none" spc="0" dirty="0">
                <a:solidFill>
                  <a:srgbClr val="000000"/>
                </a:solidFill>
                <a:latin typeface="Arial"/>
              </a:rPr>
            </a:br>
            <a:r>
              <a:rPr lang="ru-RU" sz="1900" b="1" cap="none" spc="0" dirty="0">
                <a:solidFill>
                  <a:srgbClr val="000000"/>
                </a:solidFill>
                <a:latin typeface="Arial"/>
              </a:rPr>
              <a:t>Изучение нового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429000"/>
            <a:ext cx="8291264" cy="325638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solidFill>
                  <a:srgbClr val="FF0000"/>
                </a:solidFill>
              </a:rPr>
              <a:t>Все расходы семьи</a:t>
            </a:r>
            <a:r>
              <a:rPr lang="ru-RU" dirty="0" smtClean="0"/>
              <a:t> можно разделить </a:t>
            </a:r>
            <a:r>
              <a:rPr lang="ru-RU" dirty="0" smtClean="0">
                <a:solidFill>
                  <a:srgbClr val="FF0000"/>
                </a:solidFill>
              </a:rPr>
              <a:t>на две группы</a:t>
            </a:r>
            <a:r>
              <a:rPr lang="ru-RU" dirty="0" smtClean="0"/>
              <a:t>: </a:t>
            </a:r>
            <a:r>
              <a:rPr lang="ru-RU" u="sng" dirty="0" smtClean="0">
                <a:solidFill>
                  <a:srgbClr val="FF0000"/>
                </a:solidFill>
              </a:rPr>
              <a:t>обязательные</a:t>
            </a:r>
            <a:r>
              <a:rPr lang="ru-RU" dirty="0" smtClean="0"/>
              <a:t> и </a:t>
            </a:r>
            <a:r>
              <a:rPr lang="ru-RU" u="sng" dirty="0" smtClean="0">
                <a:solidFill>
                  <a:srgbClr val="FF0000"/>
                </a:solidFill>
              </a:rPr>
              <a:t>произвольные</a:t>
            </a:r>
            <a:r>
              <a:rPr lang="ru-RU" dirty="0" smtClean="0"/>
              <a:t>. </a:t>
            </a:r>
          </a:p>
          <a:p>
            <a:pPr algn="just"/>
            <a:r>
              <a:rPr lang="ru-RU" dirty="0" smtClean="0"/>
              <a:t>К обязательным относятся расходы на питание, одежду, оплату жилья и коммунальных услуг (электричества, газа, отопления, водоснабжения), транспорт, лекарства.</a:t>
            </a:r>
          </a:p>
          <a:p>
            <a:pPr algn="just"/>
            <a:r>
              <a:rPr lang="ru-RU" dirty="0" smtClean="0"/>
              <a:t>Произвольные расходы связаны с повышенным количеством и качеством всего перечисленного, а также с приобретением товаров и услуг, облегчающих ведение домашнего хозяйства, уход за собой и домашними животными, с организацией досуга и отдыха, с коллекционированием и т.д.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88640"/>
            <a:ext cx="4873724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40797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3754760" cy="1371600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D1282E"/>
                </a:solidFill>
              </a:rPr>
              <a:t>Экономика семьи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700" b="1" cap="none" spc="0" dirty="0">
                <a:solidFill>
                  <a:srgbClr val="000000"/>
                </a:solidFill>
                <a:latin typeface="Arial"/>
              </a:rPr>
              <a:t>На что расходуются деньги</a:t>
            </a:r>
            <a:br>
              <a:rPr lang="ru-RU" sz="1700" b="1" cap="none" spc="0" dirty="0">
                <a:solidFill>
                  <a:srgbClr val="000000"/>
                </a:solidFill>
                <a:latin typeface="Arial"/>
              </a:rPr>
            </a:br>
            <a:r>
              <a:rPr lang="ru-RU" sz="1900" b="1" cap="none" spc="0" dirty="0">
                <a:solidFill>
                  <a:srgbClr val="000000"/>
                </a:solidFill>
                <a:latin typeface="Arial"/>
              </a:rPr>
              <a:t>Изучение нового материала</a:t>
            </a:r>
            <a:endParaRPr lang="ru-RU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25" r="5353" b="16283"/>
          <a:stretch/>
        </p:blipFill>
        <p:spPr bwMode="auto">
          <a:xfrm>
            <a:off x="3995936" y="116633"/>
            <a:ext cx="4714111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2420888"/>
            <a:ext cx="83529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tx2"/>
                </a:solidFill>
              </a:rPr>
              <a:t>ВАЖНО!!! </a:t>
            </a:r>
            <a:r>
              <a:rPr lang="ru-RU" sz="2400" b="1" dirty="0" smtClean="0"/>
              <a:t>Главное направление рационального ведения домашнего хозяйства – строгий учёт доходов, экономное расходование средств с целью достичь наилучших результатов с наименьшими затратами.</a:t>
            </a:r>
          </a:p>
          <a:p>
            <a:pPr algn="just"/>
            <a:r>
              <a:rPr lang="ru-RU" sz="2400" b="1" dirty="0" smtClean="0"/>
              <a:t>Этой цели можно достичь, действуя в двух направлениях: организуя хозяйство совместными усилиями семьи так, чтобы каждый выполнял посильную работу, экономя время и силы остальных; разумно сберегая деньги, имущество семьи и пополняя знания о способах ведения хозяйства.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8270608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600" dirty="0">
                <a:solidFill>
                  <a:srgbClr val="D1282E"/>
                </a:solidFill>
              </a:rPr>
              <a:t>Задания для закрепления и рекомендации: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52600"/>
            <a:ext cx="8496944" cy="4844752"/>
          </a:xfrm>
        </p:spPr>
        <p:txBody>
          <a:bodyPr>
            <a:normAutofit/>
          </a:bodyPr>
          <a:lstStyle/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1 задание </a:t>
            </a:r>
            <a:r>
              <a:rPr lang="en-US" dirty="0">
                <a:hlinkClick r:id="rId2"/>
              </a:rPr>
              <a:t>https://soc7-vpr.sdamgia.ru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Привлекая </a:t>
            </a: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обществоведческие знания, составьте краткое (из 5–7 предложений) сообщение семейном бюджете, используя все приведённые ниже понятия.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Семейный бюджет; семейные доходы; расходы семьи; произвольные и обязательные расходы; рациональный.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2 задание </a:t>
            </a:r>
            <a:r>
              <a:rPr lang="en-US" dirty="0">
                <a:hlinkClick r:id="rId2"/>
              </a:rPr>
              <a:t>https://soc7-vpr.sdamgia.ru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Привлекая </a:t>
            </a: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обществоведческие знания, составьте краткое (из 5–7 предложений) сообщение об имуществе и доходах семьи, используя все приведённые ниже понятия.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Семья; доходы семьи; заработная плата; подсобное хозяйство; фиксированный доход; имущество.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631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Деньги, их функции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3600" b="0" cap="all" spc="-60" dirty="0">
                <a:solidFill>
                  <a:srgbClr val="D1282E"/>
                </a:solidFill>
                <a:latin typeface="Arial Black"/>
                <a:ea typeface="+mj-ea"/>
                <a:cs typeface="+mj-cs"/>
              </a:rPr>
              <a:t>План урока</a:t>
            </a:r>
            <a:r>
              <a:rPr lang="ru-RU" sz="3600" b="0" cap="all" spc="-60" dirty="0" smtClean="0">
                <a:solidFill>
                  <a:srgbClr val="D1282E"/>
                </a:solidFill>
                <a:latin typeface="Arial Black"/>
                <a:ea typeface="+mj-ea"/>
                <a:cs typeface="+mj-cs"/>
              </a:rPr>
              <a:t>:</a:t>
            </a:r>
          </a:p>
          <a:p>
            <a:pPr marL="457200" lvl="0" indent="-457200">
              <a:buFont typeface="Arial" pitchFamily="34" charset="0"/>
              <a:buAutoNum type="arabicPeriod"/>
            </a:pPr>
            <a:r>
              <a:rPr lang="ru-RU" dirty="0">
                <a:solidFill>
                  <a:srgbClr val="000000"/>
                </a:solidFill>
              </a:rPr>
              <a:t>Повторение ранее изученного материала</a:t>
            </a:r>
          </a:p>
          <a:p>
            <a:pPr lvl="0"/>
            <a:r>
              <a:rPr lang="ru-RU" dirty="0">
                <a:solidFill>
                  <a:srgbClr val="000000"/>
                </a:solidFill>
              </a:rPr>
              <a:t>А) </a:t>
            </a:r>
            <a:r>
              <a:rPr lang="ru-RU" dirty="0" smtClean="0">
                <a:solidFill>
                  <a:srgbClr val="000000"/>
                </a:solidFill>
              </a:rPr>
              <a:t>Производство: затраты, выручка, прибыль (повторение </a:t>
            </a:r>
            <a:r>
              <a:rPr lang="ru-RU" dirty="0">
                <a:solidFill>
                  <a:srgbClr val="000000"/>
                </a:solidFill>
              </a:rPr>
              <a:t>+ задание)</a:t>
            </a:r>
          </a:p>
          <a:p>
            <a:pPr lvl="0"/>
            <a:r>
              <a:rPr lang="ru-RU" dirty="0">
                <a:solidFill>
                  <a:srgbClr val="000000"/>
                </a:solidFill>
              </a:rPr>
              <a:t>Б) </a:t>
            </a:r>
            <a:r>
              <a:rPr lang="ru-RU" dirty="0" smtClean="0">
                <a:solidFill>
                  <a:srgbClr val="000000"/>
                </a:solidFill>
              </a:rPr>
              <a:t>Виды и формы бизнеса (повторение </a:t>
            </a:r>
            <a:r>
              <a:rPr lang="ru-RU" dirty="0">
                <a:solidFill>
                  <a:srgbClr val="000000"/>
                </a:solidFill>
              </a:rPr>
              <a:t>+ задание)</a:t>
            </a:r>
          </a:p>
          <a:p>
            <a:pPr lvl="0"/>
            <a:r>
              <a:rPr lang="ru-RU" dirty="0">
                <a:solidFill>
                  <a:srgbClr val="000000"/>
                </a:solidFill>
              </a:rPr>
              <a:t>В) </a:t>
            </a:r>
            <a:r>
              <a:rPr lang="ru-RU" dirty="0" smtClean="0">
                <a:solidFill>
                  <a:srgbClr val="000000"/>
                </a:solidFill>
              </a:rPr>
              <a:t>Обмен, торговля, реклама (повторение </a:t>
            </a:r>
            <a:r>
              <a:rPr lang="ru-RU" dirty="0">
                <a:solidFill>
                  <a:srgbClr val="000000"/>
                </a:solidFill>
              </a:rPr>
              <a:t>+ задание</a:t>
            </a:r>
            <a:r>
              <a:rPr lang="ru-RU" dirty="0" smtClean="0">
                <a:solidFill>
                  <a:srgbClr val="000000"/>
                </a:solidFill>
              </a:rPr>
              <a:t>)</a:t>
            </a:r>
          </a:p>
          <a:p>
            <a:pPr lvl="0"/>
            <a:r>
              <a:rPr lang="ru-RU" dirty="0" smtClean="0">
                <a:solidFill>
                  <a:srgbClr val="000000"/>
                </a:solidFill>
              </a:rPr>
              <a:t>Г) Деньги, их функции</a:t>
            </a:r>
            <a:endParaRPr lang="ru-RU" dirty="0">
              <a:solidFill>
                <a:srgbClr val="000000"/>
              </a:solidFill>
            </a:endParaRPr>
          </a:p>
          <a:p>
            <a:pPr marL="457200" lvl="0" indent="-457200">
              <a:buFont typeface="Arial" pitchFamily="34" charset="0"/>
              <a:buAutoNum type="arabicPeriod" startAt="2"/>
            </a:pPr>
            <a:r>
              <a:rPr lang="ru-RU" dirty="0">
                <a:solidFill>
                  <a:srgbClr val="000000"/>
                </a:solidFill>
              </a:rPr>
              <a:t>Изучение нового материала:</a:t>
            </a:r>
          </a:p>
          <a:p>
            <a:pPr lvl="0"/>
            <a:r>
              <a:rPr lang="ru-RU" dirty="0">
                <a:solidFill>
                  <a:srgbClr val="000000"/>
                </a:solidFill>
              </a:rPr>
              <a:t>А) </a:t>
            </a:r>
            <a:r>
              <a:rPr lang="ru-RU" dirty="0" smtClean="0">
                <a:solidFill>
                  <a:srgbClr val="000000"/>
                </a:solidFill>
              </a:rPr>
              <a:t>Имущество и доходы семьи</a:t>
            </a:r>
            <a:endParaRPr lang="ru-RU" dirty="0">
              <a:solidFill>
                <a:srgbClr val="000000"/>
              </a:solidFill>
            </a:endParaRPr>
          </a:p>
          <a:p>
            <a:pPr lvl="0"/>
            <a:r>
              <a:rPr lang="ru-RU" dirty="0">
                <a:solidFill>
                  <a:srgbClr val="000000"/>
                </a:solidFill>
              </a:rPr>
              <a:t>Б) </a:t>
            </a:r>
            <a:r>
              <a:rPr lang="ru-RU" dirty="0" smtClean="0">
                <a:solidFill>
                  <a:srgbClr val="000000"/>
                </a:solidFill>
              </a:rPr>
              <a:t>Что такое семейный бюджет</a:t>
            </a:r>
            <a:endParaRPr lang="ru-RU" dirty="0">
              <a:solidFill>
                <a:srgbClr val="000000"/>
              </a:solidFill>
            </a:endParaRPr>
          </a:p>
          <a:p>
            <a:pPr lvl="0"/>
            <a:r>
              <a:rPr lang="ru-RU" dirty="0">
                <a:solidFill>
                  <a:srgbClr val="000000"/>
                </a:solidFill>
              </a:rPr>
              <a:t>В) </a:t>
            </a:r>
            <a:r>
              <a:rPr lang="ru-RU" dirty="0" smtClean="0">
                <a:solidFill>
                  <a:srgbClr val="000000"/>
                </a:solidFill>
              </a:rPr>
              <a:t>На что расходуются деньги</a:t>
            </a:r>
            <a:endParaRPr lang="ru-RU" dirty="0">
              <a:solidFill>
                <a:srgbClr val="000000"/>
              </a:solidFill>
            </a:endParaRPr>
          </a:p>
          <a:p>
            <a:pPr lvl="0"/>
            <a:r>
              <a:rPr lang="ru-RU" dirty="0">
                <a:solidFill>
                  <a:srgbClr val="000000"/>
                </a:solidFill>
              </a:rPr>
              <a:t>3. Задания для закрепления и рекомендации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82569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600" dirty="0">
                <a:solidFill>
                  <a:srgbClr val="D1282E"/>
                </a:solidFill>
              </a:rPr>
              <a:t>Задания для </a:t>
            </a:r>
            <a:br>
              <a:rPr lang="ru-RU" sz="2600" dirty="0">
                <a:solidFill>
                  <a:srgbClr val="D1282E"/>
                </a:solidFill>
              </a:rPr>
            </a:br>
            <a:r>
              <a:rPr lang="ru-RU" sz="2600" dirty="0">
                <a:solidFill>
                  <a:srgbClr val="D1282E"/>
                </a:solidFill>
              </a:rPr>
              <a:t>закрепления и рекомендации: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</a:rPr>
              <a:t>Дорогие ребята! Для эффективной подготовки и понимания материала рекомендую прослушать на сайте Российская электронная школа Урок </a:t>
            </a:r>
            <a:r>
              <a:rPr lang="ru-RU" sz="1800" dirty="0" smtClean="0">
                <a:solidFill>
                  <a:srgbClr val="000000"/>
                </a:solidFill>
              </a:rPr>
              <a:t>05 «Доходы и их использование</a:t>
            </a:r>
            <a:r>
              <a:rPr lang="ru-RU" dirty="0" smtClean="0">
                <a:solidFill>
                  <a:srgbClr val="000000"/>
                </a:solidFill>
              </a:rPr>
              <a:t>»</a:t>
            </a:r>
            <a:r>
              <a:rPr lang="ru-RU" sz="1800" dirty="0" smtClean="0">
                <a:solidFill>
                  <a:srgbClr val="000000"/>
                </a:solidFill>
              </a:rPr>
              <a:t> </a:t>
            </a:r>
            <a:r>
              <a:rPr lang="ru-RU" sz="1800" dirty="0">
                <a:solidFill>
                  <a:srgbClr val="000000"/>
                </a:solidFill>
              </a:rPr>
              <a:t>, а также решать задания на сайте Решу ВПР.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66" y="2996952"/>
            <a:ext cx="3956050" cy="311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183944"/>
            <a:ext cx="3060700" cy="177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9959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D1282E"/>
                </a:solidFill>
              </a:rPr>
              <a:t>Литература и интернет сайты для подготовки </a:t>
            </a:r>
            <a:r>
              <a:rPr lang="ru-RU" sz="3200" dirty="0" err="1">
                <a:solidFill>
                  <a:srgbClr val="D1282E"/>
                </a:solidFill>
              </a:rPr>
              <a:t>дз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dirty="0">
                <a:solidFill>
                  <a:srgbClr val="000000"/>
                </a:solidFill>
              </a:rPr>
              <a:t>Учебник: Обществознание.  </a:t>
            </a:r>
            <a:r>
              <a:rPr lang="ru-RU" dirty="0" smtClean="0">
                <a:solidFill>
                  <a:srgbClr val="000000"/>
                </a:solidFill>
              </a:rPr>
              <a:t>7 </a:t>
            </a:r>
            <a:r>
              <a:rPr lang="ru-RU" dirty="0">
                <a:solidFill>
                  <a:srgbClr val="000000"/>
                </a:solidFill>
              </a:rPr>
              <a:t>класс: учеб. для </a:t>
            </a:r>
            <a:r>
              <a:rPr lang="ru-RU" dirty="0" err="1">
                <a:solidFill>
                  <a:srgbClr val="000000"/>
                </a:solidFill>
              </a:rPr>
              <a:t>общеобразоват</a:t>
            </a:r>
            <a:r>
              <a:rPr lang="ru-RU" dirty="0">
                <a:solidFill>
                  <a:srgbClr val="000000"/>
                </a:solidFill>
              </a:rPr>
              <a:t>. </a:t>
            </a:r>
            <a:r>
              <a:rPr lang="ru-RU" dirty="0" smtClean="0">
                <a:solidFill>
                  <a:srgbClr val="000000"/>
                </a:solidFill>
              </a:rPr>
              <a:t>организации </a:t>
            </a:r>
            <a:r>
              <a:rPr lang="ru-RU" dirty="0">
                <a:solidFill>
                  <a:srgbClr val="000000"/>
                </a:solidFill>
              </a:rPr>
              <a:t>/ Л.Н</a:t>
            </a:r>
            <a:r>
              <a:rPr lang="ru-RU" dirty="0" smtClean="0">
                <a:solidFill>
                  <a:srgbClr val="000000"/>
                </a:solidFill>
              </a:rPr>
              <a:t>. Боголюбова</a:t>
            </a:r>
            <a:r>
              <a:rPr lang="ru-RU" dirty="0">
                <a:solidFill>
                  <a:srgbClr val="000000"/>
                </a:solidFill>
              </a:rPr>
              <a:t>, Н.И</a:t>
            </a:r>
            <a:r>
              <a:rPr lang="ru-RU" dirty="0" smtClean="0">
                <a:solidFill>
                  <a:srgbClr val="000000"/>
                </a:solidFill>
              </a:rPr>
              <a:t>. Городецкая</a:t>
            </a:r>
            <a:r>
              <a:rPr lang="ru-RU" dirty="0">
                <a:solidFill>
                  <a:srgbClr val="000000"/>
                </a:solidFill>
              </a:rPr>
              <a:t>, Л.Ф. Иванова и др. ; под ред. </a:t>
            </a:r>
            <a:r>
              <a:rPr lang="ru-RU" dirty="0">
                <a:solidFill>
                  <a:prstClr val="black"/>
                </a:solidFill>
              </a:rPr>
              <a:t>Л.Н</a:t>
            </a:r>
            <a:r>
              <a:rPr lang="ru-RU" dirty="0" smtClean="0">
                <a:solidFill>
                  <a:prstClr val="black"/>
                </a:solidFill>
              </a:rPr>
              <a:t>. Боголюбова,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>
                <a:solidFill>
                  <a:srgbClr val="000000"/>
                </a:solidFill>
              </a:rPr>
              <a:t>Л.Ф. Иванова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– </a:t>
            </a:r>
            <a:r>
              <a:rPr lang="ru-RU" dirty="0" smtClean="0">
                <a:solidFill>
                  <a:prstClr val="black"/>
                </a:solidFill>
              </a:rPr>
              <a:t>5-е </a:t>
            </a:r>
            <a:r>
              <a:rPr lang="ru-RU" dirty="0">
                <a:solidFill>
                  <a:prstClr val="black"/>
                </a:solidFill>
              </a:rPr>
              <a:t>изд. – М.: Просвещение, </a:t>
            </a:r>
            <a:r>
              <a:rPr lang="ru-RU" dirty="0" smtClean="0">
                <a:solidFill>
                  <a:prstClr val="black"/>
                </a:solidFill>
              </a:rPr>
              <a:t>2017. </a:t>
            </a:r>
            <a:r>
              <a:rPr lang="ru-RU" dirty="0" smtClean="0">
                <a:solidFill>
                  <a:prstClr val="black"/>
                </a:solidFill>
              </a:rPr>
              <a:t>С.112, </a:t>
            </a:r>
            <a:r>
              <a:rPr lang="ru-RU" dirty="0" smtClean="0">
                <a:solidFill>
                  <a:srgbClr val="222222"/>
                </a:solidFill>
                <a:latin typeface="arial"/>
              </a:rPr>
              <a:t>§ 14</a:t>
            </a:r>
            <a:endParaRPr lang="ru-RU" dirty="0">
              <a:solidFill>
                <a:prstClr val="black"/>
              </a:solidFill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</a:rPr>
              <a:t>РЕШУ </a:t>
            </a:r>
            <a:r>
              <a:rPr lang="ru-RU" dirty="0">
                <a:solidFill>
                  <a:prstClr val="black"/>
                </a:solidFill>
              </a:rPr>
              <a:t>ВПР </a:t>
            </a:r>
            <a:r>
              <a:rPr lang="ru-RU" dirty="0" smtClean="0">
                <a:solidFill>
                  <a:prstClr val="black"/>
                </a:solidFill>
              </a:rPr>
              <a:t>Обществознание </a:t>
            </a:r>
            <a:r>
              <a:rPr lang="ru-RU" dirty="0">
                <a:solidFill>
                  <a:prstClr val="black"/>
                </a:solidFill>
              </a:rPr>
              <a:t>7 класс // </a:t>
            </a:r>
            <a:r>
              <a:rPr lang="ru-RU" sz="1800" u="sng" dirty="0">
                <a:solidFill>
                  <a:srgbClr val="0000FF"/>
                </a:solidFill>
                <a:ea typeface="Calibri"/>
                <a:cs typeface="Times New Roman"/>
              </a:rPr>
              <a:t>https://so c8-vpr.sdamgia.ru</a:t>
            </a:r>
          </a:p>
          <a:p>
            <a:pPr lvl="0"/>
            <a:endParaRPr lang="ru-RU" sz="1800" u="sng" dirty="0">
              <a:solidFill>
                <a:srgbClr val="0000FF"/>
              </a:solidFill>
              <a:cs typeface="Times New Roman"/>
            </a:endParaRPr>
          </a:p>
          <a:p>
            <a:pPr lvl="0"/>
            <a:r>
              <a:rPr lang="ru-RU" sz="1800" dirty="0">
                <a:solidFill>
                  <a:prstClr val="black"/>
                </a:solidFill>
              </a:rPr>
              <a:t>РОССИЙСКАЯ ЭЛЕКТРОННАЯ ШКОЛА // </a:t>
            </a:r>
            <a:r>
              <a:rPr lang="en-US" sz="1800" dirty="0">
                <a:solidFill>
                  <a:srgbClr val="000000"/>
                </a:solidFill>
                <a:hlinkClick r:id="rId2"/>
              </a:rPr>
              <a:t>https://resh.edu.ru</a:t>
            </a:r>
            <a:r>
              <a:rPr lang="ru-RU" sz="1800" dirty="0">
                <a:solidFill>
                  <a:srgbClr val="000000"/>
                </a:solidFill>
              </a:rPr>
              <a:t>  </a:t>
            </a:r>
          </a:p>
          <a:p>
            <a:pPr lvl="0"/>
            <a:endParaRPr lang="ru-RU" sz="1800" dirty="0">
              <a:solidFill>
                <a:srgbClr val="000000"/>
              </a:solidFill>
            </a:endParaRPr>
          </a:p>
          <a:p>
            <a:pPr lvl="0"/>
            <a:r>
              <a:rPr lang="ru-RU" sz="1800" dirty="0">
                <a:solidFill>
                  <a:srgbClr val="000000"/>
                </a:solidFill>
              </a:rPr>
              <a:t>Данная презентация </a:t>
            </a:r>
            <a:r>
              <a:rPr lang="ru-RU" sz="1800" dirty="0" smtClean="0">
                <a:solidFill>
                  <a:srgbClr val="000000"/>
                </a:solidFill>
              </a:rPr>
              <a:t>«Деньги, их функции» </a:t>
            </a:r>
            <a:r>
              <a:rPr lang="ru-RU" sz="1800" dirty="0">
                <a:solidFill>
                  <a:srgbClr val="000000"/>
                </a:solidFill>
              </a:rPr>
              <a:t>// </a:t>
            </a:r>
            <a:r>
              <a:rPr lang="ru-RU" sz="1800" b="0" dirty="0">
                <a:solidFill>
                  <a:srgbClr val="27638C"/>
                </a:solidFill>
                <a:latin typeface="Myriad Pro"/>
                <a:hlinkClick r:id="rId3" tooltip="На главную"/>
              </a:rPr>
              <a:t>Социальная сеть работников образования nsportal.ru</a:t>
            </a:r>
            <a:endParaRPr lang="ru-RU" sz="1800" dirty="0">
              <a:solidFill>
                <a:srgbClr val="00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42271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dirty="0" smtClean="0"/>
              <a:t>Сегодня </a:t>
            </a:r>
            <a:r>
              <a:rPr lang="ru-RU" b="0" dirty="0"/>
              <a:t>на уроке я узнал(а )… </a:t>
            </a:r>
            <a:endParaRPr lang="ru-RU" b="0" dirty="0" smtClean="0"/>
          </a:p>
          <a:p>
            <a:r>
              <a:rPr lang="ru-RU" b="0" dirty="0" smtClean="0"/>
              <a:t>Я </a:t>
            </a:r>
            <a:r>
              <a:rPr lang="ru-RU" b="0" dirty="0"/>
              <a:t>понял (а)…. </a:t>
            </a:r>
            <a:endParaRPr lang="ru-RU" b="0" dirty="0" smtClean="0"/>
          </a:p>
          <a:p>
            <a:r>
              <a:rPr lang="ru-RU" b="0" dirty="0"/>
              <a:t>К</a:t>
            </a:r>
            <a:r>
              <a:rPr lang="ru-RU" b="0" dirty="0" smtClean="0"/>
              <a:t>акие </a:t>
            </a:r>
            <a:r>
              <a:rPr lang="ru-RU" b="0" dirty="0"/>
              <a:t>затруднения </a:t>
            </a:r>
            <a:r>
              <a:rPr lang="ru-RU" b="0" dirty="0" smtClean="0"/>
              <a:t>возникли…</a:t>
            </a:r>
          </a:p>
          <a:p>
            <a:r>
              <a:rPr lang="ru-RU" b="0" dirty="0"/>
              <a:t>Д</a:t>
            </a:r>
            <a:r>
              <a:rPr lang="ru-RU" b="0" dirty="0" smtClean="0"/>
              <a:t>остиг </a:t>
            </a:r>
            <a:r>
              <a:rPr lang="ru-RU" b="0" dirty="0"/>
              <a:t>ли цели на </a:t>
            </a:r>
            <a:r>
              <a:rPr lang="ru-RU" b="0" dirty="0" smtClean="0"/>
              <a:t>уроке…..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2580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Для журнала / </a:t>
            </a:r>
            <a:r>
              <a:rPr lang="ru-RU" dirty="0" err="1" smtClean="0"/>
              <a:t>Дз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1800" dirty="0">
                <a:solidFill>
                  <a:srgbClr val="000000"/>
                </a:solidFill>
              </a:rPr>
              <a:t>Материалы по теме: Урок 5</a:t>
            </a:r>
            <a:r>
              <a:rPr lang="ru-RU" sz="1800" dirty="0" smtClean="0">
                <a:solidFill>
                  <a:srgbClr val="000000"/>
                </a:solidFill>
              </a:rPr>
              <a:t>  </a:t>
            </a:r>
            <a:r>
              <a:rPr lang="en-US" sz="1800" dirty="0">
                <a:solidFill>
                  <a:srgbClr val="000000"/>
                </a:solidFill>
                <a:hlinkClick r:id="rId2"/>
              </a:rPr>
              <a:t>https://resh.edu.ru</a:t>
            </a:r>
            <a:r>
              <a:rPr lang="ru-RU" sz="1800" dirty="0">
                <a:solidFill>
                  <a:srgbClr val="000000"/>
                </a:solidFill>
              </a:rPr>
              <a:t>; материалы к уроку на </a:t>
            </a:r>
            <a:r>
              <a:rPr lang="ru-RU" sz="1800" b="0" dirty="0">
                <a:solidFill>
                  <a:srgbClr val="27638C"/>
                </a:solidFill>
                <a:latin typeface="Myriad Pro"/>
                <a:hlinkClick r:id="rId3"/>
              </a:rPr>
              <a:t>nsportal.ru</a:t>
            </a:r>
            <a:r>
              <a:rPr lang="ru-RU" sz="1800" dirty="0">
                <a:solidFill>
                  <a:srgbClr val="000000"/>
                </a:solidFill>
              </a:rPr>
              <a:t>; </a:t>
            </a:r>
            <a:r>
              <a:rPr lang="ru-RU" sz="1800" dirty="0">
                <a:solidFill>
                  <a:srgbClr val="222222"/>
                </a:solidFill>
                <a:latin typeface="arial"/>
              </a:rPr>
              <a:t>§ </a:t>
            </a:r>
            <a:r>
              <a:rPr lang="ru-RU" sz="1800" dirty="0" smtClean="0">
                <a:solidFill>
                  <a:srgbClr val="222222"/>
                </a:solidFill>
                <a:latin typeface="arial"/>
              </a:rPr>
              <a:t>14, </a:t>
            </a:r>
            <a:r>
              <a:rPr lang="ru-RU" sz="1800" dirty="0" smtClean="0">
                <a:solidFill>
                  <a:srgbClr val="222222"/>
                </a:solidFill>
                <a:latin typeface="arial"/>
              </a:rPr>
              <a:t>стр. 112 </a:t>
            </a:r>
            <a:r>
              <a:rPr lang="ru-RU" sz="1800" dirty="0">
                <a:solidFill>
                  <a:srgbClr val="222222"/>
                </a:solidFill>
                <a:latin typeface="arial"/>
              </a:rPr>
              <a:t>в учебнике;  Д/З Работа над проектом</a:t>
            </a:r>
            <a:endParaRPr lang="ru-RU" dirty="0">
              <a:solidFill>
                <a:srgbClr val="00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7333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28601"/>
            <a:ext cx="7772400" cy="1544215"/>
          </a:xfrm>
        </p:spPr>
        <p:txBody>
          <a:bodyPr/>
          <a:lstStyle/>
          <a:p>
            <a:pPr algn="just"/>
            <a:r>
              <a:rPr lang="ru-RU" sz="1200" spc="-60" dirty="0">
                <a:solidFill>
                  <a:srgbClr val="D1282E"/>
                </a:solidFill>
              </a:rPr>
              <a:t>Дорогие ребята, мы с вами  продолжаем изучать главу </a:t>
            </a:r>
            <a:r>
              <a:rPr lang="en-US" sz="1200" spc="-60" dirty="0" smtClean="0">
                <a:solidFill>
                  <a:srgbClr val="D1282E"/>
                </a:solidFill>
              </a:rPr>
              <a:t>II</a:t>
            </a:r>
            <a:r>
              <a:rPr lang="ru-RU" sz="1200" spc="-60" dirty="0" smtClean="0">
                <a:solidFill>
                  <a:srgbClr val="D1282E"/>
                </a:solidFill>
              </a:rPr>
              <a:t> «Человек в экономических отношениях». </a:t>
            </a:r>
            <a:r>
              <a:rPr lang="ru-RU" sz="1200" spc="-60" dirty="0">
                <a:solidFill>
                  <a:srgbClr val="D1282E"/>
                </a:solidFill>
              </a:rPr>
              <a:t>В начале работы со слайдовой презентацией напишите в тетрадях тему и цель урока: </a:t>
            </a:r>
            <a:r>
              <a:rPr lang="ru-RU" sz="1200" spc="-60" dirty="0" smtClean="0">
                <a:solidFill>
                  <a:srgbClr val="D1282E"/>
                </a:solidFill>
              </a:rPr>
              <a:t> изучение </a:t>
            </a:r>
            <a:r>
              <a:rPr lang="ru-RU" sz="1200" spc="-60" dirty="0" smtClean="0">
                <a:solidFill>
                  <a:srgbClr val="D1282E"/>
                </a:solidFill>
              </a:rPr>
              <a:t>особенностей экономики семьи. </a:t>
            </a:r>
            <a:r>
              <a:rPr lang="ru-RU" sz="1200" spc="-60" dirty="0" smtClean="0">
                <a:solidFill>
                  <a:srgbClr val="D1282E"/>
                </a:solidFill>
              </a:rPr>
              <a:t>Оформление </a:t>
            </a:r>
            <a:r>
              <a:rPr lang="ru-RU" sz="1200" spc="-60" dirty="0">
                <a:solidFill>
                  <a:srgbClr val="D1282E"/>
                </a:solidFill>
              </a:rPr>
              <a:t>в тетрадях продолжаем: свой план по презентации и запись выводов, терминологии. Выполнение д/з и работа на сайте решу </a:t>
            </a:r>
            <a:r>
              <a:rPr lang="ru-RU" sz="1200" spc="-60" dirty="0" err="1">
                <a:solidFill>
                  <a:srgbClr val="D1282E"/>
                </a:solidFill>
              </a:rPr>
              <a:t>впр</a:t>
            </a:r>
            <a:r>
              <a:rPr lang="ru-RU" sz="1200" spc="-60" dirty="0">
                <a:solidFill>
                  <a:srgbClr val="D1282E"/>
                </a:solidFill>
              </a:rPr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2204864"/>
            <a:ext cx="7931224" cy="4104456"/>
          </a:xfrm>
        </p:spPr>
        <p:txBody>
          <a:bodyPr>
            <a:normAutofit fontScale="92500" lnSpcReduction="20000"/>
          </a:bodyPr>
          <a:lstStyle/>
          <a:p>
            <a:pPr marL="457200" lvl="0" indent="-457200" algn="just">
              <a:buFont typeface="Arial" pitchFamily="34" charset="0"/>
              <a:buAutoNum type="arabicPeriod"/>
            </a:pPr>
            <a:r>
              <a:rPr lang="ru-RU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</a:t>
            </a:r>
            <a:r>
              <a:rPr lang="ru-RU" b="1" cap="none" spc="0" dirty="0" smtClean="0">
                <a:solidFill>
                  <a:srgbClr val="000000"/>
                </a:solidFill>
                <a:latin typeface="Arial"/>
              </a:rPr>
              <a:t>материала.</a:t>
            </a:r>
          </a:p>
          <a:p>
            <a:pPr lvl="0" algn="just"/>
            <a:r>
              <a:rPr lang="ru-RU" b="1" cap="none" spc="0" dirty="0" smtClean="0">
                <a:solidFill>
                  <a:srgbClr val="000000"/>
                </a:solidFill>
                <a:latin typeface="Arial"/>
              </a:rPr>
              <a:t>Цель экономики, как ты уже знаешь, состоит в удовлетворении потребностей человека. Средством достижения этой цели является производство.</a:t>
            </a:r>
          </a:p>
          <a:p>
            <a:pPr lvl="0" algn="just"/>
            <a:r>
              <a:rPr lang="ru-RU" b="1" cap="none" spc="0" dirty="0" smtClean="0">
                <a:solidFill>
                  <a:srgbClr val="000000"/>
                </a:solidFill>
                <a:latin typeface="Arial"/>
              </a:rPr>
              <a:t>Сумма всех расходов на выпуск (производство) товаров или оказание услуг составляет </a:t>
            </a:r>
            <a:r>
              <a:rPr lang="ru-RU" b="1" u="sng" cap="none" spc="0" dirty="0" smtClean="0">
                <a:latin typeface="Arial"/>
              </a:rPr>
              <a:t>затраты производства</a:t>
            </a:r>
            <a:r>
              <a:rPr lang="ru-RU" b="1" u="sng" cap="none" spc="0" dirty="0" smtClean="0">
                <a:solidFill>
                  <a:srgbClr val="000000"/>
                </a:solidFill>
                <a:latin typeface="Arial"/>
              </a:rPr>
              <a:t>.</a:t>
            </a:r>
          </a:p>
          <a:p>
            <a:pPr lvl="0" algn="just"/>
            <a:r>
              <a:rPr lang="ru-RU" b="1" u="sng" cap="none" spc="0" dirty="0" smtClean="0">
                <a:solidFill>
                  <a:srgbClr val="000000"/>
                </a:solidFill>
                <a:latin typeface="Arial"/>
              </a:rPr>
              <a:t>Стоимостную оценку производственных затрат отражает экономический показатель </a:t>
            </a:r>
            <a:r>
              <a:rPr lang="ru-RU" b="1" u="sng" cap="none" spc="0" dirty="0" smtClean="0">
                <a:latin typeface="Arial"/>
              </a:rPr>
              <a:t>себестоимость продукции.</a:t>
            </a:r>
          </a:p>
          <a:p>
            <a:pPr lvl="0" algn="just"/>
            <a:r>
              <a:rPr lang="ru-RU" cap="none" spc="0" dirty="0" smtClean="0">
                <a:solidFill>
                  <a:schemeClr val="tx1"/>
                </a:solidFill>
                <a:latin typeface="Arial"/>
              </a:rPr>
              <a:t>Различают общие, постоянные и переменные затраты.</a:t>
            </a:r>
          </a:p>
          <a:p>
            <a:pPr lvl="0" algn="just"/>
            <a:r>
              <a:rPr lang="ru-RU" cap="none" spc="0" dirty="0" smtClean="0">
                <a:solidFill>
                  <a:schemeClr val="tx1"/>
                </a:solidFill>
                <a:latin typeface="Arial"/>
              </a:rPr>
              <a:t>Производитель старается организовать такого товара и таким образом, чтобы после его продажи получить выручку, которая не только возместит его расходы, но и даст дополнительные средства Это и есть прибыль. </a:t>
            </a:r>
            <a:endParaRPr lang="ru-RU" cap="none" spc="0" dirty="0">
              <a:solidFill>
                <a:schemeClr val="tx1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13781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692106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dirty="0" smtClean="0"/>
              <a:t>Производство: затраты, выручка, прибыль</a:t>
            </a:r>
            <a:br>
              <a:rPr lang="ru-RU" dirty="0" smtClean="0"/>
            </a:br>
            <a:r>
              <a:rPr lang="ru-RU" sz="18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Повторение ранее изученного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44824"/>
            <a:ext cx="8280920" cy="4752528"/>
          </a:xfrm>
        </p:spPr>
        <p:txBody>
          <a:bodyPr>
            <a:normAutofit fontScale="62500" lnSpcReduction="20000"/>
          </a:bodyPr>
          <a:lstStyle/>
          <a:p>
            <a:r>
              <a:rPr lang="ru-RU" sz="1900" dirty="0" smtClean="0">
                <a:solidFill>
                  <a:srgbClr val="000000"/>
                </a:solidFill>
              </a:rPr>
              <a:t>Задание </a:t>
            </a:r>
            <a:r>
              <a:rPr lang="ru-RU" sz="1900" dirty="0">
                <a:solidFill>
                  <a:srgbClr val="000000"/>
                </a:solidFill>
              </a:rPr>
              <a:t>№1 </a:t>
            </a:r>
            <a:r>
              <a:rPr lang="ru-RU" sz="19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https://soc8-vpr.sdamgia.ru/?redir=1</a:t>
            </a:r>
            <a:r>
              <a:rPr lang="ru-RU" sz="1900" dirty="0" smtClean="0">
                <a:solidFill>
                  <a:srgbClr val="000000"/>
                </a:solidFill>
              </a:rPr>
              <a:t>:</a:t>
            </a: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Выберите верные суждения и запишите цифры, под которыми они указаны.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1) В процессе производства создаются только товары.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2) Затраты производства представляют собой сумму всех расходов на выпуск продуктов фирмы.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3) Общие затраты представляют собой сумму постоянных и переменных затрат.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4) Постоянные затраты находятся в прямой зависимости от количества произведенных товаров.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5) Переменные затраты учитываются предпринимателем при подсчете прибыли.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Verdana"/>
              <a:ea typeface="Times New Roman"/>
              <a:cs typeface="Times New Roman"/>
            </a:endParaRPr>
          </a:p>
          <a:p>
            <a:pPr lvl="0"/>
            <a:r>
              <a:rPr lang="ru-RU" sz="1800" dirty="0">
                <a:solidFill>
                  <a:srgbClr val="000000"/>
                </a:solidFill>
              </a:rPr>
              <a:t>Задание </a:t>
            </a:r>
            <a:r>
              <a:rPr lang="ru-RU" sz="1800" dirty="0" smtClean="0">
                <a:solidFill>
                  <a:srgbClr val="000000"/>
                </a:solidFill>
              </a:rPr>
              <a:t>№2 </a:t>
            </a:r>
            <a:r>
              <a:rPr lang="ru-RU" sz="18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https://soc8-vpr.sdamgia.ru/?redir=1</a:t>
            </a:r>
            <a:r>
              <a:rPr lang="ru-RU" sz="1800" dirty="0" smtClean="0">
                <a:solidFill>
                  <a:srgbClr val="000000"/>
                </a:solidFill>
              </a:rPr>
              <a:t>:</a:t>
            </a:r>
            <a:endParaRPr lang="ru-RU" dirty="0">
              <a:solidFill>
                <a:srgbClr val="000000"/>
              </a:solidFill>
              <a:latin typeface="Verdana"/>
              <a:ea typeface="Times New Roman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Выберите </a:t>
            </a: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верные суждения и запишите цифры, под которыми они указаны.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1) Разделение труда представляет собой показатель количества произведенной продукции за единицу времени.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2) С разделением труда возрастает его производительность.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3) Прибыль — превышение выручки от продажи товаров и услуг над общей суммой затрат на их производства.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4) Затраты бывают постоянные и переменные.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5) Увеличение стоимости ресурсов ведет к сокращению издержек.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4881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 и форма бизнеса</a:t>
            </a:r>
            <a:br>
              <a:rPr lang="ru-RU" dirty="0" smtClean="0"/>
            </a:br>
            <a:r>
              <a:rPr lang="ru-RU" sz="18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sz="1900" dirty="0" smtClean="0">
                <a:solidFill>
                  <a:srgbClr val="000000"/>
                </a:solidFill>
              </a:rPr>
              <a:t>2. Повторение </a:t>
            </a:r>
            <a:r>
              <a:rPr lang="ru-RU" sz="1900" dirty="0">
                <a:solidFill>
                  <a:srgbClr val="000000"/>
                </a:solidFill>
              </a:rPr>
              <a:t>ранее изученного материала.</a:t>
            </a:r>
          </a:p>
          <a:p>
            <a:pPr algn="just"/>
            <a:r>
              <a:rPr lang="ru-RU" u="sng" dirty="0" smtClean="0">
                <a:solidFill>
                  <a:schemeClr val="tx2"/>
                </a:solidFill>
              </a:rPr>
              <a:t>Бизнес</a:t>
            </a:r>
            <a:r>
              <a:rPr lang="ru-RU" dirty="0" smtClean="0"/>
              <a:t> – это деятельность, направленная на получение прибыли.</a:t>
            </a:r>
          </a:p>
          <a:p>
            <a:pPr algn="just"/>
            <a:r>
              <a:rPr lang="ru-RU" dirty="0" smtClean="0"/>
              <a:t>Предпринимательство играет важную роль в экономике, оно тесно связано с решением её основных задач. Всё, что производит предприниматель (товары, услуги), неразрывно связано с жизнедеятельностью людей, предназначено для потребления обществом.</a:t>
            </a:r>
          </a:p>
          <a:p>
            <a:pPr algn="just"/>
            <a:r>
              <a:rPr lang="ru-RU" dirty="0" smtClean="0"/>
              <a:t>Деятельность предпринимателей различается по своему содержанию. Можно выделить следующие </a:t>
            </a:r>
            <a:r>
              <a:rPr lang="ru-RU" u="sng" dirty="0" smtClean="0">
                <a:solidFill>
                  <a:schemeClr val="tx2"/>
                </a:solidFill>
              </a:rPr>
              <a:t>виды бизнеса</a:t>
            </a:r>
            <a:r>
              <a:rPr lang="ru-RU" dirty="0" smtClean="0"/>
              <a:t>: </a:t>
            </a:r>
            <a:r>
              <a:rPr lang="ru-RU" u="sng" dirty="0" smtClean="0"/>
              <a:t>производственный, торговый, финансовый, страховой, посреднический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7597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rgbClr val="D1282E"/>
                </a:solidFill>
              </a:rPr>
              <a:t>Виды и форма бизнеса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6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84784"/>
            <a:ext cx="8424936" cy="5256584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3100" dirty="0">
                <a:solidFill>
                  <a:srgbClr val="000000"/>
                </a:solidFill>
                <a:latin typeface="+mj-lt"/>
              </a:rPr>
              <a:t>Задание </a:t>
            </a:r>
            <a:r>
              <a:rPr lang="ru-RU" sz="3100" dirty="0" smtClean="0">
                <a:solidFill>
                  <a:srgbClr val="000000"/>
                </a:solidFill>
                <a:latin typeface="+mj-lt"/>
              </a:rPr>
              <a:t>№3 </a:t>
            </a:r>
            <a:r>
              <a:rPr lang="ru-RU" sz="3100" u="sng" dirty="0">
                <a:solidFill>
                  <a:srgbClr val="0000FF"/>
                </a:solidFill>
                <a:latin typeface="+mj-lt"/>
                <a:ea typeface="Calibri"/>
                <a:cs typeface="Times New Roman"/>
                <a:hlinkClick r:id="rId2"/>
              </a:rPr>
              <a:t>https://soc8-vpr.sdamgia.ru/?redir=1</a:t>
            </a:r>
            <a:r>
              <a:rPr lang="ru-RU" sz="3100" dirty="0" smtClean="0">
                <a:solidFill>
                  <a:srgbClr val="000000"/>
                </a:solidFill>
                <a:latin typeface="+mj-lt"/>
              </a:rPr>
              <a:t>:</a:t>
            </a: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1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В ст. 34 Конституции РФ записано: «Каждый имеет право на свободное использование своих способностей и имущества для предпринимательской и иной не запрещенной законом экономической деятельности».</a:t>
            </a:r>
            <a:endParaRPr lang="ru-RU" sz="3100" dirty="0">
              <a:latin typeface="+mj-lt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1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1. Объясните, как Вы понимаете смысл фразы: «Свобода предпринимательской деятельности».</a:t>
            </a:r>
            <a:endParaRPr lang="ru-RU" sz="3100" dirty="0">
              <a:latin typeface="+mj-lt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1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2. Взрослые могут многое рассказать о своей предпринимательской деятельности, но в школьные годы главная деятельность — это учёба. Проанализируйте своё свободное от учёбы время. Составьте рассказ о своих способностях к экономической деятельности, используя следующий план:</a:t>
            </a:r>
            <a:endParaRPr lang="ru-RU" sz="3100" dirty="0">
              <a:latin typeface="+mj-lt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1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1) Какие у Вас есть способности к экономической деятельности? Какое имущество Вам потребуется для реализации своих способностей?</a:t>
            </a:r>
            <a:endParaRPr lang="ru-RU" sz="3100" dirty="0">
              <a:latin typeface="+mj-lt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1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2) В каких видах экономической деятельности Вы могли бы участвовать или участвовали?</a:t>
            </a:r>
            <a:endParaRPr lang="ru-RU" sz="3100" dirty="0">
              <a:latin typeface="+mj-lt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1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В чём Вы видите пользу такого участия для себя и своих сверстников?</a:t>
            </a:r>
            <a:endParaRPr lang="ru-RU" sz="3100" dirty="0">
              <a:latin typeface="+mj-lt"/>
              <a:ea typeface="Calibri"/>
              <a:cs typeface="Times New Roman"/>
            </a:endParaRPr>
          </a:p>
          <a:p>
            <a:pPr lvl="0"/>
            <a:endParaRPr lang="ru-RU" sz="3100" dirty="0" smtClean="0">
              <a:latin typeface="+mj-lt"/>
              <a:ea typeface="Calibri"/>
              <a:cs typeface="Times New Roman"/>
            </a:endParaRPr>
          </a:p>
          <a:p>
            <a:pPr lvl="0"/>
            <a:r>
              <a:rPr lang="ru-RU" sz="3100" dirty="0">
                <a:latin typeface="+mj-lt"/>
                <a:ea typeface="Calibri"/>
                <a:cs typeface="Times New Roman"/>
              </a:rPr>
              <a:t> </a:t>
            </a:r>
            <a:r>
              <a:rPr lang="ru-RU" sz="3200" dirty="0">
                <a:solidFill>
                  <a:srgbClr val="000000"/>
                </a:solidFill>
                <a:latin typeface="Arial Black"/>
              </a:rPr>
              <a:t>Задание </a:t>
            </a:r>
            <a:r>
              <a:rPr lang="ru-RU" sz="3200" dirty="0" smtClean="0">
                <a:solidFill>
                  <a:srgbClr val="000000"/>
                </a:solidFill>
                <a:latin typeface="Arial Black"/>
              </a:rPr>
              <a:t>№4 </a:t>
            </a:r>
            <a:r>
              <a:rPr lang="ru-RU" sz="3200" u="sng" dirty="0">
                <a:solidFill>
                  <a:srgbClr val="0000FF"/>
                </a:solidFill>
                <a:latin typeface="Arial Black"/>
                <a:ea typeface="Calibri"/>
                <a:cs typeface="Times New Roman"/>
                <a:hlinkClick r:id="rId2"/>
              </a:rPr>
              <a:t>https://soc8-vpr.sdamgia.ru/?redir=1</a:t>
            </a:r>
            <a:r>
              <a:rPr lang="ru-RU" sz="3200" dirty="0" smtClean="0">
                <a:solidFill>
                  <a:srgbClr val="000000"/>
                </a:solidFill>
                <a:latin typeface="Arial Black"/>
              </a:rPr>
              <a:t>:</a:t>
            </a:r>
            <a:endParaRPr lang="ru-RU" sz="3100" dirty="0">
              <a:latin typeface="+mj-lt"/>
              <a:ea typeface="Calibri"/>
              <a:cs typeface="Times New Roman"/>
            </a:endParaRPr>
          </a:p>
          <a:p>
            <a:pPr algn="just"/>
            <a:r>
              <a:rPr lang="ru-RU" sz="3100" b="0" dirty="0">
                <a:solidFill>
                  <a:srgbClr val="000000"/>
                </a:solidFill>
                <a:latin typeface="+mj-lt"/>
              </a:rPr>
              <a:t>В ст. 35 Конституции РФ записано: «Право частной собственности охраняется законом. Каждый вправе иметь имущество в собственности, владеть, пользоваться и распоряжаться им как единолично, так и совместно с другими лицами.».</a:t>
            </a:r>
          </a:p>
          <a:p>
            <a:pPr algn="just"/>
            <a:r>
              <a:rPr lang="ru-RU" sz="3100" b="0" dirty="0">
                <a:solidFill>
                  <a:srgbClr val="000000"/>
                </a:solidFill>
                <a:latin typeface="+mj-lt"/>
              </a:rPr>
              <a:t>1. Объясните, как Вы понимаете смысл фразы: «Право частной собственности охраняется законом».</a:t>
            </a:r>
          </a:p>
          <a:p>
            <a:pPr algn="just"/>
            <a:r>
              <a:rPr lang="ru-RU" sz="3100" b="0" dirty="0">
                <a:solidFill>
                  <a:srgbClr val="000000"/>
                </a:solidFill>
                <a:latin typeface="+mj-lt"/>
              </a:rPr>
              <a:t>2. Составьте рассказ о своей частной собственности, используя следующий план:</a:t>
            </a:r>
          </a:p>
          <a:p>
            <a:pPr algn="just"/>
            <a:r>
              <a:rPr lang="ru-RU" sz="3100" b="0" dirty="0">
                <a:solidFill>
                  <a:srgbClr val="000000"/>
                </a:solidFill>
                <a:latin typeface="+mj-lt"/>
              </a:rPr>
              <a:t>1) Какой частной собственностью Вы владеете? Для чего Вы ее используете?</a:t>
            </a:r>
          </a:p>
          <a:p>
            <a:pPr algn="just"/>
            <a:r>
              <a:rPr lang="ru-RU" sz="3100" b="0" dirty="0">
                <a:solidFill>
                  <a:srgbClr val="000000"/>
                </a:solidFill>
                <a:latin typeface="+mj-lt"/>
              </a:rPr>
              <a:t>2) Каким образом Вы бы могли распорядиться или уже распорядились своей собственностью с пользой для общества? В чём Вы видите пользу такого распоряжения своей собственностью для себя и своих сверстников?</a:t>
            </a:r>
          </a:p>
          <a:p>
            <a:pPr lvl="0"/>
            <a:endParaRPr lang="ru-RU" sz="3200" dirty="0" smtClean="0">
              <a:solidFill>
                <a:srgbClr val="000000"/>
              </a:solidFill>
              <a:latin typeface="Arial Black"/>
            </a:endParaRPr>
          </a:p>
          <a:p>
            <a:pPr lvl="0"/>
            <a:r>
              <a:rPr lang="ru-RU" sz="3200" dirty="0" smtClean="0">
                <a:solidFill>
                  <a:srgbClr val="000000"/>
                </a:solidFill>
                <a:latin typeface="Arial Black"/>
              </a:rPr>
              <a:t>Задание №5 </a:t>
            </a:r>
            <a:r>
              <a:rPr lang="ru-RU" sz="3200" u="sng" dirty="0">
                <a:solidFill>
                  <a:srgbClr val="0000FF"/>
                </a:solidFill>
                <a:latin typeface="Arial Black"/>
                <a:ea typeface="Calibri"/>
                <a:cs typeface="Times New Roman"/>
                <a:hlinkClick r:id="rId2"/>
              </a:rPr>
              <a:t>https://soc8-vpr.sdamgia.ru/?redir=1</a:t>
            </a:r>
            <a:r>
              <a:rPr lang="ru-RU" sz="3200" dirty="0" smtClean="0">
                <a:solidFill>
                  <a:srgbClr val="000000"/>
                </a:solidFill>
                <a:latin typeface="Arial Black"/>
              </a:rPr>
              <a:t>:</a:t>
            </a:r>
            <a:endParaRPr lang="ru-RU" sz="3100" b="0" dirty="0">
              <a:solidFill>
                <a:srgbClr val="000000"/>
              </a:solidFill>
              <a:latin typeface="+mj-lt"/>
            </a:endParaRPr>
          </a:p>
          <a:p>
            <a:pPr algn="just"/>
            <a:r>
              <a:rPr lang="ru-RU" sz="3100" b="0" dirty="0" smtClean="0">
                <a:solidFill>
                  <a:srgbClr val="000000"/>
                </a:solidFill>
                <a:latin typeface="+mj-lt"/>
              </a:rPr>
              <a:t>В </a:t>
            </a:r>
            <a:r>
              <a:rPr lang="ru-RU" sz="3100" b="0" dirty="0">
                <a:solidFill>
                  <a:srgbClr val="000000"/>
                </a:solidFill>
                <a:latin typeface="+mj-lt"/>
              </a:rPr>
              <a:t>ст. 35 Конституции РФ записано: «Право частной собственности охраняется законом».</a:t>
            </a:r>
          </a:p>
          <a:p>
            <a:pPr algn="just"/>
            <a:r>
              <a:rPr lang="ru-RU" sz="3100" b="0" dirty="0">
                <a:solidFill>
                  <a:srgbClr val="000000"/>
                </a:solidFill>
                <a:latin typeface="+mj-lt"/>
              </a:rPr>
              <a:t>1. Как Вы понимаете смысл понятия «право частной собственности»?</a:t>
            </a:r>
          </a:p>
          <a:p>
            <a:pPr algn="just"/>
            <a:r>
              <a:rPr lang="ru-RU" sz="3100" b="0" dirty="0">
                <a:solidFill>
                  <a:srgbClr val="000000"/>
                </a:solidFill>
                <a:latin typeface="+mj-lt"/>
              </a:rPr>
              <a:t>2. Вы уже обладаете некоторыми имущественными правами. Составьте рассказ об использовании имущественных прав, используя следующий план.</a:t>
            </a:r>
          </a:p>
          <a:p>
            <a:pPr algn="just"/>
            <a:r>
              <a:rPr lang="ru-RU" sz="3100" b="0" dirty="0">
                <a:solidFill>
                  <a:srgbClr val="000000"/>
                </a:solidFill>
                <a:latin typeface="+mj-lt"/>
              </a:rPr>
              <a:t>1) Какие имущественные права имеют подростки в 14 лет? Как эти права можно использовать в повседневной жизни?</a:t>
            </a:r>
          </a:p>
          <a:p>
            <a:pPr algn="just"/>
            <a:r>
              <a:rPr lang="ru-RU" sz="3100" b="0" dirty="0">
                <a:solidFill>
                  <a:srgbClr val="000000"/>
                </a:solidFill>
                <a:latin typeface="+mj-lt"/>
              </a:rPr>
              <a:t>2) Какие обязанности есть у собственников? Как закон охраняет право собственности?</a:t>
            </a:r>
          </a:p>
          <a:p>
            <a:pPr lvl="0"/>
            <a:endParaRPr lang="ru-RU" sz="3100" dirty="0">
              <a:solidFill>
                <a:srgbClr val="00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3787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Обмен, торговля, реклама</a:t>
            </a:r>
            <a:br>
              <a:rPr lang="ru-RU" dirty="0" smtClean="0"/>
            </a:br>
            <a:r>
              <a:rPr lang="ru-RU" sz="16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lvl="0" indent="-457200" algn="just">
              <a:buAutoNum type="arabicPeriod" startAt="3"/>
            </a:pPr>
            <a:r>
              <a:rPr lang="ru-RU" sz="1900" dirty="0" smtClean="0">
                <a:solidFill>
                  <a:srgbClr val="000000"/>
                </a:solidFill>
              </a:rPr>
              <a:t>Повторение </a:t>
            </a:r>
            <a:r>
              <a:rPr lang="ru-RU" sz="1900" dirty="0">
                <a:solidFill>
                  <a:srgbClr val="000000"/>
                </a:solidFill>
              </a:rPr>
              <a:t>ранее изученного материала</a:t>
            </a:r>
            <a:r>
              <a:rPr lang="ru-RU" sz="1900" dirty="0" smtClean="0">
                <a:solidFill>
                  <a:srgbClr val="000000"/>
                </a:solidFill>
              </a:rPr>
              <a:t>.</a:t>
            </a:r>
          </a:p>
          <a:p>
            <a:pPr lvl="0" algn="just"/>
            <a:r>
              <a:rPr lang="ru-RU" sz="1900" dirty="0" smtClean="0">
                <a:solidFill>
                  <a:schemeClr val="tx2"/>
                </a:solidFill>
              </a:rPr>
              <a:t>Что необходимо, чтобы обмен состоялся</a:t>
            </a:r>
            <a:r>
              <a:rPr lang="ru-RU" sz="1900" dirty="0" smtClean="0">
                <a:solidFill>
                  <a:srgbClr val="000000"/>
                </a:solidFill>
              </a:rPr>
              <a:t>? Сначала надо провести экономическое благо, а потом предложить его к продаже, т.е. сделать его товаром. Любая продукция, чтобы </a:t>
            </a:r>
            <a:r>
              <a:rPr lang="ru-RU" sz="1900" u="sng" dirty="0" smtClean="0">
                <a:solidFill>
                  <a:srgbClr val="000000"/>
                </a:solidFill>
              </a:rPr>
              <a:t>стать товаром</a:t>
            </a:r>
            <a:r>
              <a:rPr lang="ru-RU" sz="1900" dirty="0" smtClean="0">
                <a:solidFill>
                  <a:srgbClr val="000000"/>
                </a:solidFill>
              </a:rPr>
              <a:t>, должна обладать </a:t>
            </a:r>
            <a:r>
              <a:rPr lang="ru-RU" sz="1900" u="sng" dirty="0" smtClean="0">
                <a:solidFill>
                  <a:srgbClr val="000000"/>
                </a:solidFill>
              </a:rPr>
              <a:t>двумя свойствами</a:t>
            </a:r>
            <a:r>
              <a:rPr lang="ru-RU" sz="1900" dirty="0" smtClean="0">
                <a:solidFill>
                  <a:srgbClr val="000000"/>
                </a:solidFill>
              </a:rPr>
              <a:t>: </a:t>
            </a:r>
            <a:r>
              <a:rPr lang="ru-RU" sz="1900" u="sng" dirty="0" smtClean="0">
                <a:solidFill>
                  <a:schemeClr val="tx2"/>
                </a:solidFill>
              </a:rPr>
              <a:t>потребительной стоимостью,</a:t>
            </a:r>
            <a:r>
              <a:rPr lang="ru-RU" sz="1900" dirty="0" smtClean="0">
                <a:solidFill>
                  <a:srgbClr val="000000"/>
                </a:solidFill>
              </a:rPr>
              <a:t> т.е. быть полезной, нужной людям, и </a:t>
            </a:r>
            <a:r>
              <a:rPr lang="ru-RU" sz="1900" u="sng" dirty="0" smtClean="0">
                <a:solidFill>
                  <a:schemeClr val="tx2"/>
                </a:solidFill>
              </a:rPr>
              <a:t>меновой стоимостью</a:t>
            </a:r>
            <a:r>
              <a:rPr lang="ru-RU" sz="1900" dirty="0" smtClean="0">
                <a:solidFill>
                  <a:srgbClr val="000000"/>
                </a:solidFill>
              </a:rPr>
              <a:t>, т.е. способностью обмениваться на другие продукты.</a:t>
            </a:r>
          </a:p>
          <a:p>
            <a:pPr lvl="0" algn="just"/>
            <a:r>
              <a:rPr lang="ru-RU" sz="1900" dirty="0" smtClean="0">
                <a:solidFill>
                  <a:srgbClr val="000000"/>
                </a:solidFill>
              </a:rPr>
              <a:t>Регулярный обмен товарами и услугами стал основой ещё одного вида экономической деятельности и сотрудничества людей – торговли.</a:t>
            </a:r>
          </a:p>
          <a:p>
            <a:pPr lvl="0" algn="just"/>
            <a:r>
              <a:rPr lang="ru-RU" sz="1900" u="sng" dirty="0" smtClean="0">
                <a:solidFill>
                  <a:schemeClr val="tx2"/>
                </a:solidFill>
              </a:rPr>
              <a:t>Торговля</a:t>
            </a:r>
            <a:r>
              <a:rPr lang="ru-RU" sz="1900" dirty="0" smtClean="0">
                <a:solidFill>
                  <a:srgbClr val="000000"/>
                </a:solidFill>
              </a:rPr>
              <a:t> – отрасль хозяйства, в которой происходит реализация товаров и их непосредственных потребителей, людей и предприятия в единое хозяйство страны.</a:t>
            </a:r>
          </a:p>
          <a:p>
            <a:pPr lvl="0" algn="just"/>
            <a:r>
              <a:rPr lang="ru-RU" sz="1900" u="sng" dirty="0" smtClean="0">
                <a:solidFill>
                  <a:schemeClr val="tx2"/>
                </a:solidFill>
              </a:rPr>
              <a:t>Реклама </a:t>
            </a:r>
            <a:r>
              <a:rPr lang="ru-RU" sz="1900" dirty="0" smtClean="0">
                <a:solidFill>
                  <a:srgbClr val="000000"/>
                </a:solidFill>
              </a:rPr>
              <a:t>– информация о потребительских свойствах товара или услуги с целью продажи.</a:t>
            </a:r>
            <a:endParaRPr lang="ru-RU" sz="19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373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rgbClr val="D1282E"/>
                </a:solidFill>
              </a:rPr>
              <a:t>Обмен, торговля, реклама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4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52600"/>
            <a:ext cx="8496944" cy="4772744"/>
          </a:xfrm>
        </p:spPr>
        <p:txBody>
          <a:bodyPr>
            <a:normAutofit fontScale="40000" lnSpcReduction="20000"/>
          </a:bodyPr>
          <a:lstStyle/>
          <a:p>
            <a:pPr lvl="0"/>
            <a:r>
              <a:rPr lang="ru-RU" sz="2500" dirty="0">
                <a:solidFill>
                  <a:srgbClr val="000000"/>
                </a:solidFill>
              </a:rPr>
              <a:t>Задание </a:t>
            </a:r>
            <a:r>
              <a:rPr lang="ru-RU" sz="2500" dirty="0" smtClean="0">
                <a:solidFill>
                  <a:srgbClr val="000000"/>
                </a:solidFill>
              </a:rPr>
              <a:t>№6 </a:t>
            </a:r>
            <a:r>
              <a:rPr lang="ru-RU" sz="25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https://soc8-vpr.sdamgia.ru/?redir=1</a:t>
            </a:r>
            <a:r>
              <a:rPr lang="ru-RU" sz="2500" dirty="0">
                <a:solidFill>
                  <a:srgbClr val="000000"/>
                </a:solidFill>
              </a:rPr>
              <a:t>:</a:t>
            </a: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25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Выберите верные суждения и запишите цифры, под которыми они указаны.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25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1) Бартер — обмен одного товара на другой без помощи денег.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25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2) Акционерное общество представляет собой единственную допустимую форму организации предприятия в РФ.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25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3) Единственная российская валюта — рубль.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25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4) Бюджет представляет собой план доходов и расходов семьи, фирмы или государства за определенный период.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25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5) Банки занимаются исключительно кредитованием населения</a:t>
            </a:r>
            <a:r>
              <a:rPr lang="ru-RU" sz="2500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.</a:t>
            </a:r>
            <a:r>
              <a:rPr lang="ru-RU" sz="25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 </a:t>
            </a:r>
            <a:endParaRPr lang="ru-RU" sz="2500" dirty="0" smtClean="0">
              <a:solidFill>
                <a:srgbClr val="000000"/>
              </a:solidFill>
              <a:latin typeface="Verdana"/>
              <a:ea typeface="Times New Roman"/>
              <a:cs typeface="Times New Roman"/>
            </a:endParaRPr>
          </a:p>
          <a:p>
            <a:pPr lvl="0"/>
            <a:endParaRPr lang="ru-RU" sz="2500" dirty="0" smtClean="0">
              <a:solidFill>
                <a:srgbClr val="000000"/>
              </a:solidFill>
              <a:latin typeface="Arial Black"/>
            </a:endParaRPr>
          </a:p>
          <a:p>
            <a:pPr lvl="0"/>
            <a:endParaRPr lang="ru-RU" dirty="0">
              <a:solidFill>
                <a:srgbClr val="000000"/>
              </a:solidFill>
              <a:latin typeface="Arial Black"/>
            </a:endParaRPr>
          </a:p>
          <a:p>
            <a:pPr lvl="0"/>
            <a:endParaRPr lang="ru-RU" dirty="0" smtClean="0">
              <a:solidFill>
                <a:srgbClr val="000000"/>
              </a:solidFill>
              <a:latin typeface="Arial Black"/>
            </a:endParaRPr>
          </a:p>
          <a:p>
            <a:pPr lvl="0"/>
            <a:r>
              <a:rPr lang="ru-RU" dirty="0" smtClean="0">
                <a:solidFill>
                  <a:srgbClr val="000000"/>
                </a:solidFill>
                <a:latin typeface="Arial Black"/>
              </a:rPr>
              <a:t>Задание №7 </a:t>
            </a:r>
            <a:r>
              <a:rPr lang="ru-RU" u="sng" dirty="0">
                <a:solidFill>
                  <a:srgbClr val="0000FF"/>
                </a:solidFill>
                <a:latin typeface="Arial Black"/>
                <a:ea typeface="Calibri"/>
                <a:cs typeface="Times New Roman"/>
                <a:hlinkClick r:id="rId2"/>
              </a:rPr>
              <a:t>https://soc8-vpr.sdamgia.ru/?redir=1</a:t>
            </a:r>
            <a:r>
              <a:rPr lang="ru-RU" dirty="0" smtClean="0">
                <a:solidFill>
                  <a:srgbClr val="000000"/>
                </a:solidFill>
                <a:latin typeface="Arial Black"/>
              </a:rPr>
              <a:t>:</a:t>
            </a:r>
            <a:endParaRPr lang="ru-RU" sz="3200" dirty="0">
              <a:solidFill>
                <a:srgbClr val="000000"/>
              </a:solidFill>
              <a:latin typeface="Verdana"/>
              <a:ea typeface="Times New Roman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Выберите </a:t>
            </a:r>
            <a:r>
              <a:rPr lang="ru-RU" sz="32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верные суждения и запишите цифры, под которыми они указаны.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1) Экономика включает производство, распределение, обмен и потребление экономических благ.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2) Экономические блага подразделяются на товары и услуги.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3) Натуральное хозяйство ориентировано на создание продуктов и их последующую продажу потребителям.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4) Натуральное хозяйство обладает высокой производительностью труда.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5) Главная цель экономики — максимально удовлетворять потребности людей в условиях ограниченности ресурсов.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1492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4978896" cy="13716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D1282E"/>
                </a:solidFill>
              </a:rPr>
              <a:t>Деньги, их </a:t>
            </a:r>
            <a:r>
              <a:rPr lang="ru-RU" dirty="0" smtClean="0">
                <a:solidFill>
                  <a:srgbClr val="D1282E"/>
                </a:solidFill>
              </a:rPr>
              <a:t>функции</a:t>
            </a:r>
            <a:br>
              <a:rPr lang="ru-RU" dirty="0" smtClean="0">
                <a:solidFill>
                  <a:srgbClr val="D1282E"/>
                </a:solidFill>
              </a:rPr>
            </a:br>
            <a:r>
              <a:rPr lang="ru-RU" sz="16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Мы знаем, что давным-давно люди меняли одни предметы на другие – </a:t>
            </a:r>
            <a:r>
              <a:rPr lang="ru-RU" u="sng" dirty="0" smtClean="0">
                <a:solidFill>
                  <a:schemeClr val="tx2"/>
                </a:solidFill>
              </a:rPr>
              <a:t>это был </a:t>
            </a:r>
            <a:r>
              <a:rPr lang="ru-RU" u="sng" dirty="0">
                <a:solidFill>
                  <a:schemeClr val="tx2"/>
                </a:solidFill>
              </a:rPr>
              <a:t>натуральный обмен</a:t>
            </a:r>
            <a:r>
              <a:rPr lang="ru-RU" dirty="0"/>
              <a:t>. Постепенно обмен становился целой системой. Один предмет мог оказаться в нескольких </a:t>
            </a:r>
            <a:r>
              <a:rPr lang="ru-RU" dirty="0" smtClean="0"/>
              <a:t>руках. Появилась </a:t>
            </a:r>
            <a:r>
              <a:rPr lang="ru-RU" dirty="0"/>
              <a:t>необходимость создания товара посредника, который бы утраивал все стороны товарооборота. </a:t>
            </a:r>
            <a:r>
              <a:rPr lang="ru-RU" dirty="0" smtClean="0"/>
              <a:t>Товар-посредник выполнял </a:t>
            </a:r>
            <a:r>
              <a:rPr lang="ru-RU" dirty="0" smtClean="0">
                <a:solidFill>
                  <a:schemeClr val="tx2"/>
                </a:solidFill>
              </a:rPr>
              <a:t>роль эквивалента (равноценное в определённом отношении другому товару, например: меха, кожи т.д.).</a:t>
            </a:r>
          </a:p>
          <a:p>
            <a:r>
              <a:rPr lang="ru-RU" dirty="0" smtClean="0"/>
              <a:t>Постепенно роль эквивалента перешла к металлам меди, бронзе, позднее – к серебру и золоту.</a:t>
            </a:r>
            <a:r>
              <a:rPr lang="ru-RU" b="0" dirty="0">
                <a:solidFill>
                  <a:srgbClr val="000000"/>
                </a:solidFill>
                <a:latin typeface="Tahoma"/>
              </a:rPr>
              <a:t> </a:t>
            </a:r>
            <a:endParaRPr lang="ru-RU" b="0" dirty="0" smtClean="0">
              <a:solidFill>
                <a:srgbClr val="000000"/>
              </a:solidFill>
              <a:latin typeface="Tahoma"/>
            </a:endParaRPr>
          </a:p>
          <a:p>
            <a:pPr algn="just"/>
            <a:r>
              <a:rPr lang="ru-RU" u="sng" dirty="0" smtClean="0">
                <a:solidFill>
                  <a:srgbClr val="FF0000"/>
                </a:solidFill>
              </a:rPr>
              <a:t>Деньги</a:t>
            </a:r>
            <a:r>
              <a:rPr lang="ru-RU" b="0" dirty="0" smtClean="0">
                <a:solidFill>
                  <a:srgbClr val="000000"/>
                </a:solidFill>
              </a:rPr>
              <a:t> </a:t>
            </a:r>
            <a:r>
              <a:rPr lang="ru-RU" b="0" dirty="0">
                <a:solidFill>
                  <a:srgbClr val="000000"/>
                </a:solidFill>
              </a:rPr>
              <a:t>- это товар особого рода, выполняющий роль всеобщего эквивалента.</a:t>
            </a:r>
          </a:p>
          <a:p>
            <a:pPr algn="just"/>
            <a:r>
              <a:rPr lang="ru-RU" b="0" dirty="0">
                <a:solidFill>
                  <a:srgbClr val="000000"/>
                </a:solidFill>
              </a:rPr>
              <a:t>Всеобщий эквивалент означает способность товара обмениваться на любой другой товар.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17330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248</TotalTime>
  <Words>2120</Words>
  <Application>Microsoft Office PowerPoint</Application>
  <PresentationFormat>Экран (4:3)</PresentationFormat>
  <Paragraphs>178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Главная</vt:lpstr>
      <vt:lpstr>Экономика семьи</vt:lpstr>
      <vt:lpstr>Деньги, их функции</vt:lpstr>
      <vt:lpstr>Дорогие ребята, мы с вами  продолжаем изучать главу II «Человек в экономических отношениях». В начале работы со слайдовой презентацией напишите в тетрадях тему и цель урока:  изучение особенностей экономики семьи. Оформление в тетрадях продолжаем: свой план по презентации и запись выводов, терминологии. Выполнение д/з и работа на сайте решу впр.</vt:lpstr>
      <vt:lpstr>Производство: затраты, выручка, прибыль Повторение ранее изученного материала</vt:lpstr>
      <vt:lpstr>Виды и форма бизнеса Повторение ранее изученного материала</vt:lpstr>
      <vt:lpstr>Виды и форма бизнеса Повторение ранее изученного материала</vt:lpstr>
      <vt:lpstr>Обмен, торговля, реклама Повторение ранее изученного материала</vt:lpstr>
      <vt:lpstr>Обмен, торговля, реклама Повторение ранее изученного материала</vt:lpstr>
      <vt:lpstr>Деньги, их функции Повторение ранее изученного материала</vt:lpstr>
      <vt:lpstr>Деньги, их функции Повторение ранее изученного материала</vt:lpstr>
      <vt:lpstr>Дорогие ребята, По данной теме можно написать проект.</vt:lpstr>
      <vt:lpstr>Дорогие ребята, По данной теме можно написать проект. продолжение</vt:lpstr>
      <vt:lpstr>Деньги, их функции Повторение ранее изученного материала</vt:lpstr>
      <vt:lpstr>Экономика семьи Имущество и доходы семьи Изучение нового материала</vt:lpstr>
      <vt:lpstr>Экономика семьи Имущество и доходы семьи Изучение нового материала</vt:lpstr>
      <vt:lpstr>Экономика семьи Что такое семейный бюджет Изучение нового материала</vt:lpstr>
      <vt:lpstr>Экономика семьи На что расходуются деньги Изучение нового материала</vt:lpstr>
      <vt:lpstr>Экономика семьи На что расходуются деньги Изучение нового материала</vt:lpstr>
      <vt:lpstr>Задания для закрепления и рекомендации:</vt:lpstr>
      <vt:lpstr>Задания для  закрепления и рекомендации:</vt:lpstr>
      <vt:lpstr>Литература и интернет сайты для подготовки дз</vt:lpstr>
      <vt:lpstr>рефлексия</vt:lpstr>
      <vt:lpstr>Для журнала / Дз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Деньги, их функции</dc:title>
  <dc:creator>ё</dc:creator>
  <cp:lastModifiedBy>ё</cp:lastModifiedBy>
  <cp:revision>30</cp:revision>
  <dcterms:created xsi:type="dcterms:W3CDTF">2020-03-30T11:40:24Z</dcterms:created>
  <dcterms:modified xsi:type="dcterms:W3CDTF">2020-04-07T07:14:06Z</dcterms:modified>
</cp:coreProperties>
</file>