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3" r:id="rId4"/>
    <p:sldId id="295" r:id="rId5"/>
    <p:sldId id="280" r:id="rId6"/>
    <p:sldId id="281" r:id="rId7"/>
    <p:sldId id="297" r:id="rId8"/>
    <p:sldId id="282" r:id="rId9"/>
    <p:sldId id="283" r:id="rId10"/>
    <p:sldId id="284" r:id="rId11"/>
    <p:sldId id="28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D25C3C"/>
    <a:srgbClr val="003300"/>
    <a:srgbClr val="CCFFCC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D3961-26F7-459A-A495-70C059F0C358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F9801-09DE-49F9-8B16-B06B59CE8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332A-4A67-4F09-9BB1-7D30B6FBAF1A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D382D-A248-43A9-A63C-39F1FC293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6981-7FC7-4553-A902-DFF94CCF4BA8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8997C-1763-40AE-B543-FAE4BCC80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8B8DE-8C2B-45B9-9A45-A4AC5514907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6102D-C717-410F-BCD6-E10989FF3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3E7D1-6310-42A1-9BEE-77B7FD6A7607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EBF69-6B0A-4488-805D-5F798C1E1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C1A9F-CA12-4B45-990B-8DD62E870AD4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2C68C-0B2D-42B6-BFFC-4D46D5098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13C9D-CADE-4247-AB38-03E1E1464D57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E084E-F418-425D-9E5E-465FCEAED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03B38-2253-4111-AF33-15F4003CC9DC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CFC74-CF9B-4BA2-941D-936767E44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F85EB-CB8A-4588-A88E-11A90F0AC691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F6FA9-6E01-4648-83FF-B9C41A54E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DFA8-E9AD-4E21-9694-92D7902849E8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7BF28-AA77-40D6-8D0D-43C6E4EB4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8ABD3-23EC-4314-ABD1-0FE46E3D8A7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1AC2D-1DEF-4D3E-9CCA-7EFBCDC78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DB91A7-8568-4540-A69B-928CDB1DD519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7C2229-7C73-40E8-85E2-E9BCC6E0F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source=wiz&amp;img_url=http://i040.radikal.ru/0908/dc/b7901e547670.jpg&amp;uinfo=sw-1093-sh-614-ww-617-wh-311-pd-1-wp-2x3_640x960&amp;_=1427696166218&amp;viewport=narrow&amp;text=%D0%98%D0%B7%D0%BE%D0%B1%D1%80%D0%B0%D0%B6%D0%B5%D0%BD%D0%B8%D0%B5%20%D0%A0%D1%83%D1%81%D1%81%D0%BA%D0%BE%D0%B3%D0%BE%20%D0%B0%D0%BA%D0%B0%D0%B4%D0%B5%D0%BC%D0%B8%D0%BA%D0%B0%20%D0%A0%D0%B8%D1%85%D0%BC%D0%B0%D0%BD%D0%B0&amp;noreask=1&amp;pos=0&amp;rpt=simage&amp;lr=191&amp;pin=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5364088" y="2033464"/>
            <a:ext cx="3779912" cy="4824536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Разработка плаката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28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Электробезопасность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в быту»</a:t>
            </a:r>
            <a:endParaRPr lang="ru-RU" sz="40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6386" name="Picture 2" descr="https://ansevik.ru/tehnologiya_8/1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5210175" cy="671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err="1" smtClean="0">
                <a:solidFill>
                  <a:srgbClr val="C00000"/>
                </a:solidFill>
              </a:rPr>
              <a:t>Электротравматизм</a:t>
            </a:r>
            <a:r>
              <a:rPr lang="ru-RU" sz="4000" b="1" dirty="0" smtClean="0">
                <a:solidFill>
                  <a:srgbClr val="C00000"/>
                </a:solidFill>
              </a:rPr>
              <a:t> и </a:t>
            </a:r>
          </a:p>
          <a:p>
            <a:pPr lvl="0" algn="ctr"/>
            <a:r>
              <a:rPr lang="ru-RU" sz="4000" b="1" dirty="0" smtClean="0">
                <a:solidFill>
                  <a:srgbClr val="C00000"/>
                </a:solidFill>
              </a:rPr>
              <a:t>состояние помещений</a:t>
            </a:r>
            <a:endParaRPr lang="ru-RU" sz="4000" dirty="0" smtClean="0">
              <a:solidFill>
                <a:srgbClr val="C00000"/>
              </a:solidFill>
            </a:endParaRPr>
          </a:p>
          <a:p>
            <a:pPr algn="ctr"/>
            <a:endParaRPr lang="ru-RU" sz="4000" b="1" dirty="0">
              <a:solidFill>
                <a:srgbClr val="000066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1225689"/>
            <a:ext cx="87154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       Следует помнить, что опасность поражения током подстерегает нас: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1.  </a:t>
            </a:r>
            <a:r>
              <a:rPr lang="ru-RU" sz="2400" b="1" dirty="0" smtClean="0">
                <a:solidFill>
                  <a:srgbClr val="000066"/>
                </a:solidFill>
              </a:rPr>
              <a:t>В сырых помещениях, где относительная влажность воздуха близка к 100% (подвалы, бани, душевые) 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2</a:t>
            </a:r>
            <a:r>
              <a:rPr lang="ru-RU" sz="2400" b="1" dirty="0" smtClean="0">
                <a:solidFill>
                  <a:srgbClr val="000066"/>
                </a:solidFill>
              </a:rPr>
              <a:t>. На металлических лестницах и железобетонных полах; при одновременном прикосновение человека к металлическим конструкциям здания, имеющим соединения с землей (например, к батареи и металлическим корпусам электрооборудования).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4286256"/>
            <a:ext cx="4572032" cy="2362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39552" y="948211"/>
            <a:ext cx="778671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b="1" dirty="0" smtClean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Задания на выбор на оценку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348880"/>
            <a:ext cx="89644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>
              <a:buAutoNum type="arabicPeriod"/>
            </a:pPr>
            <a:r>
              <a:rPr lang="ru-RU" sz="36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Плакат </a:t>
            </a:r>
            <a:r>
              <a:rPr lang="ru-RU" sz="36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Электробезопасность</a:t>
            </a:r>
            <a:r>
              <a:rPr lang="ru-RU" sz="36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в быту</a:t>
            </a:r>
            <a:r>
              <a:rPr lang="ru-RU" sz="36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» на формате А4</a:t>
            </a:r>
            <a:endParaRPr lang="ru-RU" sz="3600" b="1" dirty="0" smtClean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  <a:p>
            <a:pPr marL="742950" lvl="0" indent="-742950">
              <a:buAutoNum type="arabicPeriod"/>
            </a:pPr>
            <a:r>
              <a:rPr lang="ru-RU" sz="3600" b="1" dirty="0" smtClean="0">
                <a:solidFill>
                  <a:srgbClr val="0070C0"/>
                </a:solidFill>
                <a:cs typeface="Times New Roman" pitchFamily="18" charset="0"/>
              </a:rPr>
              <a:t>Сообщение на одну из тем:</a:t>
            </a:r>
          </a:p>
          <a:p>
            <a:pPr marL="742950" lvl="0" indent="-742950"/>
            <a:r>
              <a:rPr lang="ru-RU" sz="3600" b="1" dirty="0" smtClean="0">
                <a:solidFill>
                  <a:srgbClr val="0070C0"/>
                </a:solidFill>
                <a:cs typeface="Times New Roman" pitchFamily="18" charset="0"/>
              </a:rPr>
              <a:t>а) </a:t>
            </a:r>
            <a:r>
              <a:rPr lang="ru-RU" sz="3600" b="1" dirty="0" smtClean="0">
                <a:solidFill>
                  <a:srgbClr val="0070C0"/>
                </a:solidFill>
                <a:ea typeface="Times New Roman" pitchFamily="18" charset="0"/>
              </a:rPr>
              <a:t>Итальянский врач </a:t>
            </a:r>
            <a:r>
              <a:rPr lang="ru-RU" sz="3600" b="1" dirty="0" err="1" smtClean="0">
                <a:solidFill>
                  <a:srgbClr val="0070C0"/>
                </a:solidFill>
                <a:ea typeface="Times New Roman" pitchFamily="18" charset="0"/>
              </a:rPr>
              <a:t>Гальвани</a:t>
            </a:r>
            <a:r>
              <a:rPr lang="ru-RU" sz="3600" b="1" dirty="0" smtClean="0">
                <a:solidFill>
                  <a:srgbClr val="0070C0"/>
                </a:solidFill>
                <a:ea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  <a:ea typeface="Times New Roman" pitchFamily="18" charset="0"/>
              </a:rPr>
              <a:t>Луиджи</a:t>
            </a:r>
            <a:r>
              <a:rPr lang="ru-RU" sz="3600" b="1" dirty="0" smtClean="0">
                <a:solidFill>
                  <a:srgbClr val="0070C0"/>
                </a:solidFill>
                <a:ea typeface="Times New Roman" pitchFamily="18" charset="0"/>
              </a:rPr>
              <a:t> </a:t>
            </a:r>
          </a:p>
          <a:p>
            <a:pPr marL="742950" lvl="0" indent="-742950"/>
            <a:r>
              <a:rPr lang="ru-RU" sz="3600" b="1" dirty="0" smtClean="0">
                <a:solidFill>
                  <a:srgbClr val="0070C0"/>
                </a:solidFill>
              </a:rPr>
              <a:t>б) </a:t>
            </a:r>
            <a:r>
              <a:rPr lang="ru-RU" sz="3600" b="1" dirty="0" smtClean="0">
                <a:solidFill>
                  <a:srgbClr val="0070C0"/>
                </a:solidFill>
                <a:ea typeface="Times New Roman" pitchFamily="18" charset="0"/>
              </a:rPr>
              <a:t>французский учёный Марат Жан Поль </a:t>
            </a:r>
            <a:endParaRPr lang="ru-RU" sz="36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570746"/>
            <a:ext cx="788725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</a:rPr>
              <a:t>Задачи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Изучить действия электрического тока на живые организмы.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Исследовать причины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электротравм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в домашней обстановке.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Изучить  правила обращения с электроприборами и светильниками.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Познакомиться с мерами помощи при поражении током.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Изучить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электротравматизм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и состояние помещений.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Рассмотреть вопросы формы, цвета, ясности надписей и подбора рисунков, которые хорошо бы запоминались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0"/>
            <a:ext cx="84952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C00000"/>
                </a:solidFill>
              </a:rPr>
              <a:t>Действие электрического тока на живые организмы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5373216"/>
            <a:ext cx="51435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Times New Roman" pitchFamily="18" charset="0"/>
              </a:rPr>
              <a:t>       Итальянский врач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Times New Roman" pitchFamily="18" charset="0"/>
              </a:rPr>
              <a:t>Гальвани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Times New Roman" pitchFamily="18" charset="0"/>
              </a:rPr>
              <a:t>Луиджи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Times New Roman" pitchFamily="18" charset="0"/>
              </a:rPr>
              <a:t> в 1786г. открыл «живое электричество»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+mn-lt"/>
            </a:endParaRPr>
          </a:p>
        </p:txBody>
      </p:sp>
      <p:pic>
        <p:nvPicPr>
          <p:cNvPr id="1026" name="Picture 2" descr="Luigi-Galvan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2"/>
            <a:ext cx="2490640" cy="3735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572000" y="53732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rgbClr val="000066"/>
                </a:solidFill>
                <a:ea typeface="Times New Roman" pitchFamily="18" charset="0"/>
              </a:rPr>
              <a:t>    </a:t>
            </a:r>
            <a:r>
              <a:rPr lang="ru-RU" sz="2400" b="1" dirty="0" smtClean="0">
                <a:solidFill>
                  <a:srgbClr val="000066"/>
                </a:solidFill>
                <a:ea typeface="Times New Roman" pitchFamily="18" charset="0"/>
              </a:rPr>
              <a:t>О поражении молнией писал римский философ Сенека</a:t>
            </a:r>
            <a:endParaRPr lang="en-US" sz="2400" b="1" dirty="0" smtClean="0">
              <a:solidFill>
                <a:srgbClr val="000066"/>
              </a:solidFill>
              <a:ea typeface="Times New Roman" pitchFamily="18" charset="0"/>
            </a:endParaRPr>
          </a:p>
          <a:p>
            <a:r>
              <a:rPr lang="en-US" sz="2400" b="1" dirty="0" smtClean="0">
                <a:solidFill>
                  <a:srgbClr val="000066"/>
                </a:solidFill>
                <a:ea typeface="Times New Roman" pitchFamily="18" charset="0"/>
              </a:rPr>
              <a:t>       </a:t>
            </a:r>
            <a:r>
              <a:rPr lang="ru-RU" sz="2400" b="1" dirty="0" smtClean="0">
                <a:solidFill>
                  <a:srgbClr val="000066"/>
                </a:solidFill>
                <a:ea typeface="Times New Roman" pitchFamily="18" charset="0"/>
              </a:rPr>
              <a:t> (</a:t>
            </a:r>
            <a:r>
              <a:rPr lang="ru-RU" sz="2400" b="1" dirty="0" err="1" smtClean="0">
                <a:solidFill>
                  <a:srgbClr val="000066"/>
                </a:solidFill>
                <a:ea typeface="Times New Roman" pitchFamily="18" charset="0"/>
              </a:rPr>
              <a:t>ок</a:t>
            </a:r>
            <a:r>
              <a:rPr lang="ru-RU" sz="2400" b="1" dirty="0" smtClean="0">
                <a:solidFill>
                  <a:srgbClr val="000066"/>
                </a:solidFill>
                <a:ea typeface="Times New Roman" pitchFamily="18" charset="0"/>
              </a:rPr>
              <a:t>. 4г. до н. э.- 65г. р. э.) </a:t>
            </a:r>
            <a:endParaRPr lang="ru-RU" sz="2400" b="1" dirty="0"/>
          </a:p>
        </p:txBody>
      </p:sp>
      <p:pic>
        <p:nvPicPr>
          <p:cNvPr id="2" name="Picture 2" descr="0_Portrait_de_S%C3%A9n%C3%A8que_d'apr%C3%A8s_l'antique_-_Lucas_Vorsterm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412776"/>
            <a:ext cx="2749426" cy="38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0"/>
            <a:ext cx="84952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C00000"/>
                </a:solidFill>
              </a:rPr>
              <a:t>Действие электрического тока на живые организмы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51520" y="5301208"/>
            <a:ext cx="41434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Times New Roman" pitchFamily="18" charset="0"/>
              </a:rPr>
              <a:t>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Times New Roman" pitchFamily="18" charset="0"/>
              </a:rPr>
              <a:t>Русский академик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Times New Roman" pitchFamily="18" charset="0"/>
              </a:rPr>
              <a:t>Рихман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Times New Roman" pitchFamily="18" charset="0"/>
              </a:rPr>
              <a:t> (1711-1753) погиб от поражения молнией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420888"/>
            <a:ext cx="107157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i?id=c99c8372c4ec816448f4159d20b1a6bb&amp;n=2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420888"/>
            <a:ext cx="2428892" cy="281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427984" y="5288340"/>
            <a:ext cx="48600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66"/>
                </a:solidFill>
                <a:ea typeface="Times New Roman" pitchFamily="18" charset="0"/>
              </a:rPr>
              <a:t>       </a:t>
            </a:r>
            <a:r>
              <a:rPr lang="ru-RU" sz="2400" b="1" dirty="0" smtClean="0">
                <a:solidFill>
                  <a:srgbClr val="000066"/>
                </a:solidFill>
                <a:ea typeface="Times New Roman" pitchFamily="18" charset="0"/>
              </a:rPr>
              <a:t>Изучением воздействия электрического тока на организм занимался французский учёный Марат Жан Поль (1737-1798) </a:t>
            </a:r>
            <a:endParaRPr lang="ru-RU" sz="2400" b="1" dirty="0"/>
          </a:p>
        </p:txBody>
      </p:sp>
      <p:pic>
        <p:nvPicPr>
          <p:cNvPr id="2051" name="Picture 3" descr="Актуальный номер Журнал &quot;Рецепты Здоровья&quot; - официальный сай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2420888"/>
            <a:ext cx="218050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1268760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66"/>
                </a:solidFill>
                <a:ea typeface="Times New Roman" pitchFamily="18" charset="0"/>
              </a:rPr>
              <a:t>         </a:t>
            </a:r>
            <a:r>
              <a:rPr lang="ru-RU" sz="2400" b="1" dirty="0" smtClean="0">
                <a:solidFill>
                  <a:srgbClr val="000066"/>
                </a:solidFill>
                <a:ea typeface="Times New Roman" pitchFamily="18" charset="0"/>
              </a:rPr>
              <a:t>Первые работы, посвященные  поражению электрическим током, относятся к 80 -м годам </a:t>
            </a:r>
            <a:r>
              <a:rPr lang="en-US" sz="2400" b="1" dirty="0" smtClean="0">
                <a:solidFill>
                  <a:srgbClr val="000066"/>
                </a:solidFill>
                <a:ea typeface="Times New Roman" pitchFamily="18" charset="0"/>
              </a:rPr>
              <a:t>XIX</a:t>
            </a:r>
            <a:r>
              <a:rPr lang="ru-RU" sz="2400" b="1" dirty="0" smtClean="0">
                <a:solidFill>
                  <a:srgbClr val="000066"/>
                </a:solidFill>
                <a:ea typeface="Times New Roman" pitchFamily="18" charset="0"/>
              </a:rPr>
              <a:t> в., когда начинается широкое применение электричества в технике.</a:t>
            </a:r>
            <a:r>
              <a:rPr lang="ru-RU" sz="2400" b="1" dirty="0" smtClean="0">
                <a:ea typeface="Times New Roman" pitchFamily="18" charset="0"/>
              </a:rPr>
              <a:t>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0"/>
            <a:ext cx="8143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C00000"/>
                </a:solidFill>
              </a:rPr>
              <a:t>Действие электрического тока на живые организмы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1285860"/>
          <a:ext cx="8606760" cy="5047488"/>
        </p:xfrm>
        <a:graphic>
          <a:graphicData uri="http://schemas.openxmlformats.org/drawingml/2006/table">
            <a:tbl>
              <a:tblPr/>
              <a:tblGrid>
                <a:gridCol w="2233916"/>
                <a:gridCol w="6372844"/>
              </a:tblGrid>
              <a:tr h="1993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Сила тока</a:t>
                      </a:r>
                      <a:endParaRPr lang="ru-RU" sz="2400" dirty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                           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</a:rPr>
                        <a:t>Действие тока</a:t>
                      </a:r>
                      <a:endParaRPr lang="ru-RU" sz="2400" dirty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0 - 0,5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Отсутствует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0,5 - 2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Потеря чувствительности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2 - 10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Боль, мышечные сокращения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10 - 20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Растущее воздействие на мышцы, некоторые повреждения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20 - 100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Дыхательный паралич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100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мА - 3А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Желудочковые фибрилляции (необходима немедленная реанимация)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Более 3А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Остановка сердца (если шок был кратким, сердце можно реанимировать), тяжелые ожоги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25184" y="6150114"/>
            <a:ext cx="90188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0066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Опасное для жизни напряжение – 50 В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059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Основные причины поражения током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428736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Неисправность приборов или средств защиты.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. Замыкание фазовых проводов на землю.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Нарушение техники безопасности при обращении с приборами.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3643314"/>
            <a:ext cx="2456473" cy="2518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643314"/>
            <a:ext cx="1956984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643314"/>
            <a:ext cx="2409826" cy="251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88582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C00000"/>
                </a:solidFill>
              </a:rPr>
              <a:t>Правила обращения с бытовыми электроприборами и светильниками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357298"/>
            <a:ext cx="89297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1</a:t>
            </a:r>
            <a:r>
              <a:rPr lang="ru-RU" sz="2400" b="1" dirty="0" smtClean="0">
                <a:solidFill>
                  <a:srgbClr val="000066"/>
                </a:solidFill>
              </a:rPr>
              <a:t>.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000066"/>
                </a:solidFill>
              </a:rPr>
              <a:t>При вынимании шнура из розетки надо держаться за вилку.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2</a:t>
            </a:r>
            <a:r>
              <a:rPr lang="ru-RU" sz="2400" b="1" dirty="0" smtClean="0">
                <a:solidFill>
                  <a:srgbClr val="000066"/>
                </a:solidFill>
              </a:rPr>
              <a:t>. Нельзя идти к выключателю с мокрыми руками.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3</a:t>
            </a:r>
            <a:r>
              <a:rPr lang="ru-RU" sz="2400" b="1" dirty="0" smtClean="0">
                <a:solidFill>
                  <a:srgbClr val="000066"/>
                </a:solidFill>
              </a:rPr>
              <a:t>. Не использовать электроприбор с открытой спиралью.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4</a:t>
            </a:r>
            <a:r>
              <a:rPr lang="ru-RU" sz="2400" b="1" dirty="0" smtClean="0">
                <a:solidFill>
                  <a:srgbClr val="000066"/>
                </a:solidFill>
              </a:rPr>
              <a:t>. После окончания работы электроприборов необходимо отсоединить от сети. 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5</a:t>
            </a:r>
            <a:r>
              <a:rPr lang="ru-RU" sz="2400" b="1" dirty="0" smtClean="0">
                <a:solidFill>
                  <a:srgbClr val="000066"/>
                </a:solidFill>
              </a:rPr>
              <a:t>. Не оставлять их без надзора.</a:t>
            </a:r>
          </a:p>
          <a:p>
            <a:pPr marL="530352" lvl="0" indent="-457200"/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929066"/>
            <a:ext cx="1451439" cy="212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929066"/>
            <a:ext cx="263466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929066"/>
            <a:ext cx="2143140" cy="210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28728" y="614364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614364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8148" y="6143644"/>
            <a:ext cx="354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5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7" y="3929066"/>
            <a:ext cx="1831033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5857884" y="6143644"/>
            <a:ext cx="354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4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88582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C00000"/>
                </a:solidFill>
              </a:rPr>
              <a:t>Правила обращения с бытовыми электроприборами и светильниками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196752"/>
            <a:ext cx="87154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6. </a:t>
            </a:r>
            <a:r>
              <a:rPr lang="ru-RU" sz="2400" b="1" dirty="0" smtClean="0">
                <a:solidFill>
                  <a:srgbClr val="000066"/>
                </a:solidFill>
              </a:rPr>
              <a:t>Ставить на специальные подставки или на торцы, если этого требует техника эксплуатации.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7</a:t>
            </a:r>
            <a:r>
              <a:rPr lang="ru-RU" sz="2400" b="1" dirty="0" smtClean="0">
                <a:solidFill>
                  <a:srgbClr val="000066"/>
                </a:solidFill>
              </a:rPr>
              <a:t>. Регулярно производить уход за бытовыми электроприборами. 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8</a:t>
            </a:r>
            <a:r>
              <a:rPr lang="ru-RU" sz="2400" b="1" dirty="0" smtClean="0">
                <a:solidFill>
                  <a:srgbClr val="000066"/>
                </a:solidFill>
              </a:rPr>
              <a:t>.  Для этой цели использовать специальные средства.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9</a:t>
            </a:r>
            <a:r>
              <a:rPr lang="ru-RU" sz="2400" b="1" dirty="0" smtClean="0">
                <a:solidFill>
                  <a:srgbClr val="000066"/>
                </a:solidFill>
              </a:rPr>
              <a:t>. Не включать одновременно несколько бытовых электроприборов большой мощности.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10. </a:t>
            </a:r>
            <a:r>
              <a:rPr lang="ru-RU" sz="2400" b="1" dirty="0" smtClean="0">
                <a:solidFill>
                  <a:srgbClr val="000066"/>
                </a:solidFill>
              </a:rPr>
              <a:t>Располагать бытовые электроприборы от стен и других предметов на расстоянии, предназначенном инструкцией эксплуатации.</a:t>
            </a:r>
          </a:p>
          <a:p>
            <a:pPr marL="530352" lvl="0" indent="-457200"/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869160"/>
            <a:ext cx="761378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0"/>
            <a:ext cx="8858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 smtClean="0">
                <a:solidFill>
                  <a:srgbClr val="C00000"/>
                </a:solidFill>
              </a:rPr>
              <a:t>Меры помощи при поражении током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14282" y="735650"/>
            <a:ext cx="892971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Освободить пострадавшего от воздействия тока.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. Если быстро отключить ток невозможно, то нужно оттащить пострадавшего в безопасное место.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Если потерпевший находится в сознании, но растерялся, можно резким окриком «Подпрыгни!» заставить его отделиться от земли для разрыва цепи.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2400" b="1" dirty="0" smtClean="0">
                <a:solidFill>
                  <a:srgbClr val="000066"/>
                </a:solidFill>
                <a:latin typeface="+mn-lt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Срочно вызвав врача,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но, не дожидаясь его прибытия, надо оказать пострадавшему доврачебную помощь: уложить в удобное положение, расстегнуть на нем одежду и накрыть, обеспечив до прихода врача полный покой (если пострадавший в сознании). Если пострадавший находиться в бессознательном состоянии, но у него устойчивое дыхание и пульс, следует дать ему понюхать нашатырный спирт, обрызгать лицо водой.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Если пострадавший дышит плохо или не дышит вообще, ему надо немедленно начать делать искусственное дыхание и непрямой массаж сердца.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1501</TotalTime>
  <Words>656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Николаевна</dc:creator>
  <cp:lastModifiedBy>User PK</cp:lastModifiedBy>
  <cp:revision>204</cp:revision>
  <dcterms:created xsi:type="dcterms:W3CDTF">2012-03-21T15:54:00Z</dcterms:created>
  <dcterms:modified xsi:type="dcterms:W3CDTF">2020-04-07T03:50:57Z</dcterms:modified>
</cp:coreProperties>
</file>